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79"/>
  </p:notesMasterIdLst>
  <p:sldIdLst>
    <p:sldId id="256" r:id="rId2"/>
    <p:sldId id="258" r:id="rId3"/>
    <p:sldId id="259" r:id="rId4"/>
    <p:sldId id="285" r:id="rId5"/>
    <p:sldId id="326" r:id="rId6"/>
    <p:sldId id="325" r:id="rId7"/>
    <p:sldId id="286" r:id="rId8"/>
    <p:sldId id="263" r:id="rId9"/>
    <p:sldId id="288" r:id="rId10"/>
    <p:sldId id="289" r:id="rId11"/>
    <p:sldId id="290" r:id="rId12"/>
    <p:sldId id="291" r:id="rId13"/>
    <p:sldId id="327" r:id="rId14"/>
    <p:sldId id="328" r:id="rId15"/>
    <p:sldId id="329" r:id="rId16"/>
    <p:sldId id="330" r:id="rId17"/>
    <p:sldId id="331" r:id="rId18"/>
    <p:sldId id="332" r:id="rId19"/>
    <p:sldId id="333" r:id="rId20"/>
    <p:sldId id="334" r:id="rId21"/>
    <p:sldId id="335" r:id="rId22"/>
    <p:sldId id="292" r:id="rId23"/>
    <p:sldId id="268" r:id="rId24"/>
    <p:sldId id="293" r:id="rId25"/>
    <p:sldId id="294" r:id="rId26"/>
    <p:sldId id="295" r:id="rId27"/>
    <p:sldId id="296" r:id="rId28"/>
    <p:sldId id="336" r:id="rId29"/>
    <p:sldId id="297" r:id="rId30"/>
    <p:sldId id="298" r:id="rId31"/>
    <p:sldId id="299" r:id="rId32"/>
    <p:sldId id="300" r:id="rId33"/>
    <p:sldId id="301" r:id="rId34"/>
    <p:sldId id="321" r:id="rId35"/>
    <p:sldId id="322" r:id="rId36"/>
    <p:sldId id="323" r:id="rId37"/>
    <p:sldId id="302" r:id="rId38"/>
    <p:sldId id="337" r:id="rId39"/>
    <p:sldId id="304" r:id="rId40"/>
    <p:sldId id="305" r:id="rId41"/>
    <p:sldId id="306" r:id="rId42"/>
    <p:sldId id="307" r:id="rId43"/>
    <p:sldId id="308" r:id="rId44"/>
    <p:sldId id="309" r:id="rId45"/>
    <p:sldId id="311" r:id="rId46"/>
    <p:sldId id="312" r:id="rId47"/>
    <p:sldId id="338" r:id="rId48"/>
    <p:sldId id="310" r:id="rId49"/>
    <p:sldId id="317" r:id="rId50"/>
    <p:sldId id="318" r:id="rId51"/>
    <p:sldId id="319" r:id="rId52"/>
    <p:sldId id="320" r:id="rId53"/>
    <p:sldId id="324" r:id="rId54"/>
    <p:sldId id="303" r:id="rId55"/>
    <p:sldId id="262" r:id="rId56"/>
    <p:sldId id="264" r:id="rId57"/>
    <p:sldId id="265" r:id="rId58"/>
    <p:sldId id="266" r:id="rId59"/>
    <p:sldId id="267" r:id="rId60"/>
    <p:sldId id="287" r:id="rId61"/>
    <p:sldId id="269" r:id="rId62"/>
    <p:sldId id="270" r:id="rId63"/>
    <p:sldId id="271" r:id="rId64"/>
    <p:sldId id="272" r:id="rId65"/>
    <p:sldId id="273" r:id="rId66"/>
    <p:sldId id="274" r:id="rId67"/>
    <p:sldId id="315" r:id="rId68"/>
    <p:sldId id="275" r:id="rId69"/>
    <p:sldId id="276" r:id="rId70"/>
    <p:sldId id="277" r:id="rId71"/>
    <p:sldId id="278" r:id="rId72"/>
    <p:sldId id="279" r:id="rId73"/>
    <p:sldId id="280" r:id="rId74"/>
    <p:sldId id="281" r:id="rId75"/>
    <p:sldId id="282" r:id="rId76"/>
    <p:sldId id="283" r:id="rId77"/>
    <p:sldId id="284" r:id="rId78"/>
  </p:sldIdLst>
  <p:sldSz cx="9144000" cy="5143500" type="screen16x9"/>
  <p:notesSz cx="6858000" cy="9144000"/>
  <p:embeddedFontLst>
    <p:embeddedFont>
      <p:font typeface="Cambria Math" panose="02040503050406030204" pitchFamily="18" charset="0"/>
      <p:regular r:id="rId80"/>
    </p:embeddedFont>
    <p:embeddedFont>
      <p:font typeface="Calibri" panose="020F0502020204030204" pitchFamily="34" charset="0"/>
      <p:regular r:id="rId81"/>
      <p:bold r:id="rId82"/>
      <p:italic r:id="rId83"/>
      <p:boldItalic r:id="rId84"/>
    </p:embeddedFont>
    <p:embeddedFont>
      <p:font typeface="Monotype Corsiva" panose="03010101010201010101" pitchFamily="66" charset="0"/>
      <p:italic r:id="rId85"/>
    </p:embeddedFont>
    <p:embeddedFont>
      <p:font typeface="Saira SemiCondensed Medium" panose="020B0604020202020204" charset="0"/>
      <p:regular r:id="rId86"/>
      <p:bold r:id="rId87"/>
    </p:embeddedFont>
    <p:embeddedFont>
      <p:font typeface="Inria Sans Light" panose="020B0604020202020204" charset="0"/>
      <p:regular r:id="rId88"/>
      <p:bold r:id="rId89"/>
      <p:italic r:id="rId90"/>
      <p:boldItalic r:id="rId91"/>
    </p:embeddedFont>
    <p:embeddedFont>
      <p:font typeface="Titillium Web" panose="020B0604020202020204" charset="0"/>
      <p:regular r:id="rId92"/>
      <p:bold r:id="rId93"/>
      <p:italic r:id="rId94"/>
      <p:boldItalic r:id="rId95"/>
    </p:embeddedFont>
    <p:embeddedFont>
      <p:font typeface="Montserrat" panose="02000505000000020004" pitchFamily="2" charset="0"/>
      <p:regular r:id="rId96"/>
    </p:embeddedFont>
    <p:embeddedFont>
      <p:font typeface="B Nazanin" panose="00000400000000000000" pitchFamily="2" charset="-78"/>
      <p:regular r:id="rId97"/>
      <p:bold r:id="rId98"/>
    </p:embeddedFont>
    <p:embeddedFont>
      <p:font typeface="Saira Semi Condensed" panose="020B0604020202020204" charset="0"/>
      <p:regular r:id="rId99"/>
      <p:bold r:id="rId100"/>
    </p:embeddedFont>
    <p:embeddedFont>
      <p:font typeface="Inria Sans" panose="020B0604020202020204" charset="0"/>
      <p:regular r:id="rId101"/>
      <p:bold r:id="rId102"/>
      <p:italic r:id="rId103"/>
      <p:boldItalic r:id="rId10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FCCCC"/>
    <a:srgbClr val="F3E531"/>
    <a:srgbClr val="F8F085"/>
    <a:srgbClr val="F9F185"/>
    <a:srgbClr val="F9F118"/>
    <a:srgbClr val="FFF218"/>
    <a:srgbClr val="1A6990"/>
    <a:srgbClr val="FFCC99"/>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20840A-3DD9-4F27-BA70-8E1CD972C3AE}">
  <a:tblStyle styleId="{8920840A-3DD9-4F27-BA70-8E1CD972C3A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5" d="100"/>
          <a:sy n="135" d="100"/>
        </p:scale>
        <p:origin x="126"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102" Type="http://schemas.openxmlformats.org/officeDocument/2006/relationships/font" Target="fonts/font23.fntdata"/><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4.fnt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font" Target="fonts/font20.fntdata"/><Relationship Id="rId101"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8.fntdata"/><Relationship Id="rId104" Type="http://schemas.openxmlformats.org/officeDocument/2006/relationships/font" Target="fonts/font2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1.fntdata"/><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4.fntdata"/><Relationship Id="rId98" Type="http://schemas.openxmlformats.org/officeDocument/2006/relationships/font" Target="fonts/font1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13628609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898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1068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0841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4406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061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4866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0225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2230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182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583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9033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1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4159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42445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639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1157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655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529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2116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0462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38820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2734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6421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44201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23556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5078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409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66806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5320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5000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78923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46041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356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0345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79744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1674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1353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46812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15519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7914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9507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537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1277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4596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4600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7746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05459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76578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52288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04232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70794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8940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37359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88688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0874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45739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48252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31365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04036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607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7485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88878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39317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08229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36523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789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64135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2669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65c1d4c8a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65c1d4c8a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2945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5661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6072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84659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77ac4a4f4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77ac4a4f4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6654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9889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688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1144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2108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3"/>
            </a:gs>
            <a:gs pos="13000">
              <a:schemeClr val="accent2"/>
            </a:gs>
            <a:gs pos="31000">
              <a:schemeClr val="accent1"/>
            </a:gs>
            <a:gs pos="100000">
              <a:schemeClr val="lt1"/>
            </a:gs>
          </a:gsLst>
          <a:lin ang="8100019" scaled="0"/>
        </a:gradFill>
        <a:effectLst/>
      </p:bgPr>
    </p:bg>
    <p:spTree>
      <p:nvGrpSpPr>
        <p:cNvPr id="1" name="Shape 25"/>
        <p:cNvGrpSpPr/>
        <p:nvPr/>
      </p:nvGrpSpPr>
      <p:grpSpPr>
        <a:xfrm>
          <a:off x="0" y="0"/>
          <a:ext cx="0" cy="0"/>
          <a:chOff x="0" y="0"/>
          <a:chExt cx="0" cy="0"/>
        </a:xfrm>
      </p:grpSpPr>
      <p:grpSp>
        <p:nvGrpSpPr>
          <p:cNvPr id="26" name="Google Shape;26;p3"/>
          <p:cNvGrpSpPr/>
          <p:nvPr/>
        </p:nvGrpSpPr>
        <p:grpSpPr>
          <a:xfrm>
            <a:off x="0" y="0"/>
            <a:ext cx="9144014" cy="5143473"/>
            <a:chOff x="0" y="0"/>
            <a:chExt cx="9144014" cy="5143473"/>
          </a:xfrm>
        </p:grpSpPr>
        <p:sp>
          <p:nvSpPr>
            <p:cNvPr id="27" name="Google Shape;27;p3"/>
            <p:cNvSpPr/>
            <p:nvPr/>
          </p:nvSpPr>
          <p:spPr>
            <a:xfrm>
              <a:off x="0" y="0"/>
              <a:ext cx="2245588" cy="959673"/>
            </a:xfrm>
            <a:custGeom>
              <a:avLst/>
              <a:gdLst/>
              <a:ahLst/>
              <a:cxnLst/>
              <a:rect l="l" t="t" r="r" b="b"/>
              <a:pathLst>
                <a:path w="21455" h="9169" extrusionOk="0">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913842" y="2483621"/>
              <a:ext cx="3230171" cy="2659852"/>
            </a:xfrm>
            <a:custGeom>
              <a:avLst/>
              <a:gdLst/>
              <a:ahLst/>
              <a:cxnLst/>
              <a:rect l="l" t="t" r="r" b="b"/>
              <a:pathLst>
                <a:path w="30862" h="25413" extrusionOk="0">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682571" y="0"/>
              <a:ext cx="1289577" cy="1388277"/>
            </a:xfrm>
            <a:custGeom>
              <a:avLst/>
              <a:gdLst/>
              <a:ahLst/>
              <a:cxnLst/>
              <a:rect l="l" t="t" r="r" b="b"/>
              <a:pathLst>
                <a:path w="12321" h="13264" extrusionOk="0">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920875" y="0"/>
              <a:ext cx="1786004" cy="1382311"/>
            </a:xfrm>
            <a:custGeom>
              <a:avLst/>
              <a:gdLst/>
              <a:ahLst/>
              <a:cxnLst/>
              <a:rect l="l" t="t" r="r" b="b"/>
              <a:pathLst>
                <a:path w="17064" h="13207" extrusionOk="0">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804446" y="0"/>
              <a:ext cx="898968" cy="951300"/>
            </a:xfrm>
            <a:custGeom>
              <a:avLst/>
              <a:gdLst/>
              <a:ahLst/>
              <a:cxnLst/>
              <a:rect l="l" t="t" r="r" b="b"/>
              <a:pathLst>
                <a:path w="8589" h="9089" extrusionOk="0">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0" y="2054909"/>
              <a:ext cx="2243285" cy="3088559"/>
            </a:xfrm>
            <a:custGeom>
              <a:avLst/>
              <a:gdLst/>
              <a:ahLst/>
              <a:cxnLst/>
              <a:rect l="l" t="t" r="r" b="b"/>
              <a:pathLst>
                <a:path w="21433" h="29509" extrusionOk="0">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917401" y="2488331"/>
              <a:ext cx="543002" cy="612081"/>
            </a:xfrm>
            <a:custGeom>
              <a:avLst/>
              <a:gdLst/>
              <a:ahLst/>
              <a:cxnLst/>
              <a:rect l="l" t="t" r="r" b="b"/>
              <a:pathLst>
                <a:path w="5188" h="5848" extrusionOk="0">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a:off x="9061884" y="5072013"/>
            <a:ext cx="82162" cy="71486"/>
          </a:xfrm>
          <a:custGeom>
            <a:avLst/>
            <a:gdLst/>
            <a:ahLst/>
            <a:cxnLst/>
            <a:rect l="l" t="t" r="r" b="b"/>
            <a:pathLst>
              <a:path w="785" h="683" extrusionOk="0">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0" y="0"/>
            <a:ext cx="116806" cy="92943"/>
          </a:xfrm>
          <a:custGeom>
            <a:avLst/>
            <a:gdLst/>
            <a:ahLst/>
            <a:cxnLst/>
            <a:rect l="l" t="t" r="r" b="b"/>
            <a:pathLst>
              <a:path w="1116" h="888" extrusionOk="0">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147416" y="0"/>
            <a:ext cx="996620" cy="953707"/>
          </a:xfrm>
          <a:custGeom>
            <a:avLst/>
            <a:gdLst/>
            <a:ahLst/>
            <a:cxnLst/>
            <a:rect l="l" t="t" r="r" b="b"/>
            <a:pathLst>
              <a:path w="9522" h="9112" extrusionOk="0">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142791" y="2500263"/>
            <a:ext cx="1256" cy="16746"/>
          </a:xfrm>
          <a:custGeom>
            <a:avLst/>
            <a:gdLst/>
            <a:ahLst/>
            <a:cxnLst/>
            <a:rect l="l" t="t" r="r" b="b"/>
            <a:pathLst>
              <a:path w="12" h="160" extrusionOk="0">
                <a:moveTo>
                  <a:pt x="12" y="0"/>
                </a:moveTo>
                <a:lnTo>
                  <a:pt x="1" y="46"/>
                </a:lnTo>
                <a:lnTo>
                  <a:pt x="1" y="80"/>
                </a:lnTo>
                <a:lnTo>
                  <a:pt x="1" y="125"/>
                </a:lnTo>
                <a:lnTo>
                  <a:pt x="12" y="160"/>
                </a:lnTo>
                <a:lnTo>
                  <a:pt x="12"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502234" y="2722888"/>
            <a:ext cx="641806" cy="1045499"/>
          </a:xfrm>
          <a:custGeom>
            <a:avLst/>
            <a:gdLst/>
            <a:ahLst/>
            <a:cxnLst/>
            <a:rect l="l" t="t" r="r" b="b"/>
            <a:pathLst>
              <a:path w="6132" h="9989" extrusionOk="0">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289759" y="0"/>
            <a:ext cx="5012512" cy="5143447"/>
          </a:xfrm>
          <a:custGeom>
            <a:avLst/>
            <a:gdLst/>
            <a:ahLst/>
            <a:cxnLst/>
            <a:rect l="l" t="t" r="r" b="b"/>
            <a:pathLst>
              <a:path w="47891" h="49142" extrusionOk="0">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549"/>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765091" y="4445691"/>
            <a:ext cx="544258" cy="608522"/>
          </a:xfrm>
          <a:custGeom>
            <a:avLst/>
            <a:gdLst/>
            <a:ahLst/>
            <a:cxnLst/>
            <a:rect l="l" t="t" r="r" b="b"/>
            <a:pathLst>
              <a:path w="5200" h="5814" extrusionOk="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0" y="0"/>
            <a:ext cx="2845737" cy="3343314"/>
          </a:xfrm>
          <a:custGeom>
            <a:avLst/>
            <a:gdLst/>
            <a:ahLst/>
            <a:cxnLst/>
            <a:rect l="l" t="t" r="r" b="b"/>
            <a:pathLst>
              <a:path w="27189" h="31943" extrusionOk="0">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 name="Google Shape;43;p3"/>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accent4"/>
                </a:solidFill>
              </a:defRPr>
            </a:lvl1pPr>
            <a:lvl2pPr lvl="1" rtl="0">
              <a:spcBef>
                <a:spcPts val="600"/>
              </a:spcBef>
              <a:spcAft>
                <a:spcPts val="0"/>
              </a:spcAft>
              <a:buClr>
                <a:schemeClr val="accent4"/>
              </a:buClr>
              <a:buSzPts val="3000"/>
              <a:buNone/>
              <a:defRPr sz="3000">
                <a:solidFill>
                  <a:schemeClr val="accent4"/>
                </a:solidFill>
              </a:defRPr>
            </a:lvl2pPr>
            <a:lvl3pPr lvl="2" rtl="0">
              <a:spcBef>
                <a:spcPts val="600"/>
              </a:spcBef>
              <a:spcAft>
                <a:spcPts val="0"/>
              </a:spcAft>
              <a:buClr>
                <a:schemeClr val="accent4"/>
              </a:buClr>
              <a:buSzPts val="3000"/>
              <a:buNone/>
              <a:defRPr sz="3000">
                <a:solidFill>
                  <a:schemeClr val="accent4"/>
                </a:solidFill>
              </a:defRPr>
            </a:lvl3pPr>
            <a:lvl4pPr lvl="3" rtl="0">
              <a:spcBef>
                <a:spcPts val="600"/>
              </a:spcBef>
              <a:spcAft>
                <a:spcPts val="0"/>
              </a:spcAft>
              <a:buClr>
                <a:schemeClr val="accent4"/>
              </a:buClr>
              <a:buSzPts val="3000"/>
              <a:buNone/>
              <a:defRPr sz="3000">
                <a:solidFill>
                  <a:schemeClr val="accent4"/>
                </a:solidFill>
              </a:defRPr>
            </a:lvl4pPr>
            <a:lvl5pPr lvl="4" rtl="0">
              <a:spcBef>
                <a:spcPts val="600"/>
              </a:spcBef>
              <a:spcAft>
                <a:spcPts val="0"/>
              </a:spcAft>
              <a:buClr>
                <a:schemeClr val="accent4"/>
              </a:buClr>
              <a:buSzPts val="3000"/>
              <a:buNone/>
              <a:defRPr sz="3000">
                <a:solidFill>
                  <a:schemeClr val="accent4"/>
                </a:solidFill>
              </a:defRPr>
            </a:lvl5pPr>
            <a:lvl6pPr lvl="5" rtl="0">
              <a:spcBef>
                <a:spcPts val="600"/>
              </a:spcBef>
              <a:spcAft>
                <a:spcPts val="0"/>
              </a:spcAft>
              <a:buClr>
                <a:schemeClr val="accent4"/>
              </a:buClr>
              <a:buSzPts val="3000"/>
              <a:buNone/>
              <a:defRPr sz="3000">
                <a:solidFill>
                  <a:schemeClr val="accent4"/>
                </a:solidFill>
              </a:defRPr>
            </a:lvl6pPr>
            <a:lvl7pPr lvl="6" rtl="0">
              <a:spcBef>
                <a:spcPts val="600"/>
              </a:spcBef>
              <a:spcAft>
                <a:spcPts val="0"/>
              </a:spcAft>
              <a:buClr>
                <a:schemeClr val="accent4"/>
              </a:buClr>
              <a:buSzPts val="3000"/>
              <a:buNone/>
              <a:defRPr sz="3000">
                <a:solidFill>
                  <a:schemeClr val="accent4"/>
                </a:solidFill>
              </a:defRPr>
            </a:lvl7pPr>
            <a:lvl8pPr lvl="7" rtl="0">
              <a:spcBef>
                <a:spcPts val="600"/>
              </a:spcBef>
              <a:spcAft>
                <a:spcPts val="0"/>
              </a:spcAft>
              <a:buClr>
                <a:schemeClr val="accent4"/>
              </a:buClr>
              <a:buSzPts val="3000"/>
              <a:buNone/>
              <a:defRPr sz="3000">
                <a:solidFill>
                  <a:schemeClr val="accent4"/>
                </a:solidFill>
              </a:defRPr>
            </a:lvl8pPr>
            <a:lvl9pPr lvl="8" rtl="0">
              <a:spcBef>
                <a:spcPts val="600"/>
              </a:spcBef>
              <a:spcAft>
                <a:spcPts val="600"/>
              </a:spcAft>
              <a:buClr>
                <a:schemeClr val="accent4"/>
              </a:buClr>
              <a:buSzPts val="3000"/>
              <a:buNone/>
              <a:defRPr sz="3000">
                <a:solidFill>
                  <a:schemeClr val="accent4"/>
                </a:solidFill>
              </a:defRPr>
            </a:lvl9pPr>
          </a:lstStyle>
          <a:p>
            <a:endParaRPr/>
          </a:p>
        </p:txBody>
      </p:sp>
      <p:grpSp>
        <p:nvGrpSpPr>
          <p:cNvPr id="44" name="Google Shape;44;p3"/>
          <p:cNvGrpSpPr/>
          <p:nvPr/>
        </p:nvGrpSpPr>
        <p:grpSpPr>
          <a:xfrm>
            <a:off x="-1" y="2046575"/>
            <a:ext cx="1616222" cy="1050356"/>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2571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8"/>
        <p:cNvGrpSpPr/>
        <p:nvPr/>
      </p:nvGrpSpPr>
      <p:grpSpPr>
        <a:xfrm>
          <a:off x="0" y="0"/>
          <a:ext cx="0" cy="0"/>
          <a:chOff x="0" y="0"/>
          <a:chExt cx="0" cy="0"/>
        </a:xfrm>
      </p:grpSpPr>
      <p:grpSp>
        <p:nvGrpSpPr>
          <p:cNvPr id="89" name="Google Shape;89;p6"/>
          <p:cNvGrpSpPr/>
          <p:nvPr/>
        </p:nvGrpSpPr>
        <p:grpSpPr>
          <a:xfrm>
            <a:off x="0" y="0"/>
            <a:ext cx="9144036" cy="5143497"/>
            <a:chOff x="0" y="0"/>
            <a:chExt cx="9144036" cy="5143497"/>
          </a:xfrm>
        </p:grpSpPr>
        <p:sp>
          <p:nvSpPr>
            <p:cNvPr id="90" name="Google Shape;90;p6"/>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6"/>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6"/>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4" name="Google Shape;104;p6"/>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5" name="Google Shape;105;p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06" name="Google Shape;106;p6"/>
          <p:cNvGrpSpPr/>
          <p:nvPr/>
        </p:nvGrpSpPr>
        <p:grpSpPr>
          <a:xfrm>
            <a:off x="2" y="870200"/>
            <a:ext cx="1055444" cy="306027"/>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9"/>
        <p:cNvGrpSpPr/>
        <p:nvPr/>
      </p:nvGrpSpPr>
      <p:grpSpPr>
        <a:xfrm>
          <a:off x="0" y="0"/>
          <a:ext cx="0" cy="0"/>
          <a:chOff x="0" y="0"/>
          <a:chExt cx="0" cy="0"/>
        </a:xfrm>
      </p:grpSpPr>
      <p:grpSp>
        <p:nvGrpSpPr>
          <p:cNvPr id="110" name="Google Shape;110;p7"/>
          <p:cNvGrpSpPr/>
          <p:nvPr/>
        </p:nvGrpSpPr>
        <p:grpSpPr>
          <a:xfrm>
            <a:off x="0" y="0"/>
            <a:ext cx="9144036" cy="5143497"/>
            <a:chOff x="0" y="0"/>
            <a:chExt cx="9144036" cy="5143497"/>
          </a:xfrm>
        </p:grpSpPr>
        <p:sp>
          <p:nvSpPr>
            <p:cNvPr id="111" name="Google Shape;111;p7"/>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7"/>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4" name="Google Shape;124;p7"/>
          <p:cNvSpPr txBox="1">
            <a:spLocks noGrp="1"/>
          </p:cNvSpPr>
          <p:nvPr>
            <p:ph type="body" idx="1"/>
          </p:nvPr>
        </p:nvSpPr>
        <p:spPr>
          <a:xfrm>
            <a:off x="1207850"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5" name="Google Shape;125;p7"/>
          <p:cNvSpPr txBox="1">
            <a:spLocks noGrp="1"/>
          </p:cNvSpPr>
          <p:nvPr>
            <p:ph type="body" idx="2"/>
          </p:nvPr>
        </p:nvSpPr>
        <p:spPr>
          <a:xfrm>
            <a:off x="3512976"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6" name="Google Shape;126;p7"/>
          <p:cNvSpPr txBox="1">
            <a:spLocks noGrp="1"/>
          </p:cNvSpPr>
          <p:nvPr>
            <p:ph type="body" idx="3"/>
          </p:nvPr>
        </p:nvSpPr>
        <p:spPr>
          <a:xfrm>
            <a:off x="5818102"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7" name="Google Shape;127;p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28" name="Google Shape;128;p7"/>
          <p:cNvGrpSpPr/>
          <p:nvPr/>
        </p:nvGrpSpPr>
        <p:grpSpPr>
          <a:xfrm>
            <a:off x="2" y="870200"/>
            <a:ext cx="1055444" cy="306027"/>
            <a:chOff x="-429922" y="847489"/>
            <a:chExt cx="1211622" cy="351311"/>
          </a:xfrm>
        </p:grpSpPr>
        <p:sp>
          <p:nvSpPr>
            <p:cNvPr id="129" name="Google Shape;129;p7"/>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grpSp>
        <p:nvGrpSpPr>
          <p:cNvPr id="132" name="Google Shape;132;p8"/>
          <p:cNvGrpSpPr/>
          <p:nvPr/>
        </p:nvGrpSpPr>
        <p:grpSpPr>
          <a:xfrm>
            <a:off x="0" y="0"/>
            <a:ext cx="9144036" cy="5143497"/>
            <a:chOff x="0" y="0"/>
            <a:chExt cx="9144036" cy="5143497"/>
          </a:xfrm>
        </p:grpSpPr>
        <p:sp>
          <p:nvSpPr>
            <p:cNvPr id="133" name="Google Shape;133;p8"/>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8"/>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6" name="Google Shape;146;p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47" name="Google Shape;147;p8"/>
          <p:cNvGrpSpPr/>
          <p:nvPr/>
        </p:nvGrpSpPr>
        <p:grpSpPr>
          <a:xfrm>
            <a:off x="2" y="870200"/>
            <a:ext cx="1055444" cy="306027"/>
            <a:chOff x="-429922" y="847489"/>
            <a:chExt cx="1211622" cy="351311"/>
          </a:xfrm>
        </p:grpSpPr>
        <p:sp>
          <p:nvSpPr>
            <p:cNvPr id="148" name="Google Shape;148;p8"/>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0"/>
        <p:cNvGrpSpPr/>
        <p:nvPr/>
      </p:nvGrpSpPr>
      <p:grpSpPr>
        <a:xfrm>
          <a:off x="0" y="0"/>
          <a:ext cx="0" cy="0"/>
          <a:chOff x="0" y="0"/>
          <a:chExt cx="0" cy="0"/>
        </a:xfrm>
      </p:grpSpPr>
      <p:grpSp>
        <p:nvGrpSpPr>
          <p:cNvPr id="151" name="Google Shape;151;p9"/>
          <p:cNvGrpSpPr/>
          <p:nvPr/>
        </p:nvGrpSpPr>
        <p:grpSpPr>
          <a:xfrm>
            <a:off x="0" y="0"/>
            <a:ext cx="9144036" cy="5143497"/>
            <a:chOff x="0" y="0"/>
            <a:chExt cx="9144036" cy="5143497"/>
          </a:xfrm>
        </p:grpSpPr>
        <p:sp>
          <p:nvSpPr>
            <p:cNvPr id="152" name="Google Shape;152;p9"/>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9"/>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txBox="1">
            <a:spLocks noGrp="1"/>
          </p:cNvSpPr>
          <p:nvPr>
            <p:ph type="body" idx="1"/>
          </p:nvPr>
        </p:nvSpPr>
        <p:spPr>
          <a:xfrm>
            <a:off x="851175" y="4635425"/>
            <a:ext cx="7441800" cy="306000"/>
          </a:xfrm>
          <a:prstGeom prst="rect">
            <a:avLst/>
          </a:prstGeom>
        </p:spPr>
        <p:txBody>
          <a:bodyPr spcFirstLastPara="1" wrap="square" lIns="0" tIns="0" rIns="0" bIns="0" anchor="ctr" anchorCtr="0">
            <a:noAutofit/>
          </a:bodyPr>
          <a:lstStyle>
            <a:lvl1pPr marL="457200" lvl="0" indent="-228600" rtl="0">
              <a:spcBef>
                <a:spcPts val="0"/>
              </a:spcBef>
              <a:spcAft>
                <a:spcPts val="600"/>
              </a:spcAft>
              <a:buSzPts val="1800"/>
              <a:buNone/>
              <a:defRPr sz="1800"/>
            </a:lvl1pPr>
          </a:lstStyle>
          <a:p>
            <a:endParaRPr/>
          </a:p>
        </p:txBody>
      </p:sp>
      <p:sp>
        <p:nvSpPr>
          <p:cNvPr id="168" name="Google Shape;168;p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69" name="Google Shape;169;p9"/>
          <p:cNvGrpSpPr/>
          <p:nvPr/>
        </p:nvGrpSpPr>
        <p:grpSpPr>
          <a:xfrm>
            <a:off x="1" y="4635437"/>
            <a:ext cx="731345" cy="306027"/>
            <a:chOff x="-57865" y="847489"/>
            <a:chExt cx="839565" cy="351311"/>
          </a:xfrm>
        </p:grpSpPr>
        <p:sp>
          <p:nvSpPr>
            <p:cNvPr id="170" name="Google Shape;170;p9"/>
            <p:cNvSpPr/>
            <p:nvPr/>
          </p:nvSpPr>
          <p:spPr>
            <a:xfrm>
              <a:off x="-57865" y="847489"/>
              <a:ext cx="690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Complete grid">
  <p:cSld name="BLANK_1">
    <p:spTree>
      <p:nvGrpSpPr>
        <p:cNvPr id="1" name="Shape 190"/>
        <p:cNvGrpSpPr/>
        <p:nvPr/>
      </p:nvGrpSpPr>
      <p:grpSpPr>
        <a:xfrm>
          <a:off x="0" y="0"/>
          <a:ext cx="0" cy="0"/>
          <a:chOff x="0" y="0"/>
          <a:chExt cx="0" cy="0"/>
        </a:xfrm>
      </p:grpSpPr>
      <p:sp>
        <p:nvSpPr>
          <p:cNvPr id="191" name="Google Shape;191;p11"/>
          <p:cNvSpPr/>
          <p:nvPr/>
        </p:nvSpPr>
        <p:spPr>
          <a:xfrm>
            <a:off x="0" y="0"/>
            <a:ext cx="9143953" cy="5143447"/>
          </a:xfrm>
          <a:custGeom>
            <a:avLst/>
            <a:gdLst/>
            <a:ahLst/>
            <a:cxnLst/>
            <a:rect l="l" t="t" r="r" b="b"/>
            <a:pathLst>
              <a:path w="87364" h="49142" extrusionOk="0">
                <a:moveTo>
                  <a:pt x="10512" y="1707"/>
                </a:moveTo>
                <a:lnTo>
                  <a:pt x="12514" y="2856"/>
                </a:lnTo>
                <a:lnTo>
                  <a:pt x="12491" y="2912"/>
                </a:lnTo>
                <a:lnTo>
                  <a:pt x="12480" y="2958"/>
                </a:lnTo>
                <a:lnTo>
                  <a:pt x="12491" y="3015"/>
                </a:lnTo>
                <a:lnTo>
                  <a:pt x="12503" y="3049"/>
                </a:lnTo>
                <a:lnTo>
                  <a:pt x="12525" y="3094"/>
                </a:lnTo>
                <a:lnTo>
                  <a:pt x="12548" y="3129"/>
                </a:lnTo>
                <a:lnTo>
                  <a:pt x="12582" y="3163"/>
                </a:lnTo>
                <a:lnTo>
                  <a:pt x="12616" y="3185"/>
                </a:lnTo>
                <a:lnTo>
                  <a:pt x="12662" y="3197"/>
                </a:lnTo>
                <a:lnTo>
                  <a:pt x="12707" y="3208"/>
                </a:lnTo>
                <a:lnTo>
                  <a:pt x="12707" y="5506"/>
                </a:lnTo>
                <a:lnTo>
                  <a:pt x="12673" y="5517"/>
                </a:lnTo>
                <a:lnTo>
                  <a:pt x="12628" y="5529"/>
                </a:lnTo>
                <a:lnTo>
                  <a:pt x="12594" y="5552"/>
                </a:lnTo>
                <a:lnTo>
                  <a:pt x="12571" y="5574"/>
                </a:lnTo>
                <a:lnTo>
                  <a:pt x="12548" y="5608"/>
                </a:lnTo>
                <a:lnTo>
                  <a:pt x="12525" y="5643"/>
                </a:lnTo>
                <a:lnTo>
                  <a:pt x="12514" y="5677"/>
                </a:lnTo>
                <a:lnTo>
                  <a:pt x="12514" y="5722"/>
                </a:lnTo>
                <a:lnTo>
                  <a:pt x="12514" y="5756"/>
                </a:lnTo>
                <a:lnTo>
                  <a:pt x="12525" y="5790"/>
                </a:lnTo>
                <a:lnTo>
                  <a:pt x="10557" y="6928"/>
                </a:lnTo>
                <a:lnTo>
                  <a:pt x="10523" y="6882"/>
                </a:lnTo>
                <a:lnTo>
                  <a:pt x="10478" y="6848"/>
                </a:lnTo>
                <a:lnTo>
                  <a:pt x="10421" y="6826"/>
                </a:lnTo>
                <a:lnTo>
                  <a:pt x="10296" y="6826"/>
                </a:lnTo>
                <a:lnTo>
                  <a:pt x="10250" y="6848"/>
                </a:lnTo>
                <a:lnTo>
                  <a:pt x="10193" y="6882"/>
                </a:lnTo>
                <a:lnTo>
                  <a:pt x="10159" y="6928"/>
                </a:lnTo>
                <a:lnTo>
                  <a:pt x="8203" y="5802"/>
                </a:lnTo>
                <a:lnTo>
                  <a:pt x="8214" y="5756"/>
                </a:lnTo>
                <a:lnTo>
                  <a:pt x="8214" y="5722"/>
                </a:lnTo>
                <a:lnTo>
                  <a:pt x="8214" y="5677"/>
                </a:lnTo>
                <a:lnTo>
                  <a:pt x="8203" y="5643"/>
                </a:lnTo>
                <a:lnTo>
                  <a:pt x="8180" y="5597"/>
                </a:lnTo>
                <a:lnTo>
                  <a:pt x="8157" y="5574"/>
                </a:lnTo>
                <a:lnTo>
                  <a:pt x="8123" y="5540"/>
                </a:lnTo>
                <a:lnTo>
                  <a:pt x="8089" y="5517"/>
                </a:lnTo>
                <a:lnTo>
                  <a:pt x="8055" y="5506"/>
                </a:lnTo>
                <a:lnTo>
                  <a:pt x="8009" y="5495"/>
                </a:lnTo>
                <a:lnTo>
                  <a:pt x="8009" y="3208"/>
                </a:lnTo>
                <a:lnTo>
                  <a:pt x="8055" y="3197"/>
                </a:lnTo>
                <a:lnTo>
                  <a:pt x="8100" y="3185"/>
                </a:lnTo>
                <a:lnTo>
                  <a:pt x="8134" y="3163"/>
                </a:lnTo>
                <a:lnTo>
                  <a:pt x="8168" y="3129"/>
                </a:lnTo>
                <a:lnTo>
                  <a:pt x="8203" y="3094"/>
                </a:lnTo>
                <a:lnTo>
                  <a:pt x="8225" y="3060"/>
                </a:lnTo>
                <a:lnTo>
                  <a:pt x="8237" y="3015"/>
                </a:lnTo>
                <a:lnTo>
                  <a:pt x="8237" y="2958"/>
                </a:lnTo>
                <a:lnTo>
                  <a:pt x="8237" y="2912"/>
                </a:lnTo>
                <a:lnTo>
                  <a:pt x="8214" y="2856"/>
                </a:lnTo>
                <a:lnTo>
                  <a:pt x="10205" y="1707"/>
                </a:lnTo>
                <a:lnTo>
                  <a:pt x="10239" y="1741"/>
                </a:lnTo>
                <a:lnTo>
                  <a:pt x="10273" y="1764"/>
                </a:lnTo>
                <a:lnTo>
                  <a:pt x="10318" y="1786"/>
                </a:lnTo>
                <a:lnTo>
                  <a:pt x="10364" y="1798"/>
                </a:lnTo>
                <a:lnTo>
                  <a:pt x="10409" y="1786"/>
                </a:lnTo>
                <a:lnTo>
                  <a:pt x="10444" y="1764"/>
                </a:lnTo>
                <a:lnTo>
                  <a:pt x="10478" y="1741"/>
                </a:lnTo>
                <a:lnTo>
                  <a:pt x="10512" y="1707"/>
                </a:lnTo>
                <a:close/>
                <a:moveTo>
                  <a:pt x="20056" y="1741"/>
                </a:moveTo>
                <a:lnTo>
                  <a:pt x="22001" y="2867"/>
                </a:lnTo>
                <a:lnTo>
                  <a:pt x="21990" y="2912"/>
                </a:lnTo>
                <a:lnTo>
                  <a:pt x="21990" y="2958"/>
                </a:lnTo>
                <a:lnTo>
                  <a:pt x="21990" y="3003"/>
                </a:lnTo>
                <a:lnTo>
                  <a:pt x="22001" y="3049"/>
                </a:lnTo>
                <a:lnTo>
                  <a:pt x="22024" y="3083"/>
                </a:lnTo>
                <a:lnTo>
                  <a:pt x="22046" y="3117"/>
                </a:lnTo>
                <a:lnTo>
                  <a:pt x="22081" y="3140"/>
                </a:lnTo>
                <a:lnTo>
                  <a:pt x="22115" y="3163"/>
                </a:lnTo>
                <a:lnTo>
                  <a:pt x="22149" y="3174"/>
                </a:lnTo>
                <a:lnTo>
                  <a:pt x="22194" y="3185"/>
                </a:lnTo>
                <a:lnTo>
                  <a:pt x="22194" y="5483"/>
                </a:lnTo>
                <a:lnTo>
                  <a:pt x="22149" y="5495"/>
                </a:lnTo>
                <a:lnTo>
                  <a:pt x="22103" y="5506"/>
                </a:lnTo>
                <a:lnTo>
                  <a:pt x="22069" y="5529"/>
                </a:lnTo>
                <a:lnTo>
                  <a:pt x="22035" y="5552"/>
                </a:lnTo>
                <a:lnTo>
                  <a:pt x="22001" y="5597"/>
                </a:lnTo>
                <a:lnTo>
                  <a:pt x="21990" y="5631"/>
                </a:lnTo>
                <a:lnTo>
                  <a:pt x="21967" y="5677"/>
                </a:lnTo>
                <a:lnTo>
                  <a:pt x="21967" y="5722"/>
                </a:lnTo>
                <a:lnTo>
                  <a:pt x="21967" y="5768"/>
                </a:lnTo>
                <a:lnTo>
                  <a:pt x="21990" y="5802"/>
                </a:lnTo>
                <a:lnTo>
                  <a:pt x="20044" y="6928"/>
                </a:lnTo>
                <a:lnTo>
                  <a:pt x="20010" y="6882"/>
                </a:lnTo>
                <a:lnTo>
                  <a:pt x="19953" y="6848"/>
                </a:lnTo>
                <a:lnTo>
                  <a:pt x="19897" y="6826"/>
                </a:lnTo>
                <a:lnTo>
                  <a:pt x="19840" y="6814"/>
                </a:lnTo>
                <a:lnTo>
                  <a:pt x="19783" y="6826"/>
                </a:lnTo>
                <a:lnTo>
                  <a:pt x="19726" y="6848"/>
                </a:lnTo>
                <a:lnTo>
                  <a:pt x="19669" y="6882"/>
                </a:lnTo>
                <a:lnTo>
                  <a:pt x="19635" y="6928"/>
                </a:lnTo>
                <a:lnTo>
                  <a:pt x="17701" y="5802"/>
                </a:lnTo>
                <a:lnTo>
                  <a:pt x="17712" y="5768"/>
                </a:lnTo>
                <a:lnTo>
                  <a:pt x="17712" y="5722"/>
                </a:lnTo>
                <a:lnTo>
                  <a:pt x="17712" y="5677"/>
                </a:lnTo>
                <a:lnTo>
                  <a:pt x="17701" y="5631"/>
                </a:lnTo>
                <a:lnTo>
                  <a:pt x="17678" y="5597"/>
                </a:lnTo>
                <a:lnTo>
                  <a:pt x="17656" y="5563"/>
                </a:lnTo>
                <a:lnTo>
                  <a:pt x="17621" y="5529"/>
                </a:lnTo>
                <a:lnTo>
                  <a:pt x="17576" y="5506"/>
                </a:lnTo>
                <a:lnTo>
                  <a:pt x="17542" y="5483"/>
                </a:lnTo>
                <a:lnTo>
                  <a:pt x="17496" y="5483"/>
                </a:lnTo>
                <a:lnTo>
                  <a:pt x="17496" y="3185"/>
                </a:lnTo>
                <a:lnTo>
                  <a:pt x="17542" y="3174"/>
                </a:lnTo>
                <a:lnTo>
                  <a:pt x="17576" y="3163"/>
                </a:lnTo>
                <a:lnTo>
                  <a:pt x="17610" y="3140"/>
                </a:lnTo>
                <a:lnTo>
                  <a:pt x="17633" y="3117"/>
                </a:lnTo>
                <a:lnTo>
                  <a:pt x="17667" y="3083"/>
                </a:lnTo>
                <a:lnTo>
                  <a:pt x="17678" y="3049"/>
                </a:lnTo>
                <a:lnTo>
                  <a:pt x="17690" y="3003"/>
                </a:lnTo>
                <a:lnTo>
                  <a:pt x="17701" y="2958"/>
                </a:lnTo>
                <a:lnTo>
                  <a:pt x="17690" y="2912"/>
                </a:lnTo>
                <a:lnTo>
                  <a:pt x="17678" y="2867"/>
                </a:lnTo>
                <a:lnTo>
                  <a:pt x="19624" y="1752"/>
                </a:lnTo>
                <a:lnTo>
                  <a:pt x="19658" y="1798"/>
                </a:lnTo>
                <a:lnTo>
                  <a:pt x="19715" y="1832"/>
                </a:lnTo>
                <a:lnTo>
                  <a:pt x="19771" y="1866"/>
                </a:lnTo>
                <a:lnTo>
                  <a:pt x="19908" y="1866"/>
                </a:lnTo>
                <a:lnTo>
                  <a:pt x="19965" y="1832"/>
                </a:lnTo>
                <a:lnTo>
                  <a:pt x="20022" y="1798"/>
                </a:lnTo>
                <a:lnTo>
                  <a:pt x="20056" y="1741"/>
                </a:lnTo>
                <a:close/>
                <a:moveTo>
                  <a:pt x="57924" y="1707"/>
                </a:moveTo>
                <a:lnTo>
                  <a:pt x="59949" y="2878"/>
                </a:lnTo>
                <a:lnTo>
                  <a:pt x="59938" y="2924"/>
                </a:lnTo>
                <a:lnTo>
                  <a:pt x="59938" y="2958"/>
                </a:lnTo>
                <a:lnTo>
                  <a:pt x="59938" y="3003"/>
                </a:lnTo>
                <a:lnTo>
                  <a:pt x="59949" y="3038"/>
                </a:lnTo>
                <a:lnTo>
                  <a:pt x="59983" y="3106"/>
                </a:lnTo>
                <a:lnTo>
                  <a:pt x="60052" y="3151"/>
                </a:lnTo>
                <a:lnTo>
                  <a:pt x="60086" y="3163"/>
                </a:lnTo>
                <a:lnTo>
                  <a:pt x="60120" y="3163"/>
                </a:lnTo>
                <a:lnTo>
                  <a:pt x="60120" y="5506"/>
                </a:lnTo>
                <a:lnTo>
                  <a:pt x="60074" y="5506"/>
                </a:lnTo>
                <a:lnTo>
                  <a:pt x="60040" y="5529"/>
                </a:lnTo>
                <a:lnTo>
                  <a:pt x="60006" y="5540"/>
                </a:lnTo>
                <a:lnTo>
                  <a:pt x="59972" y="5574"/>
                </a:lnTo>
                <a:lnTo>
                  <a:pt x="59949" y="5608"/>
                </a:lnTo>
                <a:lnTo>
                  <a:pt x="59938" y="5643"/>
                </a:lnTo>
                <a:lnTo>
                  <a:pt x="59927" y="5677"/>
                </a:lnTo>
                <a:lnTo>
                  <a:pt x="59915" y="5722"/>
                </a:lnTo>
                <a:lnTo>
                  <a:pt x="59927" y="5756"/>
                </a:lnTo>
                <a:lnTo>
                  <a:pt x="59938" y="5790"/>
                </a:lnTo>
                <a:lnTo>
                  <a:pt x="57970" y="6928"/>
                </a:lnTo>
                <a:lnTo>
                  <a:pt x="57924" y="6882"/>
                </a:lnTo>
                <a:lnTo>
                  <a:pt x="57879" y="6860"/>
                </a:lnTo>
                <a:lnTo>
                  <a:pt x="57833" y="6837"/>
                </a:lnTo>
                <a:lnTo>
                  <a:pt x="57765" y="6826"/>
                </a:lnTo>
                <a:lnTo>
                  <a:pt x="57708" y="6837"/>
                </a:lnTo>
                <a:lnTo>
                  <a:pt x="57663" y="6860"/>
                </a:lnTo>
                <a:lnTo>
                  <a:pt x="57606" y="6882"/>
                </a:lnTo>
                <a:lnTo>
                  <a:pt x="57572" y="6928"/>
                </a:lnTo>
                <a:lnTo>
                  <a:pt x="55570" y="5768"/>
                </a:lnTo>
                <a:lnTo>
                  <a:pt x="55581" y="5722"/>
                </a:lnTo>
                <a:lnTo>
                  <a:pt x="55570" y="5654"/>
                </a:lnTo>
                <a:lnTo>
                  <a:pt x="55536" y="5597"/>
                </a:lnTo>
                <a:lnTo>
                  <a:pt x="55490" y="5563"/>
                </a:lnTo>
                <a:lnTo>
                  <a:pt x="55422" y="5540"/>
                </a:lnTo>
                <a:lnTo>
                  <a:pt x="55422" y="3163"/>
                </a:lnTo>
                <a:lnTo>
                  <a:pt x="55490" y="3140"/>
                </a:lnTo>
                <a:lnTo>
                  <a:pt x="55547" y="3094"/>
                </a:lnTo>
                <a:lnTo>
                  <a:pt x="55581" y="3038"/>
                </a:lnTo>
                <a:lnTo>
                  <a:pt x="55593" y="2958"/>
                </a:lnTo>
                <a:lnTo>
                  <a:pt x="55593" y="2924"/>
                </a:lnTo>
                <a:lnTo>
                  <a:pt x="55581" y="2890"/>
                </a:lnTo>
                <a:lnTo>
                  <a:pt x="57617" y="1707"/>
                </a:lnTo>
                <a:lnTo>
                  <a:pt x="57640" y="1741"/>
                </a:lnTo>
                <a:lnTo>
                  <a:pt x="57686" y="1775"/>
                </a:lnTo>
                <a:lnTo>
                  <a:pt x="57720" y="1786"/>
                </a:lnTo>
                <a:lnTo>
                  <a:pt x="57765" y="1798"/>
                </a:lnTo>
                <a:lnTo>
                  <a:pt x="57822" y="1786"/>
                </a:lnTo>
                <a:lnTo>
                  <a:pt x="57856" y="1775"/>
                </a:lnTo>
                <a:lnTo>
                  <a:pt x="57890" y="1741"/>
                </a:lnTo>
                <a:lnTo>
                  <a:pt x="57924" y="1707"/>
                </a:lnTo>
                <a:close/>
                <a:moveTo>
                  <a:pt x="67400" y="1707"/>
                </a:moveTo>
                <a:lnTo>
                  <a:pt x="69402" y="2856"/>
                </a:lnTo>
                <a:lnTo>
                  <a:pt x="69380" y="2912"/>
                </a:lnTo>
                <a:lnTo>
                  <a:pt x="69380" y="2958"/>
                </a:lnTo>
                <a:lnTo>
                  <a:pt x="69380" y="3015"/>
                </a:lnTo>
                <a:lnTo>
                  <a:pt x="69391" y="3049"/>
                </a:lnTo>
                <a:lnTo>
                  <a:pt x="69414" y="3094"/>
                </a:lnTo>
                <a:lnTo>
                  <a:pt x="69436" y="3129"/>
                </a:lnTo>
                <a:lnTo>
                  <a:pt x="69471" y="3163"/>
                </a:lnTo>
                <a:lnTo>
                  <a:pt x="69516" y="3185"/>
                </a:lnTo>
                <a:lnTo>
                  <a:pt x="69550" y="3197"/>
                </a:lnTo>
                <a:lnTo>
                  <a:pt x="69596" y="3208"/>
                </a:lnTo>
                <a:lnTo>
                  <a:pt x="69596" y="5506"/>
                </a:lnTo>
                <a:lnTo>
                  <a:pt x="69562" y="5517"/>
                </a:lnTo>
                <a:lnTo>
                  <a:pt x="69527" y="5529"/>
                </a:lnTo>
                <a:lnTo>
                  <a:pt x="69493" y="5552"/>
                </a:lnTo>
                <a:lnTo>
                  <a:pt x="69459" y="5574"/>
                </a:lnTo>
                <a:lnTo>
                  <a:pt x="69436" y="5608"/>
                </a:lnTo>
                <a:lnTo>
                  <a:pt x="69414" y="5643"/>
                </a:lnTo>
                <a:lnTo>
                  <a:pt x="69414" y="5677"/>
                </a:lnTo>
                <a:lnTo>
                  <a:pt x="69402" y="5722"/>
                </a:lnTo>
                <a:lnTo>
                  <a:pt x="69402" y="5756"/>
                </a:lnTo>
                <a:lnTo>
                  <a:pt x="69414" y="5790"/>
                </a:lnTo>
                <a:lnTo>
                  <a:pt x="67457" y="6928"/>
                </a:lnTo>
                <a:lnTo>
                  <a:pt x="67412" y="6882"/>
                </a:lnTo>
                <a:lnTo>
                  <a:pt x="67366" y="6848"/>
                </a:lnTo>
                <a:lnTo>
                  <a:pt x="67309" y="6826"/>
                </a:lnTo>
                <a:lnTo>
                  <a:pt x="67195" y="6826"/>
                </a:lnTo>
                <a:lnTo>
                  <a:pt x="67139" y="6848"/>
                </a:lnTo>
                <a:lnTo>
                  <a:pt x="67093" y="6882"/>
                </a:lnTo>
                <a:lnTo>
                  <a:pt x="67048" y="6928"/>
                </a:lnTo>
                <a:lnTo>
                  <a:pt x="65091" y="5802"/>
                </a:lnTo>
                <a:lnTo>
                  <a:pt x="65102" y="5756"/>
                </a:lnTo>
                <a:lnTo>
                  <a:pt x="65102" y="5722"/>
                </a:lnTo>
                <a:lnTo>
                  <a:pt x="65102" y="5677"/>
                </a:lnTo>
                <a:lnTo>
                  <a:pt x="65091" y="5643"/>
                </a:lnTo>
                <a:lnTo>
                  <a:pt x="65068" y="5597"/>
                </a:lnTo>
                <a:lnTo>
                  <a:pt x="65045" y="5574"/>
                </a:lnTo>
                <a:lnTo>
                  <a:pt x="65023" y="5540"/>
                </a:lnTo>
                <a:lnTo>
                  <a:pt x="64989" y="5517"/>
                </a:lnTo>
                <a:lnTo>
                  <a:pt x="64943" y="5506"/>
                </a:lnTo>
                <a:lnTo>
                  <a:pt x="64909" y="5495"/>
                </a:lnTo>
                <a:lnTo>
                  <a:pt x="64909" y="3208"/>
                </a:lnTo>
                <a:lnTo>
                  <a:pt x="64954" y="3197"/>
                </a:lnTo>
                <a:lnTo>
                  <a:pt x="64989" y="3185"/>
                </a:lnTo>
                <a:lnTo>
                  <a:pt x="65034" y="3163"/>
                </a:lnTo>
                <a:lnTo>
                  <a:pt x="65068" y="3129"/>
                </a:lnTo>
                <a:lnTo>
                  <a:pt x="65091" y="3094"/>
                </a:lnTo>
                <a:lnTo>
                  <a:pt x="65114" y="3060"/>
                </a:lnTo>
                <a:lnTo>
                  <a:pt x="65125" y="3015"/>
                </a:lnTo>
                <a:lnTo>
                  <a:pt x="65125" y="2958"/>
                </a:lnTo>
                <a:lnTo>
                  <a:pt x="65125" y="2912"/>
                </a:lnTo>
                <a:lnTo>
                  <a:pt x="65102" y="2856"/>
                </a:lnTo>
                <a:lnTo>
                  <a:pt x="67104" y="1707"/>
                </a:lnTo>
                <a:lnTo>
                  <a:pt x="67127" y="1741"/>
                </a:lnTo>
                <a:lnTo>
                  <a:pt x="67161" y="1764"/>
                </a:lnTo>
                <a:lnTo>
                  <a:pt x="67207" y="1786"/>
                </a:lnTo>
                <a:lnTo>
                  <a:pt x="67252" y="1798"/>
                </a:lnTo>
                <a:lnTo>
                  <a:pt x="67298" y="1786"/>
                </a:lnTo>
                <a:lnTo>
                  <a:pt x="67343" y="1764"/>
                </a:lnTo>
                <a:lnTo>
                  <a:pt x="67377" y="1741"/>
                </a:lnTo>
                <a:lnTo>
                  <a:pt x="67400" y="1707"/>
                </a:lnTo>
                <a:close/>
                <a:moveTo>
                  <a:pt x="76944" y="1741"/>
                </a:moveTo>
                <a:lnTo>
                  <a:pt x="78901" y="2867"/>
                </a:lnTo>
                <a:lnTo>
                  <a:pt x="78878" y="2912"/>
                </a:lnTo>
                <a:lnTo>
                  <a:pt x="78878" y="2958"/>
                </a:lnTo>
                <a:lnTo>
                  <a:pt x="78878" y="3003"/>
                </a:lnTo>
                <a:lnTo>
                  <a:pt x="78889" y="3049"/>
                </a:lnTo>
                <a:lnTo>
                  <a:pt x="78912" y="3083"/>
                </a:lnTo>
                <a:lnTo>
                  <a:pt x="78935" y="3117"/>
                </a:lnTo>
                <a:lnTo>
                  <a:pt x="78969" y="3140"/>
                </a:lnTo>
                <a:lnTo>
                  <a:pt x="79003" y="3163"/>
                </a:lnTo>
                <a:lnTo>
                  <a:pt x="79037" y="3174"/>
                </a:lnTo>
                <a:lnTo>
                  <a:pt x="79083" y="3185"/>
                </a:lnTo>
                <a:lnTo>
                  <a:pt x="79083" y="5483"/>
                </a:lnTo>
                <a:lnTo>
                  <a:pt x="79037" y="5495"/>
                </a:lnTo>
                <a:lnTo>
                  <a:pt x="78992" y="5506"/>
                </a:lnTo>
                <a:lnTo>
                  <a:pt x="78958" y="5529"/>
                </a:lnTo>
                <a:lnTo>
                  <a:pt x="78923" y="5552"/>
                </a:lnTo>
                <a:lnTo>
                  <a:pt x="78901" y="5597"/>
                </a:lnTo>
                <a:lnTo>
                  <a:pt x="78878" y="5631"/>
                </a:lnTo>
                <a:lnTo>
                  <a:pt x="78867" y="5677"/>
                </a:lnTo>
                <a:lnTo>
                  <a:pt x="78855" y="5722"/>
                </a:lnTo>
                <a:lnTo>
                  <a:pt x="78867" y="5768"/>
                </a:lnTo>
                <a:lnTo>
                  <a:pt x="78878" y="5802"/>
                </a:lnTo>
                <a:lnTo>
                  <a:pt x="76933" y="6928"/>
                </a:lnTo>
                <a:lnTo>
                  <a:pt x="76899" y="6882"/>
                </a:lnTo>
                <a:lnTo>
                  <a:pt x="76853" y="6848"/>
                </a:lnTo>
                <a:lnTo>
                  <a:pt x="76796" y="6826"/>
                </a:lnTo>
                <a:lnTo>
                  <a:pt x="76728" y="6814"/>
                </a:lnTo>
                <a:lnTo>
                  <a:pt x="76671" y="6826"/>
                </a:lnTo>
                <a:lnTo>
                  <a:pt x="76614" y="6848"/>
                </a:lnTo>
                <a:lnTo>
                  <a:pt x="76569" y="6882"/>
                </a:lnTo>
                <a:lnTo>
                  <a:pt x="76523" y="6928"/>
                </a:lnTo>
                <a:lnTo>
                  <a:pt x="74589" y="5802"/>
                </a:lnTo>
                <a:lnTo>
                  <a:pt x="74601" y="5768"/>
                </a:lnTo>
                <a:lnTo>
                  <a:pt x="74601" y="5722"/>
                </a:lnTo>
                <a:lnTo>
                  <a:pt x="74601" y="5677"/>
                </a:lnTo>
                <a:lnTo>
                  <a:pt x="74589" y="5631"/>
                </a:lnTo>
                <a:lnTo>
                  <a:pt x="74567" y="5597"/>
                </a:lnTo>
                <a:lnTo>
                  <a:pt x="74544" y="5563"/>
                </a:lnTo>
                <a:lnTo>
                  <a:pt x="74510" y="5529"/>
                </a:lnTo>
                <a:lnTo>
                  <a:pt x="74476" y="5506"/>
                </a:lnTo>
                <a:lnTo>
                  <a:pt x="74430" y="5483"/>
                </a:lnTo>
                <a:lnTo>
                  <a:pt x="74385" y="5483"/>
                </a:lnTo>
                <a:lnTo>
                  <a:pt x="74385" y="3185"/>
                </a:lnTo>
                <a:lnTo>
                  <a:pt x="74430" y="3174"/>
                </a:lnTo>
                <a:lnTo>
                  <a:pt x="74464" y="3163"/>
                </a:lnTo>
                <a:lnTo>
                  <a:pt x="74498" y="3140"/>
                </a:lnTo>
                <a:lnTo>
                  <a:pt x="74533" y="3117"/>
                </a:lnTo>
                <a:lnTo>
                  <a:pt x="74555" y="3083"/>
                </a:lnTo>
                <a:lnTo>
                  <a:pt x="74567" y="3049"/>
                </a:lnTo>
                <a:lnTo>
                  <a:pt x="74578" y="3003"/>
                </a:lnTo>
                <a:lnTo>
                  <a:pt x="74589" y="2958"/>
                </a:lnTo>
                <a:lnTo>
                  <a:pt x="74578" y="2912"/>
                </a:lnTo>
                <a:lnTo>
                  <a:pt x="74567" y="2867"/>
                </a:lnTo>
                <a:lnTo>
                  <a:pt x="76512" y="1752"/>
                </a:lnTo>
                <a:lnTo>
                  <a:pt x="76557" y="1798"/>
                </a:lnTo>
                <a:lnTo>
                  <a:pt x="76603" y="1832"/>
                </a:lnTo>
                <a:lnTo>
                  <a:pt x="76660" y="1866"/>
                </a:lnTo>
                <a:lnTo>
                  <a:pt x="76796" y="1866"/>
                </a:lnTo>
                <a:lnTo>
                  <a:pt x="76853" y="1832"/>
                </a:lnTo>
                <a:lnTo>
                  <a:pt x="76910" y="1798"/>
                </a:lnTo>
                <a:lnTo>
                  <a:pt x="76944" y="1741"/>
                </a:lnTo>
                <a:close/>
                <a:moveTo>
                  <a:pt x="24754" y="1718"/>
                </a:moveTo>
                <a:lnTo>
                  <a:pt x="26733" y="2867"/>
                </a:lnTo>
                <a:lnTo>
                  <a:pt x="26722" y="2912"/>
                </a:lnTo>
                <a:lnTo>
                  <a:pt x="26710" y="2958"/>
                </a:lnTo>
                <a:lnTo>
                  <a:pt x="26722" y="3015"/>
                </a:lnTo>
                <a:lnTo>
                  <a:pt x="26733" y="3049"/>
                </a:lnTo>
                <a:lnTo>
                  <a:pt x="26745" y="3094"/>
                </a:lnTo>
                <a:lnTo>
                  <a:pt x="26779" y="3129"/>
                </a:lnTo>
                <a:lnTo>
                  <a:pt x="26813" y="3151"/>
                </a:lnTo>
                <a:lnTo>
                  <a:pt x="26847" y="3174"/>
                </a:lnTo>
                <a:lnTo>
                  <a:pt x="26892" y="3197"/>
                </a:lnTo>
                <a:lnTo>
                  <a:pt x="26927" y="3197"/>
                </a:lnTo>
                <a:lnTo>
                  <a:pt x="26927" y="5483"/>
                </a:lnTo>
                <a:lnTo>
                  <a:pt x="26892" y="5495"/>
                </a:lnTo>
                <a:lnTo>
                  <a:pt x="26847" y="5506"/>
                </a:lnTo>
                <a:lnTo>
                  <a:pt x="26813" y="5529"/>
                </a:lnTo>
                <a:lnTo>
                  <a:pt x="26779" y="5563"/>
                </a:lnTo>
                <a:lnTo>
                  <a:pt x="26745" y="5597"/>
                </a:lnTo>
                <a:lnTo>
                  <a:pt x="26733" y="5631"/>
                </a:lnTo>
                <a:lnTo>
                  <a:pt x="26722" y="5677"/>
                </a:lnTo>
                <a:lnTo>
                  <a:pt x="26710" y="5722"/>
                </a:lnTo>
                <a:lnTo>
                  <a:pt x="26710" y="5768"/>
                </a:lnTo>
                <a:lnTo>
                  <a:pt x="26733" y="5802"/>
                </a:lnTo>
                <a:lnTo>
                  <a:pt x="24754" y="6939"/>
                </a:lnTo>
                <a:lnTo>
                  <a:pt x="24720" y="6905"/>
                </a:lnTo>
                <a:lnTo>
                  <a:pt x="24686" y="6882"/>
                </a:lnTo>
                <a:lnTo>
                  <a:pt x="24629" y="6860"/>
                </a:lnTo>
                <a:lnTo>
                  <a:pt x="24583" y="6848"/>
                </a:lnTo>
                <a:lnTo>
                  <a:pt x="24526" y="6860"/>
                </a:lnTo>
                <a:lnTo>
                  <a:pt x="24481" y="6882"/>
                </a:lnTo>
                <a:lnTo>
                  <a:pt x="24435" y="6905"/>
                </a:lnTo>
                <a:lnTo>
                  <a:pt x="24401" y="6939"/>
                </a:lnTo>
                <a:lnTo>
                  <a:pt x="22433" y="5802"/>
                </a:lnTo>
                <a:lnTo>
                  <a:pt x="22445" y="5768"/>
                </a:lnTo>
                <a:lnTo>
                  <a:pt x="22456" y="5722"/>
                </a:lnTo>
                <a:lnTo>
                  <a:pt x="22445" y="5677"/>
                </a:lnTo>
                <a:lnTo>
                  <a:pt x="22433" y="5631"/>
                </a:lnTo>
                <a:lnTo>
                  <a:pt x="22410" y="5597"/>
                </a:lnTo>
                <a:lnTo>
                  <a:pt x="22388" y="5563"/>
                </a:lnTo>
                <a:lnTo>
                  <a:pt x="22354" y="5529"/>
                </a:lnTo>
                <a:lnTo>
                  <a:pt x="22319" y="5506"/>
                </a:lnTo>
                <a:lnTo>
                  <a:pt x="22285" y="5495"/>
                </a:lnTo>
                <a:lnTo>
                  <a:pt x="22240" y="5483"/>
                </a:lnTo>
                <a:lnTo>
                  <a:pt x="22240" y="3185"/>
                </a:lnTo>
                <a:lnTo>
                  <a:pt x="22274" y="3174"/>
                </a:lnTo>
                <a:lnTo>
                  <a:pt x="22319" y="3163"/>
                </a:lnTo>
                <a:lnTo>
                  <a:pt x="22354" y="3140"/>
                </a:lnTo>
                <a:lnTo>
                  <a:pt x="22376" y="3117"/>
                </a:lnTo>
                <a:lnTo>
                  <a:pt x="22399" y="3083"/>
                </a:lnTo>
                <a:lnTo>
                  <a:pt x="22422" y="3049"/>
                </a:lnTo>
                <a:lnTo>
                  <a:pt x="22433" y="3003"/>
                </a:lnTo>
                <a:lnTo>
                  <a:pt x="22433" y="2958"/>
                </a:lnTo>
                <a:lnTo>
                  <a:pt x="22433" y="2912"/>
                </a:lnTo>
                <a:lnTo>
                  <a:pt x="22410" y="2878"/>
                </a:lnTo>
                <a:lnTo>
                  <a:pt x="24413" y="1718"/>
                </a:lnTo>
                <a:lnTo>
                  <a:pt x="24447" y="1764"/>
                </a:lnTo>
                <a:lnTo>
                  <a:pt x="24481" y="1786"/>
                </a:lnTo>
                <a:lnTo>
                  <a:pt x="24526" y="1809"/>
                </a:lnTo>
                <a:lnTo>
                  <a:pt x="24583" y="1820"/>
                </a:lnTo>
                <a:lnTo>
                  <a:pt x="24629" y="1809"/>
                </a:lnTo>
                <a:lnTo>
                  <a:pt x="24674" y="1786"/>
                </a:lnTo>
                <a:lnTo>
                  <a:pt x="24720" y="1752"/>
                </a:lnTo>
                <a:lnTo>
                  <a:pt x="24754" y="1718"/>
                </a:lnTo>
                <a:close/>
                <a:moveTo>
                  <a:pt x="43682" y="1707"/>
                </a:moveTo>
                <a:lnTo>
                  <a:pt x="45753" y="2890"/>
                </a:lnTo>
                <a:lnTo>
                  <a:pt x="45741" y="2924"/>
                </a:lnTo>
                <a:lnTo>
                  <a:pt x="45730" y="2958"/>
                </a:lnTo>
                <a:lnTo>
                  <a:pt x="45753" y="3026"/>
                </a:lnTo>
                <a:lnTo>
                  <a:pt x="45787" y="3083"/>
                </a:lnTo>
                <a:lnTo>
                  <a:pt x="45832" y="3117"/>
                </a:lnTo>
                <a:lnTo>
                  <a:pt x="45901" y="3140"/>
                </a:lnTo>
                <a:lnTo>
                  <a:pt x="45901" y="5472"/>
                </a:lnTo>
                <a:lnTo>
                  <a:pt x="45844" y="5472"/>
                </a:lnTo>
                <a:lnTo>
                  <a:pt x="45798" y="5495"/>
                </a:lnTo>
                <a:lnTo>
                  <a:pt x="45764" y="5517"/>
                </a:lnTo>
                <a:lnTo>
                  <a:pt x="45730" y="5552"/>
                </a:lnTo>
                <a:lnTo>
                  <a:pt x="45696" y="5586"/>
                </a:lnTo>
                <a:lnTo>
                  <a:pt x="45673" y="5620"/>
                </a:lnTo>
                <a:lnTo>
                  <a:pt x="45662" y="5677"/>
                </a:lnTo>
                <a:lnTo>
                  <a:pt x="45650" y="5722"/>
                </a:lnTo>
                <a:lnTo>
                  <a:pt x="45662" y="5768"/>
                </a:lnTo>
                <a:lnTo>
                  <a:pt x="45673" y="5813"/>
                </a:lnTo>
                <a:lnTo>
                  <a:pt x="43728" y="6939"/>
                </a:lnTo>
                <a:lnTo>
                  <a:pt x="43694" y="6894"/>
                </a:lnTo>
                <a:lnTo>
                  <a:pt x="43648" y="6860"/>
                </a:lnTo>
                <a:lnTo>
                  <a:pt x="43603" y="6837"/>
                </a:lnTo>
                <a:lnTo>
                  <a:pt x="43478" y="6837"/>
                </a:lnTo>
                <a:lnTo>
                  <a:pt x="43432" y="6860"/>
                </a:lnTo>
                <a:lnTo>
                  <a:pt x="43387" y="6894"/>
                </a:lnTo>
                <a:lnTo>
                  <a:pt x="43353" y="6928"/>
                </a:lnTo>
                <a:lnTo>
                  <a:pt x="41385" y="5790"/>
                </a:lnTo>
                <a:lnTo>
                  <a:pt x="41396" y="5722"/>
                </a:lnTo>
                <a:lnTo>
                  <a:pt x="41385" y="5677"/>
                </a:lnTo>
                <a:lnTo>
                  <a:pt x="41373" y="5643"/>
                </a:lnTo>
                <a:lnTo>
                  <a:pt x="41362" y="5608"/>
                </a:lnTo>
                <a:lnTo>
                  <a:pt x="41339" y="5574"/>
                </a:lnTo>
                <a:lnTo>
                  <a:pt x="41305" y="5552"/>
                </a:lnTo>
                <a:lnTo>
                  <a:pt x="41271" y="5529"/>
                </a:lnTo>
                <a:lnTo>
                  <a:pt x="41237" y="5506"/>
                </a:lnTo>
                <a:lnTo>
                  <a:pt x="41203" y="5506"/>
                </a:lnTo>
                <a:lnTo>
                  <a:pt x="41203" y="3197"/>
                </a:lnTo>
                <a:lnTo>
                  <a:pt x="41248" y="3197"/>
                </a:lnTo>
                <a:lnTo>
                  <a:pt x="41282" y="3174"/>
                </a:lnTo>
                <a:lnTo>
                  <a:pt x="41316" y="3151"/>
                </a:lnTo>
                <a:lnTo>
                  <a:pt x="41351" y="3129"/>
                </a:lnTo>
                <a:lnTo>
                  <a:pt x="41373" y="3094"/>
                </a:lnTo>
                <a:lnTo>
                  <a:pt x="41396" y="3049"/>
                </a:lnTo>
                <a:lnTo>
                  <a:pt x="41407" y="3003"/>
                </a:lnTo>
                <a:lnTo>
                  <a:pt x="41407" y="2958"/>
                </a:lnTo>
                <a:lnTo>
                  <a:pt x="41407" y="2912"/>
                </a:lnTo>
                <a:lnTo>
                  <a:pt x="41396" y="2867"/>
                </a:lnTo>
                <a:lnTo>
                  <a:pt x="43398" y="1707"/>
                </a:lnTo>
                <a:lnTo>
                  <a:pt x="43421" y="1741"/>
                </a:lnTo>
                <a:lnTo>
                  <a:pt x="43455" y="1764"/>
                </a:lnTo>
                <a:lnTo>
                  <a:pt x="43500" y="1775"/>
                </a:lnTo>
                <a:lnTo>
                  <a:pt x="43535" y="1786"/>
                </a:lnTo>
                <a:lnTo>
                  <a:pt x="43580" y="1775"/>
                </a:lnTo>
                <a:lnTo>
                  <a:pt x="43626" y="1764"/>
                </a:lnTo>
                <a:lnTo>
                  <a:pt x="43660" y="1741"/>
                </a:lnTo>
                <a:lnTo>
                  <a:pt x="43682" y="1707"/>
                </a:lnTo>
                <a:close/>
                <a:moveTo>
                  <a:pt x="81642" y="1718"/>
                </a:moveTo>
                <a:lnTo>
                  <a:pt x="83622" y="2867"/>
                </a:lnTo>
                <a:lnTo>
                  <a:pt x="83610" y="2912"/>
                </a:lnTo>
                <a:lnTo>
                  <a:pt x="83599" y="2958"/>
                </a:lnTo>
                <a:lnTo>
                  <a:pt x="83610" y="3015"/>
                </a:lnTo>
                <a:lnTo>
                  <a:pt x="83622" y="3049"/>
                </a:lnTo>
                <a:lnTo>
                  <a:pt x="83644" y="3094"/>
                </a:lnTo>
                <a:lnTo>
                  <a:pt x="83667" y="3129"/>
                </a:lnTo>
                <a:lnTo>
                  <a:pt x="83701" y="3151"/>
                </a:lnTo>
                <a:lnTo>
                  <a:pt x="83735" y="3174"/>
                </a:lnTo>
                <a:lnTo>
                  <a:pt x="83781" y="3197"/>
                </a:lnTo>
                <a:lnTo>
                  <a:pt x="83826" y="3197"/>
                </a:lnTo>
                <a:lnTo>
                  <a:pt x="83826" y="5483"/>
                </a:lnTo>
                <a:lnTo>
                  <a:pt x="83781" y="5495"/>
                </a:lnTo>
                <a:lnTo>
                  <a:pt x="83735" y="5506"/>
                </a:lnTo>
                <a:lnTo>
                  <a:pt x="83701" y="5529"/>
                </a:lnTo>
                <a:lnTo>
                  <a:pt x="83667" y="5563"/>
                </a:lnTo>
                <a:lnTo>
                  <a:pt x="83644" y="5597"/>
                </a:lnTo>
                <a:lnTo>
                  <a:pt x="83622" y="5631"/>
                </a:lnTo>
                <a:lnTo>
                  <a:pt x="83610" y="5677"/>
                </a:lnTo>
                <a:lnTo>
                  <a:pt x="83599" y="5722"/>
                </a:lnTo>
                <a:lnTo>
                  <a:pt x="83610" y="5768"/>
                </a:lnTo>
                <a:lnTo>
                  <a:pt x="83622" y="5802"/>
                </a:lnTo>
                <a:lnTo>
                  <a:pt x="81642" y="6939"/>
                </a:lnTo>
                <a:lnTo>
                  <a:pt x="81608" y="6905"/>
                </a:lnTo>
                <a:lnTo>
                  <a:pt x="81574" y="6882"/>
                </a:lnTo>
                <a:lnTo>
                  <a:pt x="81528" y="6860"/>
                </a:lnTo>
                <a:lnTo>
                  <a:pt x="81472" y="6848"/>
                </a:lnTo>
                <a:lnTo>
                  <a:pt x="81415" y="6860"/>
                </a:lnTo>
                <a:lnTo>
                  <a:pt x="81369" y="6882"/>
                </a:lnTo>
                <a:lnTo>
                  <a:pt x="81335" y="6905"/>
                </a:lnTo>
                <a:lnTo>
                  <a:pt x="81301" y="6939"/>
                </a:lnTo>
                <a:lnTo>
                  <a:pt x="79322" y="5802"/>
                </a:lnTo>
                <a:lnTo>
                  <a:pt x="79333" y="5768"/>
                </a:lnTo>
                <a:lnTo>
                  <a:pt x="79344" y="5722"/>
                </a:lnTo>
                <a:lnTo>
                  <a:pt x="79333" y="5677"/>
                </a:lnTo>
                <a:lnTo>
                  <a:pt x="79322" y="5631"/>
                </a:lnTo>
                <a:lnTo>
                  <a:pt x="79310" y="5597"/>
                </a:lnTo>
                <a:lnTo>
                  <a:pt x="79276" y="5563"/>
                </a:lnTo>
                <a:lnTo>
                  <a:pt x="79253" y="5529"/>
                </a:lnTo>
                <a:lnTo>
                  <a:pt x="79208" y="5506"/>
                </a:lnTo>
                <a:lnTo>
                  <a:pt x="79174" y="5495"/>
                </a:lnTo>
                <a:lnTo>
                  <a:pt x="79128" y="5483"/>
                </a:lnTo>
                <a:lnTo>
                  <a:pt x="79128" y="3185"/>
                </a:lnTo>
                <a:lnTo>
                  <a:pt x="79174" y="3174"/>
                </a:lnTo>
                <a:lnTo>
                  <a:pt x="79208" y="3163"/>
                </a:lnTo>
                <a:lnTo>
                  <a:pt x="79242" y="3140"/>
                </a:lnTo>
                <a:lnTo>
                  <a:pt x="79265" y="3117"/>
                </a:lnTo>
                <a:lnTo>
                  <a:pt x="79287" y="3083"/>
                </a:lnTo>
                <a:lnTo>
                  <a:pt x="79310" y="3049"/>
                </a:lnTo>
                <a:lnTo>
                  <a:pt x="79322" y="3003"/>
                </a:lnTo>
                <a:lnTo>
                  <a:pt x="79322" y="2958"/>
                </a:lnTo>
                <a:lnTo>
                  <a:pt x="79322" y="2912"/>
                </a:lnTo>
                <a:lnTo>
                  <a:pt x="79310" y="2878"/>
                </a:lnTo>
                <a:lnTo>
                  <a:pt x="81301" y="1718"/>
                </a:lnTo>
                <a:lnTo>
                  <a:pt x="81335" y="1764"/>
                </a:lnTo>
                <a:lnTo>
                  <a:pt x="81369" y="1786"/>
                </a:lnTo>
                <a:lnTo>
                  <a:pt x="81415" y="1809"/>
                </a:lnTo>
                <a:lnTo>
                  <a:pt x="81472" y="1820"/>
                </a:lnTo>
                <a:lnTo>
                  <a:pt x="81528" y="1809"/>
                </a:lnTo>
                <a:lnTo>
                  <a:pt x="81574" y="1786"/>
                </a:lnTo>
                <a:lnTo>
                  <a:pt x="81608" y="1752"/>
                </a:lnTo>
                <a:lnTo>
                  <a:pt x="81642" y="1718"/>
                </a:lnTo>
                <a:close/>
                <a:moveTo>
                  <a:pt x="5825" y="1741"/>
                </a:moveTo>
                <a:lnTo>
                  <a:pt x="7759" y="2856"/>
                </a:lnTo>
                <a:lnTo>
                  <a:pt x="7748" y="2912"/>
                </a:lnTo>
                <a:lnTo>
                  <a:pt x="7736" y="2958"/>
                </a:lnTo>
                <a:lnTo>
                  <a:pt x="7748" y="3015"/>
                </a:lnTo>
                <a:lnTo>
                  <a:pt x="7759" y="3060"/>
                </a:lnTo>
                <a:lnTo>
                  <a:pt x="7782" y="3094"/>
                </a:lnTo>
                <a:lnTo>
                  <a:pt x="7804" y="3129"/>
                </a:lnTo>
                <a:lnTo>
                  <a:pt x="7839" y="3163"/>
                </a:lnTo>
                <a:lnTo>
                  <a:pt x="7884" y="3185"/>
                </a:lnTo>
                <a:lnTo>
                  <a:pt x="7918" y="3197"/>
                </a:lnTo>
                <a:lnTo>
                  <a:pt x="7964" y="3208"/>
                </a:lnTo>
                <a:lnTo>
                  <a:pt x="7964" y="5495"/>
                </a:lnTo>
                <a:lnTo>
                  <a:pt x="7930" y="5506"/>
                </a:lnTo>
                <a:lnTo>
                  <a:pt x="7884" y="5517"/>
                </a:lnTo>
                <a:lnTo>
                  <a:pt x="7850" y="5540"/>
                </a:lnTo>
                <a:lnTo>
                  <a:pt x="7827" y="5574"/>
                </a:lnTo>
                <a:lnTo>
                  <a:pt x="7793" y="5597"/>
                </a:lnTo>
                <a:lnTo>
                  <a:pt x="7782" y="5643"/>
                </a:lnTo>
                <a:lnTo>
                  <a:pt x="7770" y="5677"/>
                </a:lnTo>
                <a:lnTo>
                  <a:pt x="7759" y="5722"/>
                </a:lnTo>
                <a:lnTo>
                  <a:pt x="7770" y="5756"/>
                </a:lnTo>
                <a:lnTo>
                  <a:pt x="7782" y="5802"/>
                </a:lnTo>
                <a:lnTo>
                  <a:pt x="5780" y="6951"/>
                </a:lnTo>
                <a:lnTo>
                  <a:pt x="5757" y="6917"/>
                </a:lnTo>
                <a:lnTo>
                  <a:pt x="5711" y="6882"/>
                </a:lnTo>
                <a:lnTo>
                  <a:pt x="5666" y="6871"/>
                </a:lnTo>
                <a:lnTo>
                  <a:pt x="5620" y="6860"/>
                </a:lnTo>
                <a:lnTo>
                  <a:pt x="5575" y="6871"/>
                </a:lnTo>
                <a:lnTo>
                  <a:pt x="5529" y="6882"/>
                </a:lnTo>
                <a:lnTo>
                  <a:pt x="5484" y="6917"/>
                </a:lnTo>
                <a:lnTo>
                  <a:pt x="5450" y="6951"/>
                </a:lnTo>
                <a:lnTo>
                  <a:pt x="3459" y="5790"/>
                </a:lnTo>
                <a:lnTo>
                  <a:pt x="3470" y="5756"/>
                </a:lnTo>
                <a:lnTo>
                  <a:pt x="3470" y="5722"/>
                </a:lnTo>
                <a:lnTo>
                  <a:pt x="3470" y="5677"/>
                </a:lnTo>
                <a:lnTo>
                  <a:pt x="3459" y="5643"/>
                </a:lnTo>
                <a:lnTo>
                  <a:pt x="3436" y="5608"/>
                </a:lnTo>
                <a:lnTo>
                  <a:pt x="3414" y="5574"/>
                </a:lnTo>
                <a:lnTo>
                  <a:pt x="3379" y="5552"/>
                </a:lnTo>
                <a:lnTo>
                  <a:pt x="3345" y="5529"/>
                </a:lnTo>
                <a:lnTo>
                  <a:pt x="3311" y="5506"/>
                </a:lnTo>
                <a:lnTo>
                  <a:pt x="3277" y="5506"/>
                </a:lnTo>
                <a:lnTo>
                  <a:pt x="3277" y="3163"/>
                </a:lnTo>
                <a:lnTo>
                  <a:pt x="3311" y="3163"/>
                </a:lnTo>
                <a:lnTo>
                  <a:pt x="3345" y="3151"/>
                </a:lnTo>
                <a:lnTo>
                  <a:pt x="3402" y="3106"/>
                </a:lnTo>
                <a:lnTo>
                  <a:pt x="3436" y="3038"/>
                </a:lnTo>
                <a:lnTo>
                  <a:pt x="3448" y="3003"/>
                </a:lnTo>
                <a:lnTo>
                  <a:pt x="3459" y="2958"/>
                </a:lnTo>
                <a:lnTo>
                  <a:pt x="3448" y="2924"/>
                </a:lnTo>
                <a:lnTo>
                  <a:pt x="3436" y="2878"/>
                </a:lnTo>
                <a:lnTo>
                  <a:pt x="5416" y="1741"/>
                </a:lnTo>
                <a:lnTo>
                  <a:pt x="5450" y="1786"/>
                </a:lnTo>
                <a:lnTo>
                  <a:pt x="5495" y="1820"/>
                </a:lnTo>
                <a:lnTo>
                  <a:pt x="5552" y="1843"/>
                </a:lnTo>
                <a:lnTo>
                  <a:pt x="5620" y="1855"/>
                </a:lnTo>
                <a:lnTo>
                  <a:pt x="5677" y="1843"/>
                </a:lnTo>
                <a:lnTo>
                  <a:pt x="5734" y="1820"/>
                </a:lnTo>
                <a:lnTo>
                  <a:pt x="5791" y="1786"/>
                </a:lnTo>
                <a:lnTo>
                  <a:pt x="5825" y="1741"/>
                </a:lnTo>
                <a:close/>
                <a:moveTo>
                  <a:pt x="34264" y="1729"/>
                </a:moveTo>
                <a:lnTo>
                  <a:pt x="36220" y="2867"/>
                </a:lnTo>
                <a:lnTo>
                  <a:pt x="36209" y="2912"/>
                </a:lnTo>
                <a:lnTo>
                  <a:pt x="36209" y="2958"/>
                </a:lnTo>
                <a:lnTo>
                  <a:pt x="36209" y="3003"/>
                </a:lnTo>
                <a:lnTo>
                  <a:pt x="36220" y="3049"/>
                </a:lnTo>
                <a:lnTo>
                  <a:pt x="36243" y="3083"/>
                </a:lnTo>
                <a:lnTo>
                  <a:pt x="36266" y="3117"/>
                </a:lnTo>
                <a:lnTo>
                  <a:pt x="36300" y="3140"/>
                </a:lnTo>
                <a:lnTo>
                  <a:pt x="36334" y="3163"/>
                </a:lnTo>
                <a:lnTo>
                  <a:pt x="36368" y="3185"/>
                </a:lnTo>
                <a:lnTo>
                  <a:pt x="36414" y="3185"/>
                </a:lnTo>
                <a:lnTo>
                  <a:pt x="36414" y="5529"/>
                </a:lnTo>
                <a:lnTo>
                  <a:pt x="36379" y="5529"/>
                </a:lnTo>
                <a:lnTo>
                  <a:pt x="36345" y="5540"/>
                </a:lnTo>
                <a:lnTo>
                  <a:pt x="36288" y="5586"/>
                </a:lnTo>
                <a:lnTo>
                  <a:pt x="36243" y="5643"/>
                </a:lnTo>
                <a:lnTo>
                  <a:pt x="36232" y="5688"/>
                </a:lnTo>
                <a:lnTo>
                  <a:pt x="36232" y="5722"/>
                </a:lnTo>
                <a:lnTo>
                  <a:pt x="36243" y="5790"/>
                </a:lnTo>
                <a:lnTo>
                  <a:pt x="34218" y="6951"/>
                </a:lnTo>
                <a:lnTo>
                  <a:pt x="34195" y="6917"/>
                </a:lnTo>
                <a:lnTo>
                  <a:pt x="34150" y="6894"/>
                </a:lnTo>
                <a:lnTo>
                  <a:pt x="34104" y="6871"/>
                </a:lnTo>
                <a:lnTo>
                  <a:pt x="34013" y="6871"/>
                </a:lnTo>
                <a:lnTo>
                  <a:pt x="33968" y="6894"/>
                </a:lnTo>
                <a:lnTo>
                  <a:pt x="33934" y="6917"/>
                </a:lnTo>
                <a:lnTo>
                  <a:pt x="33900" y="6951"/>
                </a:lnTo>
                <a:lnTo>
                  <a:pt x="31909" y="5802"/>
                </a:lnTo>
                <a:lnTo>
                  <a:pt x="31920" y="5756"/>
                </a:lnTo>
                <a:lnTo>
                  <a:pt x="31920" y="5722"/>
                </a:lnTo>
                <a:lnTo>
                  <a:pt x="31920" y="5677"/>
                </a:lnTo>
                <a:lnTo>
                  <a:pt x="31909" y="5631"/>
                </a:lnTo>
                <a:lnTo>
                  <a:pt x="31886" y="5597"/>
                </a:lnTo>
                <a:lnTo>
                  <a:pt x="31863" y="5563"/>
                </a:lnTo>
                <a:lnTo>
                  <a:pt x="31829" y="5540"/>
                </a:lnTo>
                <a:lnTo>
                  <a:pt x="31795" y="5517"/>
                </a:lnTo>
                <a:lnTo>
                  <a:pt x="31761" y="5495"/>
                </a:lnTo>
                <a:lnTo>
                  <a:pt x="31716" y="5495"/>
                </a:lnTo>
                <a:lnTo>
                  <a:pt x="31716" y="3129"/>
                </a:lnTo>
                <a:lnTo>
                  <a:pt x="31772" y="3117"/>
                </a:lnTo>
                <a:lnTo>
                  <a:pt x="31818" y="3072"/>
                </a:lnTo>
                <a:lnTo>
                  <a:pt x="31852" y="3026"/>
                </a:lnTo>
                <a:lnTo>
                  <a:pt x="31863" y="2958"/>
                </a:lnTo>
                <a:lnTo>
                  <a:pt x="31852" y="2901"/>
                </a:lnTo>
                <a:lnTo>
                  <a:pt x="33866" y="1741"/>
                </a:lnTo>
                <a:lnTo>
                  <a:pt x="33900" y="1786"/>
                </a:lnTo>
                <a:lnTo>
                  <a:pt x="33945" y="1820"/>
                </a:lnTo>
                <a:lnTo>
                  <a:pt x="34002" y="1843"/>
                </a:lnTo>
                <a:lnTo>
                  <a:pt x="34059" y="1855"/>
                </a:lnTo>
                <a:lnTo>
                  <a:pt x="34116" y="1843"/>
                </a:lnTo>
                <a:lnTo>
                  <a:pt x="34173" y="1820"/>
                </a:lnTo>
                <a:lnTo>
                  <a:pt x="34230" y="1786"/>
                </a:lnTo>
                <a:lnTo>
                  <a:pt x="34264" y="1729"/>
                </a:lnTo>
                <a:close/>
                <a:moveTo>
                  <a:pt x="48460" y="1718"/>
                </a:moveTo>
                <a:lnTo>
                  <a:pt x="50451" y="2867"/>
                </a:lnTo>
                <a:lnTo>
                  <a:pt x="50428" y="2912"/>
                </a:lnTo>
                <a:lnTo>
                  <a:pt x="50428" y="2958"/>
                </a:lnTo>
                <a:lnTo>
                  <a:pt x="50428" y="3003"/>
                </a:lnTo>
                <a:lnTo>
                  <a:pt x="50439" y="3049"/>
                </a:lnTo>
                <a:lnTo>
                  <a:pt x="50462" y="3083"/>
                </a:lnTo>
                <a:lnTo>
                  <a:pt x="50485" y="3117"/>
                </a:lnTo>
                <a:lnTo>
                  <a:pt x="50519" y="3140"/>
                </a:lnTo>
                <a:lnTo>
                  <a:pt x="50553" y="3163"/>
                </a:lnTo>
                <a:lnTo>
                  <a:pt x="50599" y="3174"/>
                </a:lnTo>
                <a:lnTo>
                  <a:pt x="50633" y="3185"/>
                </a:lnTo>
                <a:lnTo>
                  <a:pt x="50633" y="5517"/>
                </a:lnTo>
                <a:lnTo>
                  <a:pt x="50599" y="5517"/>
                </a:lnTo>
                <a:lnTo>
                  <a:pt x="50565" y="5529"/>
                </a:lnTo>
                <a:lnTo>
                  <a:pt x="50530" y="5552"/>
                </a:lnTo>
                <a:lnTo>
                  <a:pt x="50496" y="5574"/>
                </a:lnTo>
                <a:lnTo>
                  <a:pt x="50474" y="5608"/>
                </a:lnTo>
                <a:lnTo>
                  <a:pt x="50462" y="5643"/>
                </a:lnTo>
                <a:lnTo>
                  <a:pt x="50451" y="5677"/>
                </a:lnTo>
                <a:lnTo>
                  <a:pt x="50439" y="5722"/>
                </a:lnTo>
                <a:lnTo>
                  <a:pt x="50451" y="5756"/>
                </a:lnTo>
                <a:lnTo>
                  <a:pt x="50451" y="5790"/>
                </a:lnTo>
                <a:lnTo>
                  <a:pt x="48449" y="6951"/>
                </a:lnTo>
                <a:lnTo>
                  <a:pt x="48415" y="6917"/>
                </a:lnTo>
                <a:lnTo>
                  <a:pt x="48381" y="6882"/>
                </a:lnTo>
                <a:lnTo>
                  <a:pt x="48335" y="6860"/>
                </a:lnTo>
                <a:lnTo>
                  <a:pt x="48233" y="6860"/>
                </a:lnTo>
                <a:lnTo>
                  <a:pt x="48187" y="6882"/>
                </a:lnTo>
                <a:lnTo>
                  <a:pt x="48142" y="6905"/>
                </a:lnTo>
                <a:lnTo>
                  <a:pt x="48108" y="6939"/>
                </a:lnTo>
                <a:lnTo>
                  <a:pt x="46151" y="5802"/>
                </a:lnTo>
                <a:lnTo>
                  <a:pt x="46162" y="5768"/>
                </a:lnTo>
                <a:lnTo>
                  <a:pt x="46162" y="5722"/>
                </a:lnTo>
                <a:lnTo>
                  <a:pt x="46162" y="5677"/>
                </a:lnTo>
                <a:lnTo>
                  <a:pt x="46151" y="5631"/>
                </a:lnTo>
                <a:lnTo>
                  <a:pt x="46128" y="5586"/>
                </a:lnTo>
                <a:lnTo>
                  <a:pt x="46094" y="5552"/>
                </a:lnTo>
                <a:lnTo>
                  <a:pt x="46071" y="5517"/>
                </a:lnTo>
                <a:lnTo>
                  <a:pt x="46026" y="5495"/>
                </a:lnTo>
                <a:lnTo>
                  <a:pt x="45992" y="5483"/>
                </a:lnTo>
                <a:lnTo>
                  <a:pt x="45946" y="5472"/>
                </a:lnTo>
                <a:lnTo>
                  <a:pt x="45946" y="3140"/>
                </a:lnTo>
                <a:lnTo>
                  <a:pt x="46003" y="3117"/>
                </a:lnTo>
                <a:lnTo>
                  <a:pt x="46049" y="3072"/>
                </a:lnTo>
                <a:lnTo>
                  <a:pt x="46071" y="3026"/>
                </a:lnTo>
                <a:lnTo>
                  <a:pt x="46083" y="2958"/>
                </a:lnTo>
                <a:lnTo>
                  <a:pt x="46071" y="2901"/>
                </a:lnTo>
                <a:lnTo>
                  <a:pt x="48108" y="1729"/>
                </a:lnTo>
                <a:lnTo>
                  <a:pt x="48142" y="1764"/>
                </a:lnTo>
                <a:lnTo>
                  <a:pt x="48176" y="1798"/>
                </a:lnTo>
                <a:lnTo>
                  <a:pt x="48233" y="1809"/>
                </a:lnTo>
                <a:lnTo>
                  <a:pt x="48278" y="1820"/>
                </a:lnTo>
                <a:lnTo>
                  <a:pt x="48335" y="1809"/>
                </a:lnTo>
                <a:lnTo>
                  <a:pt x="48381" y="1798"/>
                </a:lnTo>
                <a:lnTo>
                  <a:pt x="48426" y="1764"/>
                </a:lnTo>
                <a:lnTo>
                  <a:pt x="48460" y="1718"/>
                </a:lnTo>
                <a:close/>
                <a:moveTo>
                  <a:pt x="53170" y="1707"/>
                </a:moveTo>
                <a:lnTo>
                  <a:pt x="55206" y="2878"/>
                </a:lnTo>
                <a:lnTo>
                  <a:pt x="55194" y="2924"/>
                </a:lnTo>
                <a:lnTo>
                  <a:pt x="55194" y="2958"/>
                </a:lnTo>
                <a:lnTo>
                  <a:pt x="55194" y="3003"/>
                </a:lnTo>
                <a:lnTo>
                  <a:pt x="55206" y="3038"/>
                </a:lnTo>
                <a:lnTo>
                  <a:pt x="55217" y="3072"/>
                </a:lnTo>
                <a:lnTo>
                  <a:pt x="55240" y="3106"/>
                </a:lnTo>
                <a:lnTo>
                  <a:pt x="55308" y="3140"/>
                </a:lnTo>
                <a:lnTo>
                  <a:pt x="55342" y="3163"/>
                </a:lnTo>
                <a:lnTo>
                  <a:pt x="55376" y="3163"/>
                </a:lnTo>
                <a:lnTo>
                  <a:pt x="55376" y="5540"/>
                </a:lnTo>
                <a:lnTo>
                  <a:pt x="55308" y="5552"/>
                </a:lnTo>
                <a:lnTo>
                  <a:pt x="55251" y="5597"/>
                </a:lnTo>
                <a:lnTo>
                  <a:pt x="55217" y="5654"/>
                </a:lnTo>
                <a:lnTo>
                  <a:pt x="55206" y="5688"/>
                </a:lnTo>
                <a:lnTo>
                  <a:pt x="55206" y="5722"/>
                </a:lnTo>
                <a:lnTo>
                  <a:pt x="55217" y="5779"/>
                </a:lnTo>
                <a:lnTo>
                  <a:pt x="53192" y="6951"/>
                </a:lnTo>
                <a:lnTo>
                  <a:pt x="53158" y="6905"/>
                </a:lnTo>
                <a:lnTo>
                  <a:pt x="53124" y="6882"/>
                </a:lnTo>
                <a:lnTo>
                  <a:pt x="53067" y="6860"/>
                </a:lnTo>
                <a:lnTo>
                  <a:pt x="52965" y="6860"/>
                </a:lnTo>
                <a:lnTo>
                  <a:pt x="52919" y="6882"/>
                </a:lnTo>
                <a:lnTo>
                  <a:pt x="52885" y="6905"/>
                </a:lnTo>
                <a:lnTo>
                  <a:pt x="52851" y="6939"/>
                </a:lnTo>
                <a:lnTo>
                  <a:pt x="50849" y="5779"/>
                </a:lnTo>
                <a:lnTo>
                  <a:pt x="50860" y="5722"/>
                </a:lnTo>
                <a:lnTo>
                  <a:pt x="50849" y="5688"/>
                </a:lnTo>
                <a:lnTo>
                  <a:pt x="50849" y="5643"/>
                </a:lnTo>
                <a:lnTo>
                  <a:pt x="50803" y="5586"/>
                </a:lnTo>
                <a:lnTo>
                  <a:pt x="50747" y="5540"/>
                </a:lnTo>
                <a:lnTo>
                  <a:pt x="50678" y="5517"/>
                </a:lnTo>
                <a:lnTo>
                  <a:pt x="50678" y="3185"/>
                </a:lnTo>
                <a:lnTo>
                  <a:pt x="50724" y="3174"/>
                </a:lnTo>
                <a:lnTo>
                  <a:pt x="50758" y="3163"/>
                </a:lnTo>
                <a:lnTo>
                  <a:pt x="50815" y="3106"/>
                </a:lnTo>
                <a:lnTo>
                  <a:pt x="50838" y="3083"/>
                </a:lnTo>
                <a:lnTo>
                  <a:pt x="50860" y="3038"/>
                </a:lnTo>
                <a:lnTo>
                  <a:pt x="50872" y="3003"/>
                </a:lnTo>
                <a:lnTo>
                  <a:pt x="50872" y="2958"/>
                </a:lnTo>
                <a:lnTo>
                  <a:pt x="50872" y="2924"/>
                </a:lnTo>
                <a:lnTo>
                  <a:pt x="50860" y="2878"/>
                </a:lnTo>
                <a:lnTo>
                  <a:pt x="52874" y="1718"/>
                </a:lnTo>
                <a:lnTo>
                  <a:pt x="52897" y="1741"/>
                </a:lnTo>
                <a:lnTo>
                  <a:pt x="52931" y="1775"/>
                </a:lnTo>
                <a:lnTo>
                  <a:pt x="52976" y="1786"/>
                </a:lnTo>
                <a:lnTo>
                  <a:pt x="53022" y="1798"/>
                </a:lnTo>
                <a:lnTo>
                  <a:pt x="53067" y="1786"/>
                </a:lnTo>
                <a:lnTo>
                  <a:pt x="53113" y="1764"/>
                </a:lnTo>
                <a:lnTo>
                  <a:pt x="53147" y="1741"/>
                </a:lnTo>
                <a:lnTo>
                  <a:pt x="53170" y="1707"/>
                </a:lnTo>
                <a:close/>
                <a:moveTo>
                  <a:pt x="62714" y="1741"/>
                </a:moveTo>
                <a:lnTo>
                  <a:pt x="64659" y="2856"/>
                </a:lnTo>
                <a:lnTo>
                  <a:pt x="64636" y="2912"/>
                </a:lnTo>
                <a:lnTo>
                  <a:pt x="64636" y="2958"/>
                </a:lnTo>
                <a:lnTo>
                  <a:pt x="64636" y="3015"/>
                </a:lnTo>
                <a:lnTo>
                  <a:pt x="64647" y="3060"/>
                </a:lnTo>
                <a:lnTo>
                  <a:pt x="64670" y="3094"/>
                </a:lnTo>
                <a:lnTo>
                  <a:pt x="64693" y="3129"/>
                </a:lnTo>
                <a:lnTo>
                  <a:pt x="64727" y="3163"/>
                </a:lnTo>
                <a:lnTo>
                  <a:pt x="64772" y="3185"/>
                </a:lnTo>
                <a:lnTo>
                  <a:pt x="64818" y="3197"/>
                </a:lnTo>
                <a:lnTo>
                  <a:pt x="64863" y="3208"/>
                </a:lnTo>
                <a:lnTo>
                  <a:pt x="64863" y="5495"/>
                </a:lnTo>
                <a:lnTo>
                  <a:pt x="64818" y="5506"/>
                </a:lnTo>
                <a:lnTo>
                  <a:pt x="64784" y="5517"/>
                </a:lnTo>
                <a:lnTo>
                  <a:pt x="64750" y="5540"/>
                </a:lnTo>
                <a:lnTo>
                  <a:pt x="64716" y="5574"/>
                </a:lnTo>
                <a:lnTo>
                  <a:pt x="64693" y="5597"/>
                </a:lnTo>
                <a:lnTo>
                  <a:pt x="64670" y="5643"/>
                </a:lnTo>
                <a:lnTo>
                  <a:pt x="64659" y="5677"/>
                </a:lnTo>
                <a:lnTo>
                  <a:pt x="64659" y="5722"/>
                </a:lnTo>
                <a:lnTo>
                  <a:pt x="64659" y="5756"/>
                </a:lnTo>
                <a:lnTo>
                  <a:pt x="64670" y="5802"/>
                </a:lnTo>
                <a:lnTo>
                  <a:pt x="62679" y="6951"/>
                </a:lnTo>
                <a:lnTo>
                  <a:pt x="62645" y="6917"/>
                </a:lnTo>
                <a:lnTo>
                  <a:pt x="62600" y="6882"/>
                </a:lnTo>
                <a:lnTo>
                  <a:pt x="62566" y="6871"/>
                </a:lnTo>
                <a:lnTo>
                  <a:pt x="62509" y="6860"/>
                </a:lnTo>
                <a:lnTo>
                  <a:pt x="62463" y="6871"/>
                </a:lnTo>
                <a:lnTo>
                  <a:pt x="62418" y="6882"/>
                </a:lnTo>
                <a:lnTo>
                  <a:pt x="62372" y="6917"/>
                </a:lnTo>
                <a:lnTo>
                  <a:pt x="62350" y="6951"/>
                </a:lnTo>
                <a:lnTo>
                  <a:pt x="60347" y="5790"/>
                </a:lnTo>
                <a:lnTo>
                  <a:pt x="60359" y="5756"/>
                </a:lnTo>
                <a:lnTo>
                  <a:pt x="60359" y="5722"/>
                </a:lnTo>
                <a:lnTo>
                  <a:pt x="60359" y="5677"/>
                </a:lnTo>
                <a:lnTo>
                  <a:pt x="60347" y="5643"/>
                </a:lnTo>
                <a:lnTo>
                  <a:pt x="60325" y="5608"/>
                </a:lnTo>
                <a:lnTo>
                  <a:pt x="60302" y="5574"/>
                </a:lnTo>
                <a:lnTo>
                  <a:pt x="60279" y="5552"/>
                </a:lnTo>
                <a:lnTo>
                  <a:pt x="60245" y="5529"/>
                </a:lnTo>
                <a:lnTo>
                  <a:pt x="60200" y="5506"/>
                </a:lnTo>
                <a:lnTo>
                  <a:pt x="60165" y="5506"/>
                </a:lnTo>
                <a:lnTo>
                  <a:pt x="60165" y="3163"/>
                </a:lnTo>
                <a:lnTo>
                  <a:pt x="60200" y="3163"/>
                </a:lnTo>
                <a:lnTo>
                  <a:pt x="60234" y="3151"/>
                </a:lnTo>
                <a:lnTo>
                  <a:pt x="60291" y="3106"/>
                </a:lnTo>
                <a:lnTo>
                  <a:pt x="60336" y="3038"/>
                </a:lnTo>
                <a:lnTo>
                  <a:pt x="60347" y="3003"/>
                </a:lnTo>
                <a:lnTo>
                  <a:pt x="60347" y="2958"/>
                </a:lnTo>
                <a:lnTo>
                  <a:pt x="60347" y="2924"/>
                </a:lnTo>
                <a:lnTo>
                  <a:pt x="60325" y="2878"/>
                </a:lnTo>
                <a:lnTo>
                  <a:pt x="62304" y="1741"/>
                </a:lnTo>
                <a:lnTo>
                  <a:pt x="62350" y="1786"/>
                </a:lnTo>
                <a:lnTo>
                  <a:pt x="62395" y="1820"/>
                </a:lnTo>
                <a:lnTo>
                  <a:pt x="62452" y="1843"/>
                </a:lnTo>
                <a:lnTo>
                  <a:pt x="62509" y="1855"/>
                </a:lnTo>
                <a:lnTo>
                  <a:pt x="62577" y="1843"/>
                </a:lnTo>
                <a:lnTo>
                  <a:pt x="62634" y="1820"/>
                </a:lnTo>
                <a:lnTo>
                  <a:pt x="62679" y="1786"/>
                </a:lnTo>
                <a:lnTo>
                  <a:pt x="62714" y="1741"/>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3"/>
                </a:lnTo>
                <a:lnTo>
                  <a:pt x="17405" y="3185"/>
                </a:lnTo>
                <a:lnTo>
                  <a:pt x="17451" y="3185"/>
                </a:lnTo>
                <a:lnTo>
                  <a:pt x="17451" y="5483"/>
                </a:lnTo>
                <a:lnTo>
                  <a:pt x="17405" y="5483"/>
                </a:lnTo>
                <a:lnTo>
                  <a:pt x="17360" y="5506"/>
                </a:lnTo>
                <a:lnTo>
                  <a:pt x="17326" y="5529"/>
                </a:lnTo>
                <a:lnTo>
                  <a:pt x="17292" y="5552"/>
                </a:lnTo>
                <a:lnTo>
                  <a:pt x="17257" y="5586"/>
                </a:lnTo>
                <a:lnTo>
                  <a:pt x="17246" y="5631"/>
                </a:lnTo>
                <a:lnTo>
                  <a:pt x="17235" y="5677"/>
                </a:lnTo>
                <a:lnTo>
                  <a:pt x="17223" y="5722"/>
                </a:lnTo>
                <a:lnTo>
                  <a:pt x="17235" y="5768"/>
                </a:lnTo>
                <a:lnTo>
                  <a:pt x="17246" y="5813"/>
                </a:lnTo>
                <a:lnTo>
                  <a:pt x="15244" y="6962"/>
                </a:lnTo>
                <a:lnTo>
                  <a:pt x="15210" y="6928"/>
                </a:lnTo>
                <a:lnTo>
                  <a:pt x="15176" y="6905"/>
                </a:lnTo>
                <a:lnTo>
                  <a:pt x="15142" y="6894"/>
                </a:lnTo>
                <a:lnTo>
                  <a:pt x="15062" y="6894"/>
                </a:lnTo>
                <a:lnTo>
                  <a:pt x="15016" y="6905"/>
                </a:lnTo>
                <a:lnTo>
                  <a:pt x="14982" y="6928"/>
                </a:lnTo>
                <a:lnTo>
                  <a:pt x="14960" y="6962"/>
                </a:lnTo>
                <a:lnTo>
                  <a:pt x="12935" y="5790"/>
                </a:lnTo>
                <a:lnTo>
                  <a:pt x="12946" y="5722"/>
                </a:lnTo>
                <a:lnTo>
                  <a:pt x="12946" y="5677"/>
                </a:lnTo>
                <a:lnTo>
                  <a:pt x="12935" y="5643"/>
                </a:lnTo>
                <a:lnTo>
                  <a:pt x="12912" y="5608"/>
                </a:lnTo>
                <a:lnTo>
                  <a:pt x="12889" y="5574"/>
                </a:lnTo>
                <a:lnTo>
                  <a:pt x="12867" y="5552"/>
                </a:lnTo>
                <a:lnTo>
                  <a:pt x="12832" y="5529"/>
                </a:lnTo>
                <a:lnTo>
                  <a:pt x="12798" y="5517"/>
                </a:lnTo>
                <a:lnTo>
                  <a:pt x="12753" y="5506"/>
                </a:lnTo>
                <a:lnTo>
                  <a:pt x="12753" y="3208"/>
                </a:lnTo>
                <a:lnTo>
                  <a:pt x="12798" y="3197"/>
                </a:lnTo>
                <a:lnTo>
                  <a:pt x="12844" y="3174"/>
                </a:lnTo>
                <a:lnTo>
                  <a:pt x="12878" y="3151"/>
                </a:lnTo>
                <a:lnTo>
                  <a:pt x="12912" y="3129"/>
                </a:lnTo>
                <a:lnTo>
                  <a:pt x="12935" y="3094"/>
                </a:lnTo>
                <a:lnTo>
                  <a:pt x="12958" y="3049"/>
                </a:lnTo>
                <a:lnTo>
                  <a:pt x="12969" y="3015"/>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29486" y="1718"/>
                </a:moveTo>
                <a:lnTo>
                  <a:pt x="31534" y="2890"/>
                </a:lnTo>
                <a:lnTo>
                  <a:pt x="31522" y="2924"/>
                </a:lnTo>
                <a:lnTo>
                  <a:pt x="31522" y="2958"/>
                </a:lnTo>
                <a:lnTo>
                  <a:pt x="31534" y="3026"/>
                </a:lnTo>
                <a:lnTo>
                  <a:pt x="31568" y="3083"/>
                </a:lnTo>
                <a:lnTo>
                  <a:pt x="31613" y="3117"/>
                </a:lnTo>
                <a:lnTo>
                  <a:pt x="31670" y="3140"/>
                </a:lnTo>
                <a:lnTo>
                  <a:pt x="31670" y="5483"/>
                </a:lnTo>
                <a:lnTo>
                  <a:pt x="31625" y="5495"/>
                </a:lnTo>
                <a:lnTo>
                  <a:pt x="31590" y="5506"/>
                </a:lnTo>
                <a:lnTo>
                  <a:pt x="31545" y="5529"/>
                </a:lnTo>
                <a:lnTo>
                  <a:pt x="31522" y="5563"/>
                </a:lnTo>
                <a:lnTo>
                  <a:pt x="31488" y="5597"/>
                </a:lnTo>
                <a:lnTo>
                  <a:pt x="31477" y="5631"/>
                </a:lnTo>
                <a:lnTo>
                  <a:pt x="31454" y="5677"/>
                </a:lnTo>
                <a:lnTo>
                  <a:pt x="31454" y="5722"/>
                </a:lnTo>
                <a:lnTo>
                  <a:pt x="31454" y="5768"/>
                </a:lnTo>
                <a:lnTo>
                  <a:pt x="31465" y="5802"/>
                </a:lnTo>
                <a:lnTo>
                  <a:pt x="29463" y="6962"/>
                </a:lnTo>
                <a:lnTo>
                  <a:pt x="29429" y="6939"/>
                </a:lnTo>
                <a:lnTo>
                  <a:pt x="29395" y="6917"/>
                </a:lnTo>
                <a:lnTo>
                  <a:pt x="29361" y="6905"/>
                </a:lnTo>
                <a:lnTo>
                  <a:pt x="29315" y="6894"/>
                </a:lnTo>
                <a:lnTo>
                  <a:pt x="29281" y="6905"/>
                </a:lnTo>
                <a:lnTo>
                  <a:pt x="29247" y="6917"/>
                </a:lnTo>
                <a:lnTo>
                  <a:pt x="29213" y="6939"/>
                </a:lnTo>
                <a:lnTo>
                  <a:pt x="29179" y="6962"/>
                </a:lnTo>
                <a:lnTo>
                  <a:pt x="27177" y="5802"/>
                </a:lnTo>
                <a:lnTo>
                  <a:pt x="27188" y="5756"/>
                </a:lnTo>
                <a:lnTo>
                  <a:pt x="27188" y="5722"/>
                </a:lnTo>
                <a:lnTo>
                  <a:pt x="27188" y="5677"/>
                </a:lnTo>
                <a:lnTo>
                  <a:pt x="27165" y="5631"/>
                </a:lnTo>
                <a:lnTo>
                  <a:pt x="27154" y="5597"/>
                </a:lnTo>
                <a:lnTo>
                  <a:pt x="27131" y="5563"/>
                </a:lnTo>
                <a:lnTo>
                  <a:pt x="27097" y="5540"/>
                </a:lnTo>
                <a:lnTo>
                  <a:pt x="27063" y="5517"/>
                </a:lnTo>
                <a:lnTo>
                  <a:pt x="27018" y="5495"/>
                </a:lnTo>
                <a:lnTo>
                  <a:pt x="26972" y="5483"/>
                </a:lnTo>
                <a:lnTo>
                  <a:pt x="26972" y="3197"/>
                </a:lnTo>
                <a:lnTo>
                  <a:pt x="27018"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9156" y="1718"/>
                </a:lnTo>
                <a:lnTo>
                  <a:pt x="29190" y="1752"/>
                </a:lnTo>
                <a:lnTo>
                  <a:pt x="29224" y="1786"/>
                </a:lnTo>
                <a:lnTo>
                  <a:pt x="29270" y="1798"/>
                </a:lnTo>
                <a:lnTo>
                  <a:pt x="29315" y="1809"/>
                </a:lnTo>
                <a:lnTo>
                  <a:pt x="29372" y="1798"/>
                </a:lnTo>
                <a:lnTo>
                  <a:pt x="29418" y="1775"/>
                </a:lnTo>
                <a:lnTo>
                  <a:pt x="29452" y="1752"/>
                </a:lnTo>
                <a:lnTo>
                  <a:pt x="29486" y="1718"/>
                </a:lnTo>
                <a:close/>
                <a:moveTo>
                  <a:pt x="72223" y="1752"/>
                </a:moveTo>
                <a:lnTo>
                  <a:pt x="74157" y="2867"/>
                </a:lnTo>
                <a:lnTo>
                  <a:pt x="74134" y="2912"/>
                </a:lnTo>
                <a:lnTo>
                  <a:pt x="74134" y="2958"/>
                </a:lnTo>
                <a:lnTo>
                  <a:pt x="74134" y="3003"/>
                </a:lnTo>
                <a:lnTo>
                  <a:pt x="74146" y="3049"/>
                </a:lnTo>
                <a:lnTo>
                  <a:pt x="74169" y="3083"/>
                </a:lnTo>
                <a:lnTo>
                  <a:pt x="74191" y="3117"/>
                </a:lnTo>
                <a:lnTo>
                  <a:pt x="74225" y="3140"/>
                </a:lnTo>
                <a:lnTo>
                  <a:pt x="74260" y="3163"/>
                </a:lnTo>
                <a:lnTo>
                  <a:pt x="74305" y="3185"/>
                </a:lnTo>
                <a:lnTo>
                  <a:pt x="74339" y="3185"/>
                </a:lnTo>
                <a:lnTo>
                  <a:pt x="74339" y="5483"/>
                </a:lnTo>
                <a:lnTo>
                  <a:pt x="74294" y="5483"/>
                </a:lnTo>
                <a:lnTo>
                  <a:pt x="74248" y="5506"/>
                </a:lnTo>
                <a:lnTo>
                  <a:pt x="74214" y="5529"/>
                </a:lnTo>
                <a:lnTo>
                  <a:pt x="74180" y="5552"/>
                </a:lnTo>
                <a:lnTo>
                  <a:pt x="74157" y="5586"/>
                </a:lnTo>
                <a:lnTo>
                  <a:pt x="74134" y="5631"/>
                </a:lnTo>
                <a:lnTo>
                  <a:pt x="74123" y="5677"/>
                </a:lnTo>
                <a:lnTo>
                  <a:pt x="74112" y="5722"/>
                </a:lnTo>
                <a:lnTo>
                  <a:pt x="74123" y="5768"/>
                </a:lnTo>
                <a:lnTo>
                  <a:pt x="74134" y="5813"/>
                </a:lnTo>
                <a:lnTo>
                  <a:pt x="72132" y="6962"/>
                </a:lnTo>
                <a:lnTo>
                  <a:pt x="72110" y="6928"/>
                </a:lnTo>
                <a:lnTo>
                  <a:pt x="72075" y="6905"/>
                </a:lnTo>
                <a:lnTo>
                  <a:pt x="72030" y="6894"/>
                </a:lnTo>
                <a:lnTo>
                  <a:pt x="71950" y="6894"/>
                </a:lnTo>
                <a:lnTo>
                  <a:pt x="71916" y="6905"/>
                </a:lnTo>
                <a:lnTo>
                  <a:pt x="71882" y="6928"/>
                </a:lnTo>
                <a:lnTo>
                  <a:pt x="71848" y="6962"/>
                </a:lnTo>
                <a:lnTo>
                  <a:pt x="69823" y="5790"/>
                </a:lnTo>
                <a:lnTo>
                  <a:pt x="69835" y="5722"/>
                </a:lnTo>
                <a:lnTo>
                  <a:pt x="69835" y="5677"/>
                </a:lnTo>
                <a:lnTo>
                  <a:pt x="69823" y="5643"/>
                </a:lnTo>
                <a:lnTo>
                  <a:pt x="69800" y="5608"/>
                </a:lnTo>
                <a:lnTo>
                  <a:pt x="69778" y="5574"/>
                </a:lnTo>
                <a:lnTo>
                  <a:pt x="69755" y="5552"/>
                </a:lnTo>
                <a:lnTo>
                  <a:pt x="69721" y="5529"/>
                </a:lnTo>
                <a:lnTo>
                  <a:pt x="69687" y="5517"/>
                </a:lnTo>
                <a:lnTo>
                  <a:pt x="69641" y="5506"/>
                </a:lnTo>
                <a:lnTo>
                  <a:pt x="69641" y="3208"/>
                </a:lnTo>
                <a:lnTo>
                  <a:pt x="69687" y="3197"/>
                </a:lnTo>
                <a:lnTo>
                  <a:pt x="69732" y="3174"/>
                </a:lnTo>
                <a:lnTo>
                  <a:pt x="69766" y="3151"/>
                </a:lnTo>
                <a:lnTo>
                  <a:pt x="69800" y="3129"/>
                </a:lnTo>
                <a:lnTo>
                  <a:pt x="69823" y="3094"/>
                </a:lnTo>
                <a:lnTo>
                  <a:pt x="69846" y="3049"/>
                </a:lnTo>
                <a:lnTo>
                  <a:pt x="69857" y="3015"/>
                </a:lnTo>
                <a:lnTo>
                  <a:pt x="69869" y="2958"/>
                </a:lnTo>
                <a:lnTo>
                  <a:pt x="69857" y="2912"/>
                </a:lnTo>
                <a:lnTo>
                  <a:pt x="69846" y="2867"/>
                </a:lnTo>
                <a:lnTo>
                  <a:pt x="71768" y="1752"/>
                </a:lnTo>
                <a:lnTo>
                  <a:pt x="71802" y="1809"/>
                </a:lnTo>
                <a:lnTo>
                  <a:pt x="71859" y="1843"/>
                </a:lnTo>
                <a:lnTo>
                  <a:pt x="71916" y="1877"/>
                </a:lnTo>
                <a:lnTo>
                  <a:pt x="72064" y="1877"/>
                </a:lnTo>
                <a:lnTo>
                  <a:pt x="72121" y="1843"/>
                </a:lnTo>
                <a:lnTo>
                  <a:pt x="72178" y="1809"/>
                </a:lnTo>
                <a:lnTo>
                  <a:pt x="72223" y="1752"/>
                </a:lnTo>
                <a:close/>
                <a:moveTo>
                  <a:pt x="39019" y="1741"/>
                </a:moveTo>
                <a:lnTo>
                  <a:pt x="40952" y="2856"/>
                </a:lnTo>
                <a:lnTo>
                  <a:pt x="40930" y="2912"/>
                </a:lnTo>
                <a:lnTo>
                  <a:pt x="40930" y="2958"/>
                </a:lnTo>
                <a:lnTo>
                  <a:pt x="40930" y="3015"/>
                </a:lnTo>
                <a:lnTo>
                  <a:pt x="40941" y="3049"/>
                </a:lnTo>
                <a:lnTo>
                  <a:pt x="40964" y="3094"/>
                </a:lnTo>
                <a:lnTo>
                  <a:pt x="40998" y="3129"/>
                </a:lnTo>
                <a:lnTo>
                  <a:pt x="41032" y="3163"/>
                </a:lnTo>
                <a:lnTo>
                  <a:pt x="41066" y="3185"/>
                </a:lnTo>
                <a:lnTo>
                  <a:pt x="41112" y="3197"/>
                </a:lnTo>
                <a:lnTo>
                  <a:pt x="41157" y="3208"/>
                </a:lnTo>
                <a:lnTo>
                  <a:pt x="41157" y="5495"/>
                </a:lnTo>
                <a:lnTo>
                  <a:pt x="41112" y="5506"/>
                </a:lnTo>
                <a:lnTo>
                  <a:pt x="41078" y="5517"/>
                </a:lnTo>
                <a:lnTo>
                  <a:pt x="41043" y="5540"/>
                </a:lnTo>
                <a:lnTo>
                  <a:pt x="41009" y="5574"/>
                </a:lnTo>
                <a:lnTo>
                  <a:pt x="40987" y="5597"/>
                </a:lnTo>
                <a:lnTo>
                  <a:pt x="40964" y="5643"/>
                </a:lnTo>
                <a:lnTo>
                  <a:pt x="40952" y="5677"/>
                </a:lnTo>
                <a:lnTo>
                  <a:pt x="40941" y="5722"/>
                </a:lnTo>
                <a:lnTo>
                  <a:pt x="40952" y="5756"/>
                </a:lnTo>
                <a:lnTo>
                  <a:pt x="40964" y="5802"/>
                </a:lnTo>
                <a:lnTo>
                  <a:pt x="38939" y="6973"/>
                </a:lnTo>
                <a:lnTo>
                  <a:pt x="38905" y="6939"/>
                </a:lnTo>
                <a:lnTo>
                  <a:pt x="38882" y="6917"/>
                </a:lnTo>
                <a:lnTo>
                  <a:pt x="38837" y="6905"/>
                </a:lnTo>
                <a:lnTo>
                  <a:pt x="38757" y="6905"/>
                </a:lnTo>
                <a:lnTo>
                  <a:pt x="38723" y="6917"/>
                </a:lnTo>
                <a:lnTo>
                  <a:pt x="38700" y="6939"/>
                </a:lnTo>
                <a:lnTo>
                  <a:pt x="38666" y="6962"/>
                </a:lnTo>
                <a:lnTo>
                  <a:pt x="36618" y="5779"/>
                </a:lnTo>
                <a:lnTo>
                  <a:pt x="36630" y="5722"/>
                </a:lnTo>
                <a:lnTo>
                  <a:pt x="36618" y="5654"/>
                </a:lnTo>
                <a:lnTo>
                  <a:pt x="36573" y="5597"/>
                </a:lnTo>
                <a:lnTo>
                  <a:pt x="36527" y="5552"/>
                </a:lnTo>
                <a:lnTo>
                  <a:pt x="36459" y="5529"/>
                </a:lnTo>
                <a:lnTo>
                  <a:pt x="36459" y="3185"/>
                </a:lnTo>
                <a:lnTo>
                  <a:pt x="36505" y="3174"/>
                </a:lnTo>
                <a:lnTo>
                  <a:pt x="36539" y="3163"/>
                </a:lnTo>
                <a:lnTo>
                  <a:pt x="36573" y="3140"/>
                </a:lnTo>
                <a:lnTo>
                  <a:pt x="36596" y="3117"/>
                </a:lnTo>
                <a:lnTo>
                  <a:pt x="36618" y="3083"/>
                </a:lnTo>
                <a:lnTo>
                  <a:pt x="36641" y="3049"/>
                </a:lnTo>
                <a:lnTo>
                  <a:pt x="36652" y="3003"/>
                </a:lnTo>
                <a:lnTo>
                  <a:pt x="36652" y="2958"/>
                </a:lnTo>
                <a:lnTo>
                  <a:pt x="36652" y="2912"/>
                </a:lnTo>
                <a:lnTo>
                  <a:pt x="36641" y="2878"/>
                </a:lnTo>
                <a:lnTo>
                  <a:pt x="38586" y="1752"/>
                </a:lnTo>
                <a:lnTo>
                  <a:pt x="38620" y="1798"/>
                </a:lnTo>
                <a:lnTo>
                  <a:pt x="38677" y="1832"/>
                </a:lnTo>
                <a:lnTo>
                  <a:pt x="38734" y="1855"/>
                </a:lnTo>
                <a:lnTo>
                  <a:pt x="38802" y="1866"/>
                </a:lnTo>
                <a:lnTo>
                  <a:pt x="38871" y="1855"/>
                </a:lnTo>
                <a:lnTo>
                  <a:pt x="38928" y="1832"/>
                </a:lnTo>
                <a:lnTo>
                  <a:pt x="38973" y="1798"/>
                </a:lnTo>
                <a:lnTo>
                  <a:pt x="39019" y="1741"/>
                </a:lnTo>
                <a:close/>
                <a:moveTo>
                  <a:pt x="3436" y="5836"/>
                </a:moveTo>
                <a:lnTo>
                  <a:pt x="5427" y="6985"/>
                </a:lnTo>
                <a:lnTo>
                  <a:pt x="5416" y="7030"/>
                </a:lnTo>
                <a:lnTo>
                  <a:pt x="5416" y="7064"/>
                </a:lnTo>
                <a:lnTo>
                  <a:pt x="5416" y="7110"/>
                </a:lnTo>
                <a:lnTo>
                  <a:pt x="5427" y="7144"/>
                </a:lnTo>
                <a:lnTo>
                  <a:pt x="5473" y="7201"/>
                </a:lnTo>
                <a:lnTo>
                  <a:pt x="5529" y="7246"/>
                </a:lnTo>
                <a:lnTo>
                  <a:pt x="5564" y="7258"/>
                </a:lnTo>
                <a:lnTo>
                  <a:pt x="5598" y="7269"/>
                </a:lnTo>
                <a:lnTo>
                  <a:pt x="5598" y="9624"/>
                </a:lnTo>
                <a:lnTo>
                  <a:pt x="5564" y="9624"/>
                </a:lnTo>
                <a:lnTo>
                  <a:pt x="5529" y="9647"/>
                </a:lnTo>
                <a:lnTo>
                  <a:pt x="5461" y="9692"/>
                </a:lnTo>
                <a:lnTo>
                  <a:pt x="5427" y="9749"/>
                </a:lnTo>
                <a:lnTo>
                  <a:pt x="5416" y="9783"/>
                </a:lnTo>
                <a:lnTo>
                  <a:pt x="5416" y="9829"/>
                </a:lnTo>
                <a:lnTo>
                  <a:pt x="5427" y="9897"/>
                </a:lnTo>
                <a:lnTo>
                  <a:pt x="3470" y="11023"/>
                </a:lnTo>
                <a:lnTo>
                  <a:pt x="3425" y="10978"/>
                </a:lnTo>
                <a:lnTo>
                  <a:pt x="3379" y="10932"/>
                </a:lnTo>
                <a:lnTo>
                  <a:pt x="3311" y="10909"/>
                </a:lnTo>
                <a:lnTo>
                  <a:pt x="3186" y="10909"/>
                </a:lnTo>
                <a:lnTo>
                  <a:pt x="3118" y="10932"/>
                </a:lnTo>
                <a:lnTo>
                  <a:pt x="3072" y="10978"/>
                </a:lnTo>
                <a:lnTo>
                  <a:pt x="3027" y="11023"/>
                </a:lnTo>
                <a:lnTo>
                  <a:pt x="1093" y="9897"/>
                </a:lnTo>
                <a:lnTo>
                  <a:pt x="1104" y="9863"/>
                </a:lnTo>
                <a:lnTo>
                  <a:pt x="1104" y="9829"/>
                </a:lnTo>
                <a:lnTo>
                  <a:pt x="1104" y="9783"/>
                </a:lnTo>
                <a:lnTo>
                  <a:pt x="1093" y="9738"/>
                </a:lnTo>
                <a:lnTo>
                  <a:pt x="1070" y="9704"/>
                </a:lnTo>
                <a:lnTo>
                  <a:pt x="1047" y="9669"/>
                </a:lnTo>
                <a:lnTo>
                  <a:pt x="1013" y="9647"/>
                </a:lnTo>
                <a:lnTo>
                  <a:pt x="979" y="9624"/>
                </a:lnTo>
                <a:lnTo>
                  <a:pt x="945" y="9613"/>
                </a:lnTo>
                <a:lnTo>
                  <a:pt x="900" y="9601"/>
                </a:lnTo>
                <a:lnTo>
                  <a:pt x="900" y="7303"/>
                </a:lnTo>
                <a:lnTo>
                  <a:pt x="945" y="7303"/>
                </a:lnTo>
                <a:lnTo>
                  <a:pt x="991" y="7281"/>
                </a:lnTo>
                <a:lnTo>
                  <a:pt x="1025" y="7258"/>
                </a:lnTo>
                <a:lnTo>
                  <a:pt x="1059" y="7235"/>
                </a:lnTo>
                <a:lnTo>
                  <a:pt x="1082" y="7190"/>
                </a:lnTo>
                <a:lnTo>
                  <a:pt x="1104" y="7155"/>
                </a:lnTo>
                <a:lnTo>
                  <a:pt x="1116" y="7110"/>
                </a:lnTo>
                <a:lnTo>
                  <a:pt x="1116" y="7064"/>
                </a:lnTo>
                <a:lnTo>
                  <a:pt x="1116" y="7019"/>
                </a:lnTo>
                <a:lnTo>
                  <a:pt x="1104" y="6973"/>
                </a:lnTo>
                <a:lnTo>
                  <a:pt x="3061" y="5836"/>
                </a:lnTo>
                <a:lnTo>
                  <a:pt x="3095" y="5881"/>
                </a:lnTo>
                <a:lnTo>
                  <a:pt x="3141" y="5916"/>
                </a:lnTo>
                <a:lnTo>
                  <a:pt x="3186" y="5938"/>
                </a:lnTo>
                <a:lnTo>
                  <a:pt x="3311" y="5938"/>
                </a:lnTo>
                <a:lnTo>
                  <a:pt x="3357" y="5916"/>
                </a:lnTo>
                <a:lnTo>
                  <a:pt x="3402" y="5881"/>
                </a:lnTo>
                <a:lnTo>
                  <a:pt x="3436" y="5836"/>
                </a:lnTo>
                <a:close/>
                <a:moveTo>
                  <a:pt x="17678" y="5847"/>
                </a:moveTo>
                <a:lnTo>
                  <a:pt x="19612" y="6962"/>
                </a:lnTo>
                <a:lnTo>
                  <a:pt x="19589" y="7008"/>
                </a:lnTo>
                <a:lnTo>
                  <a:pt x="19589" y="7064"/>
                </a:lnTo>
                <a:lnTo>
                  <a:pt x="19589" y="7121"/>
                </a:lnTo>
                <a:lnTo>
                  <a:pt x="19601" y="7167"/>
                </a:lnTo>
                <a:lnTo>
                  <a:pt x="19624" y="7201"/>
                </a:lnTo>
                <a:lnTo>
                  <a:pt x="19658" y="7235"/>
                </a:lnTo>
                <a:lnTo>
                  <a:pt x="19692" y="7269"/>
                </a:lnTo>
                <a:lnTo>
                  <a:pt x="19726" y="7292"/>
                </a:lnTo>
                <a:lnTo>
                  <a:pt x="19771" y="7315"/>
                </a:lnTo>
                <a:lnTo>
                  <a:pt x="19817" y="7315"/>
                </a:lnTo>
                <a:lnTo>
                  <a:pt x="19817" y="9635"/>
                </a:lnTo>
                <a:lnTo>
                  <a:pt x="19749" y="9658"/>
                </a:lnTo>
                <a:lnTo>
                  <a:pt x="19692" y="9692"/>
                </a:lnTo>
                <a:lnTo>
                  <a:pt x="19658" y="9749"/>
                </a:lnTo>
                <a:lnTo>
                  <a:pt x="19646" y="9783"/>
                </a:lnTo>
                <a:lnTo>
                  <a:pt x="19646" y="9829"/>
                </a:lnTo>
                <a:lnTo>
                  <a:pt x="19658" y="9886"/>
                </a:lnTo>
                <a:lnTo>
                  <a:pt x="17690" y="11023"/>
                </a:lnTo>
                <a:lnTo>
                  <a:pt x="17644" y="10978"/>
                </a:lnTo>
                <a:lnTo>
                  <a:pt x="17599" y="10943"/>
                </a:lnTo>
                <a:lnTo>
                  <a:pt x="17530" y="10921"/>
                </a:lnTo>
                <a:lnTo>
                  <a:pt x="17474" y="10909"/>
                </a:lnTo>
                <a:lnTo>
                  <a:pt x="17405" y="10921"/>
                </a:lnTo>
                <a:lnTo>
                  <a:pt x="17348" y="10943"/>
                </a:lnTo>
                <a:lnTo>
                  <a:pt x="17292" y="10978"/>
                </a:lnTo>
                <a:lnTo>
                  <a:pt x="17257" y="11023"/>
                </a:lnTo>
                <a:lnTo>
                  <a:pt x="15335" y="9908"/>
                </a:lnTo>
                <a:lnTo>
                  <a:pt x="15346" y="9874"/>
                </a:lnTo>
                <a:lnTo>
                  <a:pt x="15346" y="9829"/>
                </a:lnTo>
                <a:lnTo>
                  <a:pt x="15346" y="9783"/>
                </a:lnTo>
                <a:lnTo>
                  <a:pt x="15324" y="9738"/>
                </a:lnTo>
                <a:lnTo>
                  <a:pt x="15312" y="9692"/>
                </a:lnTo>
                <a:lnTo>
                  <a:pt x="15278" y="9658"/>
                </a:lnTo>
                <a:lnTo>
                  <a:pt x="15244" y="9635"/>
                </a:lnTo>
                <a:lnTo>
                  <a:pt x="15210" y="9601"/>
                </a:lnTo>
                <a:lnTo>
                  <a:pt x="15176" y="9590"/>
                </a:lnTo>
                <a:lnTo>
                  <a:pt x="15130" y="9578"/>
                </a:lnTo>
                <a:lnTo>
                  <a:pt x="15130" y="7246"/>
                </a:lnTo>
                <a:lnTo>
                  <a:pt x="15187" y="7224"/>
                </a:lnTo>
                <a:lnTo>
                  <a:pt x="15233" y="7178"/>
                </a:lnTo>
                <a:lnTo>
                  <a:pt x="15267" y="7133"/>
                </a:lnTo>
                <a:lnTo>
                  <a:pt x="15278" y="7064"/>
                </a:lnTo>
                <a:lnTo>
                  <a:pt x="15267" y="7008"/>
                </a:lnTo>
                <a:lnTo>
                  <a:pt x="17257" y="5847"/>
                </a:lnTo>
                <a:lnTo>
                  <a:pt x="17303" y="5893"/>
                </a:lnTo>
                <a:lnTo>
                  <a:pt x="17348" y="5938"/>
                </a:lnTo>
                <a:lnTo>
                  <a:pt x="17405" y="5961"/>
                </a:lnTo>
                <a:lnTo>
                  <a:pt x="17530" y="5961"/>
                </a:lnTo>
                <a:lnTo>
                  <a:pt x="17587" y="5938"/>
                </a:lnTo>
                <a:lnTo>
                  <a:pt x="17644" y="5893"/>
                </a:lnTo>
                <a:lnTo>
                  <a:pt x="17678" y="5847"/>
                </a:lnTo>
                <a:close/>
                <a:moveTo>
                  <a:pt x="60325" y="5836"/>
                </a:moveTo>
                <a:lnTo>
                  <a:pt x="62327" y="6985"/>
                </a:lnTo>
                <a:lnTo>
                  <a:pt x="62315" y="7030"/>
                </a:lnTo>
                <a:lnTo>
                  <a:pt x="62304" y="7064"/>
                </a:lnTo>
                <a:lnTo>
                  <a:pt x="62304" y="7110"/>
                </a:lnTo>
                <a:lnTo>
                  <a:pt x="62315" y="7144"/>
                </a:lnTo>
                <a:lnTo>
                  <a:pt x="62361" y="7201"/>
                </a:lnTo>
                <a:lnTo>
                  <a:pt x="62418" y="7246"/>
                </a:lnTo>
                <a:lnTo>
                  <a:pt x="62452" y="7258"/>
                </a:lnTo>
                <a:lnTo>
                  <a:pt x="62486" y="7269"/>
                </a:lnTo>
                <a:lnTo>
                  <a:pt x="62486" y="9624"/>
                </a:lnTo>
                <a:lnTo>
                  <a:pt x="62452" y="9624"/>
                </a:lnTo>
                <a:lnTo>
                  <a:pt x="62418" y="9647"/>
                </a:lnTo>
                <a:lnTo>
                  <a:pt x="62361" y="9692"/>
                </a:lnTo>
                <a:lnTo>
                  <a:pt x="62315" y="9749"/>
                </a:lnTo>
                <a:lnTo>
                  <a:pt x="62304" y="9783"/>
                </a:lnTo>
                <a:lnTo>
                  <a:pt x="62304" y="9829"/>
                </a:lnTo>
                <a:lnTo>
                  <a:pt x="62315" y="9897"/>
                </a:lnTo>
                <a:lnTo>
                  <a:pt x="60359" y="11023"/>
                </a:lnTo>
                <a:lnTo>
                  <a:pt x="60325" y="10978"/>
                </a:lnTo>
                <a:lnTo>
                  <a:pt x="60268" y="10932"/>
                </a:lnTo>
                <a:lnTo>
                  <a:pt x="60211" y="10909"/>
                </a:lnTo>
                <a:lnTo>
                  <a:pt x="60074" y="10909"/>
                </a:lnTo>
                <a:lnTo>
                  <a:pt x="60018" y="10932"/>
                </a:lnTo>
                <a:lnTo>
                  <a:pt x="59961" y="10978"/>
                </a:lnTo>
                <a:lnTo>
                  <a:pt x="59915" y="11023"/>
                </a:lnTo>
                <a:lnTo>
                  <a:pt x="57981" y="9897"/>
                </a:lnTo>
                <a:lnTo>
                  <a:pt x="57993" y="9863"/>
                </a:lnTo>
                <a:lnTo>
                  <a:pt x="57993" y="9829"/>
                </a:lnTo>
                <a:lnTo>
                  <a:pt x="57993" y="9783"/>
                </a:lnTo>
                <a:lnTo>
                  <a:pt x="57981" y="9738"/>
                </a:lnTo>
                <a:lnTo>
                  <a:pt x="57959" y="9704"/>
                </a:lnTo>
                <a:lnTo>
                  <a:pt x="57936" y="9669"/>
                </a:lnTo>
                <a:lnTo>
                  <a:pt x="57902" y="9647"/>
                </a:lnTo>
                <a:lnTo>
                  <a:pt x="57868" y="9624"/>
                </a:lnTo>
                <a:lnTo>
                  <a:pt x="57833" y="9613"/>
                </a:lnTo>
                <a:lnTo>
                  <a:pt x="57799" y="9601"/>
                </a:lnTo>
                <a:lnTo>
                  <a:pt x="57799" y="7303"/>
                </a:lnTo>
                <a:lnTo>
                  <a:pt x="57833" y="7303"/>
                </a:lnTo>
                <a:lnTo>
                  <a:pt x="57879" y="7281"/>
                </a:lnTo>
                <a:lnTo>
                  <a:pt x="57913" y="7258"/>
                </a:lnTo>
                <a:lnTo>
                  <a:pt x="57947" y="7235"/>
                </a:lnTo>
                <a:lnTo>
                  <a:pt x="57970" y="7190"/>
                </a:lnTo>
                <a:lnTo>
                  <a:pt x="57993" y="7155"/>
                </a:lnTo>
                <a:lnTo>
                  <a:pt x="58004" y="7110"/>
                </a:lnTo>
                <a:lnTo>
                  <a:pt x="58015" y="7064"/>
                </a:lnTo>
                <a:lnTo>
                  <a:pt x="58004" y="7019"/>
                </a:lnTo>
                <a:lnTo>
                  <a:pt x="57993" y="6973"/>
                </a:lnTo>
                <a:lnTo>
                  <a:pt x="59949" y="5836"/>
                </a:lnTo>
                <a:lnTo>
                  <a:pt x="59983" y="5881"/>
                </a:lnTo>
                <a:lnTo>
                  <a:pt x="60029" y="5916"/>
                </a:lnTo>
                <a:lnTo>
                  <a:pt x="60086" y="5938"/>
                </a:lnTo>
                <a:lnTo>
                  <a:pt x="60200" y="5938"/>
                </a:lnTo>
                <a:lnTo>
                  <a:pt x="60245" y="5916"/>
                </a:lnTo>
                <a:lnTo>
                  <a:pt x="60291" y="5881"/>
                </a:lnTo>
                <a:lnTo>
                  <a:pt x="60325" y="5836"/>
                </a:lnTo>
                <a:close/>
                <a:moveTo>
                  <a:pt x="74567" y="5847"/>
                </a:moveTo>
                <a:lnTo>
                  <a:pt x="76501" y="6962"/>
                </a:lnTo>
                <a:lnTo>
                  <a:pt x="76489" y="7008"/>
                </a:lnTo>
                <a:lnTo>
                  <a:pt x="76478" y="7064"/>
                </a:lnTo>
                <a:lnTo>
                  <a:pt x="76489" y="7121"/>
                </a:lnTo>
                <a:lnTo>
                  <a:pt x="76501" y="7167"/>
                </a:lnTo>
                <a:lnTo>
                  <a:pt x="76523" y="7201"/>
                </a:lnTo>
                <a:lnTo>
                  <a:pt x="76546" y="7235"/>
                </a:lnTo>
                <a:lnTo>
                  <a:pt x="76580" y="7269"/>
                </a:lnTo>
                <a:lnTo>
                  <a:pt x="76626" y="7292"/>
                </a:lnTo>
                <a:lnTo>
                  <a:pt x="76660" y="7315"/>
                </a:lnTo>
                <a:lnTo>
                  <a:pt x="76717" y="7315"/>
                </a:lnTo>
                <a:lnTo>
                  <a:pt x="76717" y="9635"/>
                </a:lnTo>
                <a:lnTo>
                  <a:pt x="76648" y="9658"/>
                </a:lnTo>
                <a:lnTo>
                  <a:pt x="76592" y="9692"/>
                </a:lnTo>
                <a:lnTo>
                  <a:pt x="76546" y="9749"/>
                </a:lnTo>
                <a:lnTo>
                  <a:pt x="76546" y="9783"/>
                </a:lnTo>
                <a:lnTo>
                  <a:pt x="76535" y="9829"/>
                </a:lnTo>
                <a:lnTo>
                  <a:pt x="76546" y="9886"/>
                </a:lnTo>
                <a:lnTo>
                  <a:pt x="74578" y="11023"/>
                </a:lnTo>
                <a:lnTo>
                  <a:pt x="74544" y="10978"/>
                </a:lnTo>
                <a:lnTo>
                  <a:pt x="74487" y="10943"/>
                </a:lnTo>
                <a:lnTo>
                  <a:pt x="74430" y="10921"/>
                </a:lnTo>
                <a:lnTo>
                  <a:pt x="74362" y="10909"/>
                </a:lnTo>
                <a:lnTo>
                  <a:pt x="74294" y="10921"/>
                </a:lnTo>
                <a:lnTo>
                  <a:pt x="74237" y="10943"/>
                </a:lnTo>
                <a:lnTo>
                  <a:pt x="74180" y="10978"/>
                </a:lnTo>
                <a:lnTo>
                  <a:pt x="74146" y="11023"/>
                </a:lnTo>
                <a:lnTo>
                  <a:pt x="72223" y="9908"/>
                </a:lnTo>
                <a:lnTo>
                  <a:pt x="72235" y="9874"/>
                </a:lnTo>
                <a:lnTo>
                  <a:pt x="72235" y="9829"/>
                </a:lnTo>
                <a:lnTo>
                  <a:pt x="72235" y="9783"/>
                </a:lnTo>
                <a:lnTo>
                  <a:pt x="72223" y="9738"/>
                </a:lnTo>
                <a:lnTo>
                  <a:pt x="72201" y="9692"/>
                </a:lnTo>
                <a:lnTo>
                  <a:pt x="72178" y="9658"/>
                </a:lnTo>
                <a:lnTo>
                  <a:pt x="72144" y="9635"/>
                </a:lnTo>
                <a:lnTo>
                  <a:pt x="72098" y="9601"/>
                </a:lnTo>
                <a:lnTo>
                  <a:pt x="72064" y="9590"/>
                </a:lnTo>
                <a:lnTo>
                  <a:pt x="72019" y="9578"/>
                </a:lnTo>
                <a:lnTo>
                  <a:pt x="72019" y="7246"/>
                </a:lnTo>
                <a:lnTo>
                  <a:pt x="72075" y="7224"/>
                </a:lnTo>
                <a:lnTo>
                  <a:pt x="72121" y="7178"/>
                </a:lnTo>
                <a:lnTo>
                  <a:pt x="72155" y="7133"/>
                </a:lnTo>
                <a:lnTo>
                  <a:pt x="72166" y="7064"/>
                </a:lnTo>
                <a:lnTo>
                  <a:pt x="72155" y="7008"/>
                </a:lnTo>
                <a:lnTo>
                  <a:pt x="74157" y="5847"/>
                </a:lnTo>
                <a:lnTo>
                  <a:pt x="74191" y="5893"/>
                </a:lnTo>
                <a:lnTo>
                  <a:pt x="74237" y="5938"/>
                </a:lnTo>
                <a:lnTo>
                  <a:pt x="74294" y="5961"/>
                </a:lnTo>
                <a:lnTo>
                  <a:pt x="74430" y="5961"/>
                </a:lnTo>
                <a:lnTo>
                  <a:pt x="74487" y="5938"/>
                </a:lnTo>
                <a:lnTo>
                  <a:pt x="74533" y="5893"/>
                </a:lnTo>
                <a:lnTo>
                  <a:pt x="74567" y="5847"/>
                </a:lnTo>
                <a:close/>
                <a:moveTo>
                  <a:pt x="36596" y="5825"/>
                </a:moveTo>
                <a:lnTo>
                  <a:pt x="38643" y="7008"/>
                </a:lnTo>
                <a:lnTo>
                  <a:pt x="38632" y="7030"/>
                </a:lnTo>
                <a:lnTo>
                  <a:pt x="38632" y="7064"/>
                </a:lnTo>
                <a:lnTo>
                  <a:pt x="38643" y="7133"/>
                </a:lnTo>
                <a:lnTo>
                  <a:pt x="38677" y="7178"/>
                </a:lnTo>
                <a:lnTo>
                  <a:pt x="38723" y="7212"/>
                </a:lnTo>
                <a:lnTo>
                  <a:pt x="38780" y="7235"/>
                </a:lnTo>
                <a:lnTo>
                  <a:pt x="38780" y="9556"/>
                </a:lnTo>
                <a:lnTo>
                  <a:pt x="38734" y="9567"/>
                </a:lnTo>
                <a:lnTo>
                  <a:pt x="38689" y="9578"/>
                </a:lnTo>
                <a:lnTo>
                  <a:pt x="38643" y="9601"/>
                </a:lnTo>
                <a:lnTo>
                  <a:pt x="38609" y="9635"/>
                </a:lnTo>
                <a:lnTo>
                  <a:pt x="38575" y="9681"/>
                </a:lnTo>
                <a:lnTo>
                  <a:pt x="38552" y="9726"/>
                </a:lnTo>
                <a:lnTo>
                  <a:pt x="38529" y="9772"/>
                </a:lnTo>
                <a:lnTo>
                  <a:pt x="38529" y="9829"/>
                </a:lnTo>
                <a:lnTo>
                  <a:pt x="38529" y="9874"/>
                </a:lnTo>
                <a:lnTo>
                  <a:pt x="38552" y="9931"/>
                </a:lnTo>
                <a:lnTo>
                  <a:pt x="36630" y="11034"/>
                </a:lnTo>
                <a:lnTo>
                  <a:pt x="36596" y="10989"/>
                </a:lnTo>
                <a:lnTo>
                  <a:pt x="36550" y="10955"/>
                </a:lnTo>
                <a:lnTo>
                  <a:pt x="36493" y="10943"/>
                </a:lnTo>
                <a:lnTo>
                  <a:pt x="36425" y="10932"/>
                </a:lnTo>
                <a:lnTo>
                  <a:pt x="36368" y="10943"/>
                </a:lnTo>
                <a:lnTo>
                  <a:pt x="36323" y="10955"/>
                </a:lnTo>
                <a:lnTo>
                  <a:pt x="36266" y="10989"/>
                </a:lnTo>
                <a:lnTo>
                  <a:pt x="36232" y="11034"/>
                </a:lnTo>
                <a:lnTo>
                  <a:pt x="34286" y="9908"/>
                </a:lnTo>
                <a:lnTo>
                  <a:pt x="34298" y="9863"/>
                </a:lnTo>
                <a:lnTo>
                  <a:pt x="34298" y="9829"/>
                </a:lnTo>
                <a:lnTo>
                  <a:pt x="34298" y="9783"/>
                </a:lnTo>
                <a:lnTo>
                  <a:pt x="34286" y="9738"/>
                </a:lnTo>
                <a:lnTo>
                  <a:pt x="34264" y="9704"/>
                </a:lnTo>
                <a:lnTo>
                  <a:pt x="34241" y="9669"/>
                </a:lnTo>
                <a:lnTo>
                  <a:pt x="34207" y="9635"/>
                </a:lnTo>
                <a:lnTo>
                  <a:pt x="34173" y="9613"/>
                </a:lnTo>
                <a:lnTo>
                  <a:pt x="34127" y="9601"/>
                </a:lnTo>
                <a:lnTo>
                  <a:pt x="34093" y="9590"/>
                </a:lnTo>
                <a:lnTo>
                  <a:pt x="34093" y="7269"/>
                </a:lnTo>
                <a:lnTo>
                  <a:pt x="34161" y="7246"/>
                </a:lnTo>
                <a:lnTo>
                  <a:pt x="34207" y="7201"/>
                </a:lnTo>
                <a:lnTo>
                  <a:pt x="34241" y="7144"/>
                </a:lnTo>
                <a:lnTo>
                  <a:pt x="34264" y="7064"/>
                </a:lnTo>
                <a:lnTo>
                  <a:pt x="34252" y="7030"/>
                </a:lnTo>
                <a:lnTo>
                  <a:pt x="34241" y="6996"/>
                </a:lnTo>
                <a:lnTo>
                  <a:pt x="36266" y="5825"/>
                </a:lnTo>
                <a:lnTo>
                  <a:pt x="36300" y="5859"/>
                </a:lnTo>
                <a:lnTo>
                  <a:pt x="36334" y="5893"/>
                </a:lnTo>
                <a:lnTo>
                  <a:pt x="36379" y="5916"/>
                </a:lnTo>
                <a:lnTo>
                  <a:pt x="36482" y="5916"/>
                </a:lnTo>
                <a:lnTo>
                  <a:pt x="36527" y="5893"/>
                </a:lnTo>
                <a:lnTo>
                  <a:pt x="36573" y="5859"/>
                </a:lnTo>
                <a:lnTo>
                  <a:pt x="36596" y="5825"/>
                </a:lnTo>
                <a:close/>
                <a:moveTo>
                  <a:pt x="41362" y="5836"/>
                </a:moveTo>
                <a:lnTo>
                  <a:pt x="43330" y="6973"/>
                </a:lnTo>
                <a:lnTo>
                  <a:pt x="43307" y="7019"/>
                </a:lnTo>
                <a:lnTo>
                  <a:pt x="43307" y="7064"/>
                </a:lnTo>
                <a:lnTo>
                  <a:pt x="43307" y="7110"/>
                </a:lnTo>
                <a:lnTo>
                  <a:pt x="43318" y="7155"/>
                </a:lnTo>
                <a:lnTo>
                  <a:pt x="43341" y="7190"/>
                </a:lnTo>
                <a:lnTo>
                  <a:pt x="43364" y="7224"/>
                </a:lnTo>
                <a:lnTo>
                  <a:pt x="43398" y="7258"/>
                </a:lnTo>
                <a:lnTo>
                  <a:pt x="43444" y="7281"/>
                </a:lnTo>
                <a:lnTo>
                  <a:pt x="43478" y="7292"/>
                </a:lnTo>
                <a:lnTo>
                  <a:pt x="43523" y="7303"/>
                </a:lnTo>
                <a:lnTo>
                  <a:pt x="43523" y="9578"/>
                </a:lnTo>
                <a:lnTo>
                  <a:pt x="43478" y="9578"/>
                </a:lnTo>
                <a:lnTo>
                  <a:pt x="43432" y="9601"/>
                </a:lnTo>
                <a:lnTo>
                  <a:pt x="43398" y="9624"/>
                </a:lnTo>
                <a:lnTo>
                  <a:pt x="43353" y="9658"/>
                </a:lnTo>
                <a:lnTo>
                  <a:pt x="43330" y="9692"/>
                </a:lnTo>
                <a:lnTo>
                  <a:pt x="43307" y="9726"/>
                </a:lnTo>
                <a:lnTo>
                  <a:pt x="43296" y="9772"/>
                </a:lnTo>
                <a:lnTo>
                  <a:pt x="43284" y="9829"/>
                </a:lnTo>
                <a:lnTo>
                  <a:pt x="43296" y="9874"/>
                </a:lnTo>
                <a:lnTo>
                  <a:pt x="43307" y="9920"/>
                </a:lnTo>
                <a:lnTo>
                  <a:pt x="41362" y="11046"/>
                </a:lnTo>
                <a:lnTo>
                  <a:pt x="41316" y="11000"/>
                </a:lnTo>
                <a:lnTo>
                  <a:pt x="41282" y="10978"/>
                </a:lnTo>
                <a:lnTo>
                  <a:pt x="41225" y="10955"/>
                </a:lnTo>
                <a:lnTo>
                  <a:pt x="41169" y="10943"/>
                </a:lnTo>
                <a:lnTo>
                  <a:pt x="41112" y="10955"/>
                </a:lnTo>
                <a:lnTo>
                  <a:pt x="41066" y="10978"/>
                </a:lnTo>
                <a:lnTo>
                  <a:pt x="41021" y="11000"/>
                </a:lnTo>
                <a:lnTo>
                  <a:pt x="40987" y="11034"/>
                </a:lnTo>
                <a:lnTo>
                  <a:pt x="39053" y="9920"/>
                </a:lnTo>
                <a:lnTo>
                  <a:pt x="39064" y="9874"/>
                </a:lnTo>
                <a:lnTo>
                  <a:pt x="39064" y="9829"/>
                </a:lnTo>
                <a:lnTo>
                  <a:pt x="39064" y="9772"/>
                </a:lnTo>
                <a:lnTo>
                  <a:pt x="39053" y="9726"/>
                </a:lnTo>
                <a:lnTo>
                  <a:pt x="39030" y="9681"/>
                </a:lnTo>
                <a:lnTo>
                  <a:pt x="38996" y="9647"/>
                </a:lnTo>
                <a:lnTo>
                  <a:pt x="38962" y="9613"/>
                </a:lnTo>
                <a:lnTo>
                  <a:pt x="38928" y="9590"/>
                </a:lnTo>
                <a:lnTo>
                  <a:pt x="38882" y="9567"/>
                </a:lnTo>
                <a:lnTo>
                  <a:pt x="38825" y="9556"/>
                </a:lnTo>
                <a:lnTo>
                  <a:pt x="38825" y="7235"/>
                </a:lnTo>
                <a:lnTo>
                  <a:pt x="38882" y="7212"/>
                </a:lnTo>
                <a:lnTo>
                  <a:pt x="38928" y="7178"/>
                </a:lnTo>
                <a:lnTo>
                  <a:pt x="38962" y="7121"/>
                </a:lnTo>
                <a:lnTo>
                  <a:pt x="38962" y="7064"/>
                </a:lnTo>
                <a:lnTo>
                  <a:pt x="38962" y="7008"/>
                </a:lnTo>
                <a:lnTo>
                  <a:pt x="40987" y="5836"/>
                </a:lnTo>
                <a:lnTo>
                  <a:pt x="41021" y="5881"/>
                </a:lnTo>
                <a:lnTo>
                  <a:pt x="41066" y="5916"/>
                </a:lnTo>
                <a:lnTo>
                  <a:pt x="41112" y="5938"/>
                </a:lnTo>
                <a:lnTo>
                  <a:pt x="41169" y="5950"/>
                </a:lnTo>
                <a:lnTo>
                  <a:pt x="41225" y="5938"/>
                </a:lnTo>
                <a:lnTo>
                  <a:pt x="41282" y="5916"/>
                </a:lnTo>
                <a:lnTo>
                  <a:pt x="41328" y="5881"/>
                </a:lnTo>
                <a:lnTo>
                  <a:pt x="41362" y="5836"/>
                </a:lnTo>
                <a:close/>
                <a:moveTo>
                  <a:pt x="8180" y="5836"/>
                </a:moveTo>
                <a:lnTo>
                  <a:pt x="10136" y="6962"/>
                </a:lnTo>
                <a:lnTo>
                  <a:pt x="10125" y="7019"/>
                </a:lnTo>
                <a:lnTo>
                  <a:pt x="10114" y="7064"/>
                </a:lnTo>
                <a:lnTo>
                  <a:pt x="10114" y="7110"/>
                </a:lnTo>
                <a:lnTo>
                  <a:pt x="10136" y="7155"/>
                </a:lnTo>
                <a:lnTo>
                  <a:pt x="10148" y="7201"/>
                </a:lnTo>
                <a:lnTo>
                  <a:pt x="10182" y="7235"/>
                </a:lnTo>
                <a:lnTo>
                  <a:pt x="10216" y="7258"/>
                </a:lnTo>
                <a:lnTo>
                  <a:pt x="10250" y="7292"/>
                </a:lnTo>
                <a:lnTo>
                  <a:pt x="10296" y="7303"/>
                </a:lnTo>
                <a:lnTo>
                  <a:pt x="10341" y="7315"/>
                </a:lnTo>
                <a:lnTo>
                  <a:pt x="10341" y="9567"/>
                </a:lnTo>
                <a:lnTo>
                  <a:pt x="10296" y="9578"/>
                </a:lnTo>
                <a:lnTo>
                  <a:pt x="10250" y="9601"/>
                </a:lnTo>
                <a:lnTo>
                  <a:pt x="10205" y="9624"/>
                </a:lnTo>
                <a:lnTo>
                  <a:pt x="10171" y="9647"/>
                </a:lnTo>
                <a:lnTo>
                  <a:pt x="10148" y="9692"/>
                </a:lnTo>
                <a:lnTo>
                  <a:pt x="10125" y="9726"/>
                </a:lnTo>
                <a:lnTo>
                  <a:pt x="10114" y="9772"/>
                </a:lnTo>
                <a:lnTo>
                  <a:pt x="10102" y="9829"/>
                </a:lnTo>
                <a:lnTo>
                  <a:pt x="10114" y="9874"/>
                </a:lnTo>
                <a:lnTo>
                  <a:pt x="10125" y="9920"/>
                </a:lnTo>
                <a:lnTo>
                  <a:pt x="8157" y="11057"/>
                </a:lnTo>
                <a:lnTo>
                  <a:pt x="8123" y="11023"/>
                </a:lnTo>
                <a:lnTo>
                  <a:pt x="8077" y="10989"/>
                </a:lnTo>
                <a:lnTo>
                  <a:pt x="8043" y="10978"/>
                </a:lnTo>
                <a:lnTo>
                  <a:pt x="7986" y="10966"/>
                </a:lnTo>
                <a:lnTo>
                  <a:pt x="7941" y="10978"/>
                </a:lnTo>
                <a:lnTo>
                  <a:pt x="7895" y="10989"/>
                </a:lnTo>
                <a:lnTo>
                  <a:pt x="7861" y="11023"/>
                </a:lnTo>
                <a:lnTo>
                  <a:pt x="7827" y="11057"/>
                </a:lnTo>
                <a:lnTo>
                  <a:pt x="5814" y="9897"/>
                </a:lnTo>
                <a:lnTo>
                  <a:pt x="5825" y="9829"/>
                </a:lnTo>
                <a:lnTo>
                  <a:pt x="5825" y="9783"/>
                </a:lnTo>
                <a:lnTo>
                  <a:pt x="5814" y="9749"/>
                </a:lnTo>
                <a:lnTo>
                  <a:pt x="5768" y="9692"/>
                </a:lnTo>
                <a:lnTo>
                  <a:pt x="5711" y="9647"/>
                </a:lnTo>
                <a:lnTo>
                  <a:pt x="5677" y="9635"/>
                </a:lnTo>
                <a:lnTo>
                  <a:pt x="5643" y="9624"/>
                </a:lnTo>
                <a:lnTo>
                  <a:pt x="5643" y="7269"/>
                </a:lnTo>
                <a:lnTo>
                  <a:pt x="5677" y="7258"/>
                </a:lnTo>
                <a:lnTo>
                  <a:pt x="5711" y="7246"/>
                </a:lnTo>
                <a:lnTo>
                  <a:pt x="5768" y="7201"/>
                </a:lnTo>
                <a:lnTo>
                  <a:pt x="5814" y="7144"/>
                </a:lnTo>
                <a:lnTo>
                  <a:pt x="5825" y="7110"/>
                </a:lnTo>
                <a:lnTo>
                  <a:pt x="5825" y="7064"/>
                </a:lnTo>
                <a:lnTo>
                  <a:pt x="5825" y="7030"/>
                </a:lnTo>
                <a:lnTo>
                  <a:pt x="5802" y="6985"/>
                </a:lnTo>
                <a:lnTo>
                  <a:pt x="7793" y="5836"/>
                </a:lnTo>
                <a:lnTo>
                  <a:pt x="7827" y="5881"/>
                </a:lnTo>
                <a:lnTo>
                  <a:pt x="7873" y="5916"/>
                </a:lnTo>
                <a:lnTo>
                  <a:pt x="7930" y="5938"/>
                </a:lnTo>
                <a:lnTo>
                  <a:pt x="7986" y="5950"/>
                </a:lnTo>
                <a:lnTo>
                  <a:pt x="8043" y="5938"/>
                </a:lnTo>
                <a:lnTo>
                  <a:pt x="8100" y="5916"/>
                </a:lnTo>
                <a:lnTo>
                  <a:pt x="8146" y="5881"/>
                </a:lnTo>
                <a:lnTo>
                  <a:pt x="8180" y="5836"/>
                </a:lnTo>
                <a:close/>
                <a:moveTo>
                  <a:pt x="12912" y="5836"/>
                </a:moveTo>
                <a:lnTo>
                  <a:pt x="14937" y="6996"/>
                </a:lnTo>
                <a:lnTo>
                  <a:pt x="14925" y="7030"/>
                </a:lnTo>
                <a:lnTo>
                  <a:pt x="14925" y="7064"/>
                </a:lnTo>
                <a:lnTo>
                  <a:pt x="14937" y="7133"/>
                </a:lnTo>
                <a:lnTo>
                  <a:pt x="14971" y="7190"/>
                </a:lnTo>
                <a:lnTo>
                  <a:pt x="15016" y="7224"/>
                </a:lnTo>
                <a:lnTo>
                  <a:pt x="15085" y="7246"/>
                </a:lnTo>
                <a:lnTo>
                  <a:pt x="15085" y="9578"/>
                </a:lnTo>
                <a:lnTo>
                  <a:pt x="15039" y="9590"/>
                </a:lnTo>
                <a:lnTo>
                  <a:pt x="14994" y="9601"/>
                </a:lnTo>
                <a:lnTo>
                  <a:pt x="14948" y="9624"/>
                </a:lnTo>
                <a:lnTo>
                  <a:pt x="14914" y="9658"/>
                </a:lnTo>
                <a:lnTo>
                  <a:pt x="14891" y="9692"/>
                </a:lnTo>
                <a:lnTo>
                  <a:pt x="14869" y="9738"/>
                </a:lnTo>
                <a:lnTo>
                  <a:pt x="14857" y="9783"/>
                </a:lnTo>
                <a:lnTo>
                  <a:pt x="14857" y="9829"/>
                </a:lnTo>
                <a:lnTo>
                  <a:pt x="14857" y="9874"/>
                </a:lnTo>
                <a:lnTo>
                  <a:pt x="14869" y="9920"/>
                </a:lnTo>
                <a:lnTo>
                  <a:pt x="12889" y="11057"/>
                </a:lnTo>
                <a:lnTo>
                  <a:pt x="12855" y="11023"/>
                </a:lnTo>
                <a:lnTo>
                  <a:pt x="12821" y="11000"/>
                </a:lnTo>
                <a:lnTo>
                  <a:pt x="12776" y="10989"/>
                </a:lnTo>
                <a:lnTo>
                  <a:pt x="12730" y="10978"/>
                </a:lnTo>
                <a:lnTo>
                  <a:pt x="12685" y="10989"/>
                </a:lnTo>
                <a:lnTo>
                  <a:pt x="12639" y="11000"/>
                </a:lnTo>
                <a:lnTo>
                  <a:pt x="12605" y="11023"/>
                </a:lnTo>
                <a:lnTo>
                  <a:pt x="12571" y="11057"/>
                </a:lnTo>
                <a:lnTo>
                  <a:pt x="10603" y="9920"/>
                </a:lnTo>
                <a:lnTo>
                  <a:pt x="10614" y="9874"/>
                </a:lnTo>
                <a:lnTo>
                  <a:pt x="10614" y="9829"/>
                </a:lnTo>
                <a:lnTo>
                  <a:pt x="10614" y="9772"/>
                </a:lnTo>
                <a:lnTo>
                  <a:pt x="10591" y="9726"/>
                </a:lnTo>
                <a:lnTo>
                  <a:pt x="10580" y="9692"/>
                </a:lnTo>
                <a:lnTo>
                  <a:pt x="10546" y="9658"/>
                </a:lnTo>
                <a:lnTo>
                  <a:pt x="10512" y="9624"/>
                </a:lnTo>
                <a:lnTo>
                  <a:pt x="10478" y="9601"/>
                </a:lnTo>
                <a:lnTo>
                  <a:pt x="10432" y="9578"/>
                </a:lnTo>
                <a:lnTo>
                  <a:pt x="10387" y="9567"/>
                </a:lnTo>
                <a:lnTo>
                  <a:pt x="10387" y="7315"/>
                </a:lnTo>
                <a:lnTo>
                  <a:pt x="10432" y="7303"/>
                </a:lnTo>
                <a:lnTo>
                  <a:pt x="10466" y="7281"/>
                </a:lnTo>
                <a:lnTo>
                  <a:pt x="10512" y="7258"/>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22410" y="5847"/>
                </a:moveTo>
                <a:lnTo>
                  <a:pt x="24378" y="6985"/>
                </a:lnTo>
                <a:lnTo>
                  <a:pt x="24367" y="7019"/>
                </a:lnTo>
                <a:lnTo>
                  <a:pt x="24367" y="7064"/>
                </a:lnTo>
                <a:lnTo>
                  <a:pt x="24367" y="7110"/>
                </a:lnTo>
                <a:lnTo>
                  <a:pt x="24378" y="7144"/>
                </a:lnTo>
                <a:lnTo>
                  <a:pt x="24401" y="7178"/>
                </a:lnTo>
                <a:lnTo>
                  <a:pt x="24424" y="7212"/>
                </a:lnTo>
                <a:lnTo>
                  <a:pt x="24447" y="7235"/>
                </a:lnTo>
                <a:lnTo>
                  <a:pt x="24481" y="7258"/>
                </a:lnTo>
                <a:lnTo>
                  <a:pt x="24526" y="7269"/>
                </a:lnTo>
                <a:lnTo>
                  <a:pt x="24560" y="7281"/>
                </a:lnTo>
                <a:lnTo>
                  <a:pt x="24560" y="9647"/>
                </a:lnTo>
                <a:lnTo>
                  <a:pt x="24504" y="9669"/>
                </a:lnTo>
                <a:lnTo>
                  <a:pt x="24447" y="9704"/>
                </a:lnTo>
                <a:lnTo>
                  <a:pt x="24413" y="9760"/>
                </a:lnTo>
                <a:lnTo>
                  <a:pt x="24401" y="9829"/>
                </a:lnTo>
                <a:lnTo>
                  <a:pt x="24413" y="9874"/>
                </a:lnTo>
                <a:lnTo>
                  <a:pt x="22376" y="11057"/>
                </a:lnTo>
                <a:lnTo>
                  <a:pt x="22342" y="11012"/>
                </a:lnTo>
                <a:lnTo>
                  <a:pt x="22308" y="10989"/>
                </a:lnTo>
                <a:lnTo>
                  <a:pt x="22263" y="10966"/>
                </a:lnTo>
                <a:lnTo>
                  <a:pt x="22160" y="10966"/>
                </a:lnTo>
                <a:lnTo>
                  <a:pt x="22115" y="10989"/>
                </a:lnTo>
                <a:lnTo>
                  <a:pt x="22069" y="11012"/>
                </a:lnTo>
                <a:lnTo>
                  <a:pt x="22046" y="11046"/>
                </a:lnTo>
                <a:lnTo>
                  <a:pt x="20022" y="9886"/>
                </a:lnTo>
                <a:lnTo>
                  <a:pt x="20033" y="9829"/>
                </a:lnTo>
                <a:lnTo>
                  <a:pt x="20022" y="9760"/>
                </a:lnTo>
                <a:lnTo>
                  <a:pt x="19988" y="9704"/>
                </a:lnTo>
                <a:lnTo>
                  <a:pt x="19931" y="9658"/>
                </a:lnTo>
                <a:lnTo>
                  <a:pt x="19862" y="9635"/>
                </a:lnTo>
                <a:lnTo>
                  <a:pt x="19862" y="7315"/>
                </a:lnTo>
                <a:lnTo>
                  <a:pt x="19908" y="7303"/>
                </a:lnTo>
                <a:lnTo>
                  <a:pt x="19953" y="7292"/>
                </a:lnTo>
                <a:lnTo>
                  <a:pt x="19988" y="7269"/>
                </a:lnTo>
                <a:lnTo>
                  <a:pt x="20022" y="7235"/>
                </a:lnTo>
                <a:lnTo>
                  <a:pt x="20056" y="7201"/>
                </a:lnTo>
                <a:lnTo>
                  <a:pt x="20079" y="7155"/>
                </a:lnTo>
                <a:lnTo>
                  <a:pt x="20090" y="7110"/>
                </a:lnTo>
                <a:lnTo>
                  <a:pt x="20090" y="7064"/>
                </a:lnTo>
                <a:lnTo>
                  <a:pt x="20090" y="7019"/>
                </a:lnTo>
                <a:lnTo>
                  <a:pt x="20067" y="6962"/>
                </a:lnTo>
                <a:lnTo>
                  <a:pt x="22001" y="5847"/>
                </a:lnTo>
                <a:lnTo>
                  <a:pt x="22046" y="5893"/>
                </a:lnTo>
                <a:lnTo>
                  <a:pt x="22092" y="5927"/>
                </a:lnTo>
                <a:lnTo>
                  <a:pt x="22149" y="5950"/>
                </a:lnTo>
                <a:lnTo>
                  <a:pt x="22206" y="5961"/>
                </a:lnTo>
                <a:lnTo>
                  <a:pt x="22274" y="5950"/>
                </a:lnTo>
                <a:lnTo>
                  <a:pt x="22331" y="5927"/>
                </a:lnTo>
                <a:lnTo>
                  <a:pt x="22376" y="5893"/>
                </a:lnTo>
                <a:lnTo>
                  <a:pt x="22410" y="5847"/>
                </a:lnTo>
                <a:close/>
                <a:moveTo>
                  <a:pt x="27154" y="5847"/>
                </a:moveTo>
                <a:lnTo>
                  <a:pt x="29156" y="6996"/>
                </a:lnTo>
                <a:lnTo>
                  <a:pt x="29156" y="7030"/>
                </a:lnTo>
                <a:lnTo>
                  <a:pt x="29145" y="7064"/>
                </a:lnTo>
                <a:lnTo>
                  <a:pt x="29156" y="7133"/>
                </a:lnTo>
                <a:lnTo>
                  <a:pt x="29190" y="7178"/>
                </a:lnTo>
                <a:lnTo>
                  <a:pt x="29247" y="7224"/>
                </a:lnTo>
                <a:lnTo>
                  <a:pt x="29304" y="7235"/>
                </a:lnTo>
                <a:lnTo>
                  <a:pt x="29304" y="9590"/>
                </a:lnTo>
                <a:lnTo>
                  <a:pt x="29258" y="9590"/>
                </a:lnTo>
                <a:lnTo>
                  <a:pt x="29213" y="9613"/>
                </a:lnTo>
                <a:lnTo>
                  <a:pt x="29179" y="9635"/>
                </a:lnTo>
                <a:lnTo>
                  <a:pt x="29145" y="9658"/>
                </a:lnTo>
                <a:lnTo>
                  <a:pt x="29122" y="9692"/>
                </a:lnTo>
                <a:lnTo>
                  <a:pt x="29099" y="9738"/>
                </a:lnTo>
                <a:lnTo>
                  <a:pt x="29088" y="9783"/>
                </a:lnTo>
                <a:lnTo>
                  <a:pt x="29076" y="9829"/>
                </a:lnTo>
                <a:lnTo>
                  <a:pt x="29088" y="9874"/>
                </a:lnTo>
                <a:lnTo>
                  <a:pt x="29099" y="9908"/>
                </a:lnTo>
                <a:lnTo>
                  <a:pt x="27109" y="11057"/>
                </a:lnTo>
                <a:lnTo>
                  <a:pt x="27074" y="11023"/>
                </a:lnTo>
                <a:lnTo>
                  <a:pt x="27040" y="11000"/>
                </a:lnTo>
                <a:lnTo>
                  <a:pt x="26995" y="10989"/>
                </a:lnTo>
                <a:lnTo>
                  <a:pt x="26949" y="10978"/>
                </a:lnTo>
                <a:lnTo>
                  <a:pt x="26904" y="10989"/>
                </a:lnTo>
                <a:lnTo>
                  <a:pt x="26858" y="11000"/>
                </a:lnTo>
                <a:lnTo>
                  <a:pt x="26824" y="11023"/>
                </a:lnTo>
                <a:lnTo>
                  <a:pt x="26801" y="11057"/>
                </a:lnTo>
                <a:lnTo>
                  <a:pt x="24742" y="9874"/>
                </a:lnTo>
                <a:lnTo>
                  <a:pt x="24754" y="9829"/>
                </a:lnTo>
                <a:lnTo>
                  <a:pt x="24742" y="9760"/>
                </a:lnTo>
                <a:lnTo>
                  <a:pt x="24708" y="9715"/>
                </a:lnTo>
                <a:lnTo>
                  <a:pt x="24663" y="9669"/>
                </a:lnTo>
                <a:lnTo>
                  <a:pt x="24606" y="9658"/>
                </a:lnTo>
                <a:lnTo>
                  <a:pt x="24606" y="7281"/>
                </a:lnTo>
                <a:lnTo>
                  <a:pt x="24640" y="7269"/>
                </a:lnTo>
                <a:lnTo>
                  <a:pt x="24686" y="7258"/>
                </a:lnTo>
                <a:lnTo>
                  <a:pt x="24742" y="7212"/>
                </a:lnTo>
                <a:lnTo>
                  <a:pt x="24765" y="7178"/>
                </a:lnTo>
                <a:lnTo>
                  <a:pt x="24777" y="7144"/>
                </a:lnTo>
                <a:lnTo>
                  <a:pt x="24788" y="7110"/>
                </a:lnTo>
                <a:lnTo>
                  <a:pt x="24799" y="7064"/>
                </a:lnTo>
                <a:lnTo>
                  <a:pt x="24788" y="7030"/>
                </a:lnTo>
                <a:lnTo>
                  <a:pt x="24777" y="6985"/>
                </a:lnTo>
                <a:lnTo>
                  <a:pt x="26745" y="5847"/>
                </a:lnTo>
                <a:lnTo>
                  <a:pt x="26790" y="5893"/>
                </a:lnTo>
                <a:lnTo>
                  <a:pt x="26836" y="5927"/>
                </a:lnTo>
                <a:lnTo>
                  <a:pt x="26892" y="5950"/>
                </a:lnTo>
                <a:lnTo>
                  <a:pt x="26949" y="5961"/>
                </a:lnTo>
                <a:lnTo>
                  <a:pt x="27018" y="5950"/>
                </a:lnTo>
                <a:lnTo>
                  <a:pt x="27063" y="5927"/>
                </a:lnTo>
                <a:lnTo>
                  <a:pt x="27120" y="5893"/>
                </a:lnTo>
                <a:lnTo>
                  <a:pt x="27154" y="5847"/>
                </a:lnTo>
                <a:close/>
                <a:moveTo>
                  <a:pt x="46128" y="5847"/>
                </a:moveTo>
                <a:lnTo>
                  <a:pt x="48085" y="6985"/>
                </a:lnTo>
                <a:lnTo>
                  <a:pt x="48073" y="7019"/>
                </a:lnTo>
                <a:lnTo>
                  <a:pt x="48073" y="7064"/>
                </a:lnTo>
                <a:lnTo>
                  <a:pt x="48073" y="7110"/>
                </a:lnTo>
                <a:lnTo>
                  <a:pt x="48085" y="7144"/>
                </a:lnTo>
                <a:lnTo>
                  <a:pt x="48108" y="7178"/>
                </a:lnTo>
                <a:lnTo>
                  <a:pt x="48130" y="7212"/>
                </a:lnTo>
                <a:lnTo>
                  <a:pt x="48153" y="7235"/>
                </a:lnTo>
                <a:lnTo>
                  <a:pt x="48187" y="7258"/>
                </a:lnTo>
                <a:lnTo>
                  <a:pt x="48221" y="7269"/>
                </a:lnTo>
                <a:lnTo>
                  <a:pt x="48267" y="7281"/>
                </a:lnTo>
                <a:lnTo>
                  <a:pt x="48267" y="9601"/>
                </a:lnTo>
                <a:lnTo>
                  <a:pt x="48221" y="9601"/>
                </a:lnTo>
                <a:lnTo>
                  <a:pt x="48187" y="9613"/>
                </a:lnTo>
                <a:lnTo>
                  <a:pt x="48142" y="9635"/>
                </a:lnTo>
                <a:lnTo>
                  <a:pt x="48108" y="9669"/>
                </a:lnTo>
                <a:lnTo>
                  <a:pt x="48085" y="9704"/>
                </a:lnTo>
                <a:lnTo>
                  <a:pt x="48062" y="9738"/>
                </a:lnTo>
                <a:lnTo>
                  <a:pt x="48051" y="9783"/>
                </a:lnTo>
                <a:lnTo>
                  <a:pt x="48051" y="9829"/>
                </a:lnTo>
                <a:lnTo>
                  <a:pt x="48051" y="9874"/>
                </a:lnTo>
                <a:lnTo>
                  <a:pt x="48062" y="9908"/>
                </a:lnTo>
                <a:lnTo>
                  <a:pt x="46071" y="11057"/>
                </a:lnTo>
                <a:lnTo>
                  <a:pt x="46049" y="11023"/>
                </a:lnTo>
                <a:lnTo>
                  <a:pt x="46003" y="11000"/>
                </a:lnTo>
                <a:lnTo>
                  <a:pt x="45958" y="10978"/>
                </a:lnTo>
                <a:lnTo>
                  <a:pt x="45912" y="10966"/>
                </a:lnTo>
                <a:lnTo>
                  <a:pt x="45867" y="10978"/>
                </a:lnTo>
                <a:lnTo>
                  <a:pt x="45821" y="10989"/>
                </a:lnTo>
                <a:lnTo>
                  <a:pt x="45776" y="11023"/>
                </a:lnTo>
                <a:lnTo>
                  <a:pt x="45753" y="11046"/>
                </a:lnTo>
                <a:lnTo>
                  <a:pt x="43773" y="9908"/>
                </a:lnTo>
                <a:lnTo>
                  <a:pt x="43785" y="9874"/>
                </a:lnTo>
                <a:lnTo>
                  <a:pt x="43785" y="9829"/>
                </a:lnTo>
                <a:lnTo>
                  <a:pt x="43785" y="9783"/>
                </a:lnTo>
                <a:lnTo>
                  <a:pt x="43773" y="9738"/>
                </a:lnTo>
                <a:lnTo>
                  <a:pt x="43751" y="9692"/>
                </a:lnTo>
                <a:lnTo>
                  <a:pt x="43728" y="9658"/>
                </a:lnTo>
                <a:lnTo>
                  <a:pt x="43694" y="9624"/>
                </a:lnTo>
                <a:lnTo>
                  <a:pt x="43660" y="9601"/>
                </a:lnTo>
                <a:lnTo>
                  <a:pt x="43614" y="9590"/>
                </a:lnTo>
                <a:lnTo>
                  <a:pt x="43569" y="9578"/>
                </a:lnTo>
                <a:lnTo>
                  <a:pt x="43569" y="7303"/>
                </a:lnTo>
                <a:lnTo>
                  <a:pt x="43614" y="7292"/>
                </a:lnTo>
                <a:lnTo>
                  <a:pt x="43648" y="7269"/>
                </a:lnTo>
                <a:lnTo>
                  <a:pt x="43682" y="7246"/>
                </a:lnTo>
                <a:lnTo>
                  <a:pt x="43717" y="7224"/>
                </a:lnTo>
                <a:lnTo>
                  <a:pt x="43739" y="7190"/>
                </a:lnTo>
                <a:lnTo>
                  <a:pt x="43762" y="7155"/>
                </a:lnTo>
                <a:lnTo>
                  <a:pt x="43773" y="7110"/>
                </a:lnTo>
                <a:lnTo>
                  <a:pt x="43773" y="7064"/>
                </a:lnTo>
                <a:lnTo>
                  <a:pt x="43773" y="7019"/>
                </a:lnTo>
                <a:lnTo>
                  <a:pt x="43751" y="6973"/>
                </a:lnTo>
                <a:lnTo>
                  <a:pt x="45696" y="5859"/>
                </a:lnTo>
                <a:lnTo>
                  <a:pt x="45730" y="5904"/>
                </a:lnTo>
                <a:lnTo>
                  <a:pt x="45787" y="5938"/>
                </a:lnTo>
                <a:lnTo>
                  <a:pt x="45844" y="5972"/>
                </a:lnTo>
                <a:lnTo>
                  <a:pt x="45912" y="5972"/>
                </a:lnTo>
                <a:lnTo>
                  <a:pt x="45980" y="5961"/>
                </a:lnTo>
                <a:lnTo>
                  <a:pt x="46037" y="5938"/>
                </a:lnTo>
                <a:lnTo>
                  <a:pt x="46094" y="5904"/>
                </a:lnTo>
                <a:lnTo>
                  <a:pt x="46128" y="5847"/>
                </a:lnTo>
                <a:close/>
                <a:moveTo>
                  <a:pt x="55547" y="5813"/>
                </a:moveTo>
                <a:lnTo>
                  <a:pt x="57549" y="6973"/>
                </a:lnTo>
                <a:lnTo>
                  <a:pt x="57538" y="7019"/>
                </a:lnTo>
                <a:lnTo>
                  <a:pt x="57526" y="7064"/>
                </a:lnTo>
                <a:lnTo>
                  <a:pt x="57538" y="7110"/>
                </a:lnTo>
                <a:lnTo>
                  <a:pt x="57549" y="7155"/>
                </a:lnTo>
                <a:lnTo>
                  <a:pt x="57572" y="7201"/>
                </a:lnTo>
                <a:lnTo>
                  <a:pt x="57595" y="7235"/>
                </a:lnTo>
                <a:lnTo>
                  <a:pt x="57629" y="7258"/>
                </a:lnTo>
                <a:lnTo>
                  <a:pt x="57663" y="7281"/>
                </a:lnTo>
                <a:lnTo>
                  <a:pt x="57708" y="7303"/>
                </a:lnTo>
                <a:lnTo>
                  <a:pt x="57754" y="7303"/>
                </a:lnTo>
                <a:lnTo>
                  <a:pt x="57754" y="9601"/>
                </a:lnTo>
                <a:lnTo>
                  <a:pt x="57708" y="9613"/>
                </a:lnTo>
                <a:lnTo>
                  <a:pt x="57674" y="9624"/>
                </a:lnTo>
                <a:lnTo>
                  <a:pt x="57629" y="9647"/>
                </a:lnTo>
                <a:lnTo>
                  <a:pt x="57606" y="9669"/>
                </a:lnTo>
                <a:lnTo>
                  <a:pt x="57583" y="9704"/>
                </a:lnTo>
                <a:lnTo>
                  <a:pt x="57560" y="9738"/>
                </a:lnTo>
                <a:lnTo>
                  <a:pt x="57549" y="9783"/>
                </a:lnTo>
                <a:lnTo>
                  <a:pt x="57549" y="9829"/>
                </a:lnTo>
                <a:lnTo>
                  <a:pt x="57549" y="9863"/>
                </a:lnTo>
                <a:lnTo>
                  <a:pt x="57560" y="9897"/>
                </a:lnTo>
                <a:lnTo>
                  <a:pt x="55570" y="11057"/>
                </a:lnTo>
                <a:lnTo>
                  <a:pt x="55536" y="11012"/>
                </a:lnTo>
                <a:lnTo>
                  <a:pt x="55490" y="10989"/>
                </a:lnTo>
                <a:lnTo>
                  <a:pt x="55445" y="10966"/>
                </a:lnTo>
                <a:lnTo>
                  <a:pt x="55342" y="10966"/>
                </a:lnTo>
                <a:lnTo>
                  <a:pt x="55297" y="10989"/>
                </a:lnTo>
                <a:lnTo>
                  <a:pt x="55263" y="11012"/>
                </a:lnTo>
                <a:lnTo>
                  <a:pt x="55229" y="11046"/>
                </a:lnTo>
                <a:lnTo>
                  <a:pt x="53192" y="9874"/>
                </a:lnTo>
                <a:lnTo>
                  <a:pt x="53204" y="9829"/>
                </a:lnTo>
                <a:lnTo>
                  <a:pt x="53192" y="9760"/>
                </a:lnTo>
                <a:lnTo>
                  <a:pt x="53158" y="9704"/>
                </a:lnTo>
                <a:lnTo>
                  <a:pt x="53113" y="9669"/>
                </a:lnTo>
                <a:lnTo>
                  <a:pt x="53056" y="9647"/>
                </a:lnTo>
                <a:lnTo>
                  <a:pt x="53056" y="7281"/>
                </a:lnTo>
                <a:lnTo>
                  <a:pt x="53124" y="7258"/>
                </a:lnTo>
                <a:lnTo>
                  <a:pt x="53181" y="7201"/>
                </a:lnTo>
                <a:lnTo>
                  <a:pt x="53215" y="7144"/>
                </a:lnTo>
                <a:lnTo>
                  <a:pt x="53226" y="7110"/>
                </a:lnTo>
                <a:lnTo>
                  <a:pt x="53226" y="7064"/>
                </a:lnTo>
                <a:lnTo>
                  <a:pt x="53226" y="7030"/>
                </a:lnTo>
                <a:lnTo>
                  <a:pt x="53215" y="6985"/>
                </a:lnTo>
                <a:lnTo>
                  <a:pt x="55240" y="5825"/>
                </a:lnTo>
                <a:lnTo>
                  <a:pt x="55263" y="5859"/>
                </a:lnTo>
                <a:lnTo>
                  <a:pt x="55297" y="5881"/>
                </a:lnTo>
                <a:lnTo>
                  <a:pt x="55342" y="5904"/>
                </a:lnTo>
                <a:lnTo>
                  <a:pt x="55445" y="5904"/>
                </a:lnTo>
                <a:lnTo>
                  <a:pt x="55490" y="5881"/>
                </a:lnTo>
                <a:lnTo>
                  <a:pt x="55524" y="5847"/>
                </a:lnTo>
                <a:lnTo>
                  <a:pt x="55547" y="5813"/>
                </a:lnTo>
                <a:close/>
                <a:moveTo>
                  <a:pt x="65068" y="5836"/>
                </a:moveTo>
                <a:lnTo>
                  <a:pt x="67025" y="6962"/>
                </a:lnTo>
                <a:lnTo>
                  <a:pt x="67013" y="7019"/>
                </a:lnTo>
                <a:lnTo>
                  <a:pt x="67002" y="7064"/>
                </a:lnTo>
                <a:lnTo>
                  <a:pt x="67013" y="7110"/>
                </a:lnTo>
                <a:lnTo>
                  <a:pt x="67025" y="7155"/>
                </a:lnTo>
                <a:lnTo>
                  <a:pt x="67048" y="7201"/>
                </a:lnTo>
                <a:lnTo>
                  <a:pt x="67070" y="7235"/>
                </a:lnTo>
                <a:lnTo>
                  <a:pt x="67104" y="7258"/>
                </a:lnTo>
                <a:lnTo>
                  <a:pt x="67139" y="7292"/>
                </a:lnTo>
                <a:lnTo>
                  <a:pt x="67184" y="7303"/>
                </a:lnTo>
                <a:lnTo>
                  <a:pt x="67230" y="7315"/>
                </a:lnTo>
                <a:lnTo>
                  <a:pt x="67230" y="9567"/>
                </a:lnTo>
                <a:lnTo>
                  <a:pt x="67184" y="9578"/>
                </a:lnTo>
                <a:lnTo>
                  <a:pt x="67139" y="9601"/>
                </a:lnTo>
                <a:lnTo>
                  <a:pt x="67093" y="9624"/>
                </a:lnTo>
                <a:lnTo>
                  <a:pt x="67059" y="9647"/>
                </a:lnTo>
                <a:lnTo>
                  <a:pt x="67036" y="9692"/>
                </a:lnTo>
                <a:lnTo>
                  <a:pt x="67013" y="9726"/>
                </a:lnTo>
                <a:lnTo>
                  <a:pt x="67002" y="9772"/>
                </a:lnTo>
                <a:lnTo>
                  <a:pt x="66991" y="9829"/>
                </a:lnTo>
                <a:lnTo>
                  <a:pt x="67002" y="9874"/>
                </a:lnTo>
                <a:lnTo>
                  <a:pt x="67013" y="9920"/>
                </a:lnTo>
                <a:lnTo>
                  <a:pt x="65045" y="11057"/>
                </a:lnTo>
                <a:lnTo>
                  <a:pt x="65011" y="11023"/>
                </a:lnTo>
                <a:lnTo>
                  <a:pt x="64977" y="10989"/>
                </a:lnTo>
                <a:lnTo>
                  <a:pt x="64932" y="10978"/>
                </a:lnTo>
                <a:lnTo>
                  <a:pt x="64886" y="10966"/>
                </a:lnTo>
                <a:lnTo>
                  <a:pt x="64829" y="10978"/>
                </a:lnTo>
                <a:lnTo>
                  <a:pt x="64784" y="10989"/>
                </a:lnTo>
                <a:lnTo>
                  <a:pt x="64750" y="11023"/>
                </a:lnTo>
                <a:lnTo>
                  <a:pt x="64716" y="11057"/>
                </a:lnTo>
                <a:lnTo>
                  <a:pt x="62702" y="9897"/>
                </a:lnTo>
                <a:lnTo>
                  <a:pt x="62714" y="9829"/>
                </a:lnTo>
                <a:lnTo>
                  <a:pt x="62714" y="9783"/>
                </a:lnTo>
                <a:lnTo>
                  <a:pt x="62702" y="9749"/>
                </a:lnTo>
                <a:lnTo>
                  <a:pt x="62668" y="9692"/>
                </a:lnTo>
                <a:lnTo>
                  <a:pt x="62611" y="9647"/>
                </a:lnTo>
                <a:lnTo>
                  <a:pt x="62577" y="9635"/>
                </a:lnTo>
                <a:lnTo>
                  <a:pt x="62532" y="9624"/>
                </a:lnTo>
                <a:lnTo>
                  <a:pt x="62532" y="7269"/>
                </a:lnTo>
                <a:lnTo>
                  <a:pt x="62577" y="7258"/>
                </a:lnTo>
                <a:lnTo>
                  <a:pt x="62611" y="7246"/>
                </a:lnTo>
                <a:lnTo>
                  <a:pt x="62668" y="7201"/>
                </a:lnTo>
                <a:lnTo>
                  <a:pt x="62702" y="7144"/>
                </a:lnTo>
                <a:lnTo>
                  <a:pt x="62714" y="7110"/>
                </a:lnTo>
                <a:lnTo>
                  <a:pt x="62714" y="7064"/>
                </a:lnTo>
                <a:lnTo>
                  <a:pt x="62714" y="7030"/>
                </a:lnTo>
                <a:lnTo>
                  <a:pt x="62702" y="6985"/>
                </a:lnTo>
                <a:lnTo>
                  <a:pt x="64693" y="5836"/>
                </a:lnTo>
                <a:lnTo>
                  <a:pt x="64727" y="5881"/>
                </a:lnTo>
                <a:lnTo>
                  <a:pt x="64772" y="5916"/>
                </a:lnTo>
                <a:lnTo>
                  <a:pt x="64818" y="5938"/>
                </a:lnTo>
                <a:lnTo>
                  <a:pt x="64886" y="5950"/>
                </a:lnTo>
                <a:lnTo>
                  <a:pt x="64943" y="5938"/>
                </a:lnTo>
                <a:lnTo>
                  <a:pt x="64989" y="5916"/>
                </a:lnTo>
                <a:lnTo>
                  <a:pt x="65034" y="5881"/>
                </a:lnTo>
                <a:lnTo>
                  <a:pt x="65068" y="5836"/>
                </a:lnTo>
                <a:close/>
                <a:moveTo>
                  <a:pt x="69800" y="5836"/>
                </a:moveTo>
                <a:lnTo>
                  <a:pt x="71825" y="6996"/>
                </a:lnTo>
                <a:lnTo>
                  <a:pt x="71814" y="7030"/>
                </a:lnTo>
                <a:lnTo>
                  <a:pt x="71814" y="7064"/>
                </a:lnTo>
                <a:lnTo>
                  <a:pt x="71825" y="7133"/>
                </a:lnTo>
                <a:lnTo>
                  <a:pt x="71859" y="7190"/>
                </a:lnTo>
                <a:lnTo>
                  <a:pt x="71905" y="7224"/>
                </a:lnTo>
                <a:lnTo>
                  <a:pt x="71973" y="7246"/>
                </a:lnTo>
                <a:lnTo>
                  <a:pt x="71973" y="9578"/>
                </a:lnTo>
                <a:lnTo>
                  <a:pt x="71928" y="9590"/>
                </a:lnTo>
                <a:lnTo>
                  <a:pt x="71882" y="9601"/>
                </a:lnTo>
                <a:lnTo>
                  <a:pt x="71848" y="9624"/>
                </a:lnTo>
                <a:lnTo>
                  <a:pt x="71814" y="9658"/>
                </a:lnTo>
                <a:lnTo>
                  <a:pt x="71780" y="9692"/>
                </a:lnTo>
                <a:lnTo>
                  <a:pt x="71757" y="9738"/>
                </a:lnTo>
                <a:lnTo>
                  <a:pt x="71746" y="9783"/>
                </a:lnTo>
                <a:lnTo>
                  <a:pt x="71746" y="9829"/>
                </a:lnTo>
                <a:lnTo>
                  <a:pt x="71746" y="9874"/>
                </a:lnTo>
                <a:lnTo>
                  <a:pt x="71757" y="9920"/>
                </a:lnTo>
                <a:lnTo>
                  <a:pt x="69778" y="11057"/>
                </a:lnTo>
                <a:lnTo>
                  <a:pt x="69744" y="11023"/>
                </a:lnTo>
                <a:lnTo>
                  <a:pt x="69709" y="11000"/>
                </a:lnTo>
                <a:lnTo>
                  <a:pt x="69664" y="10989"/>
                </a:lnTo>
                <a:lnTo>
                  <a:pt x="69618" y="10978"/>
                </a:lnTo>
                <a:lnTo>
                  <a:pt x="69573" y="10989"/>
                </a:lnTo>
                <a:lnTo>
                  <a:pt x="69527" y="11000"/>
                </a:lnTo>
                <a:lnTo>
                  <a:pt x="69493" y="11023"/>
                </a:lnTo>
                <a:lnTo>
                  <a:pt x="69471" y="11057"/>
                </a:lnTo>
                <a:lnTo>
                  <a:pt x="67491" y="9920"/>
                </a:lnTo>
                <a:lnTo>
                  <a:pt x="67503" y="9874"/>
                </a:lnTo>
                <a:lnTo>
                  <a:pt x="67503" y="9829"/>
                </a:lnTo>
                <a:lnTo>
                  <a:pt x="67503" y="9772"/>
                </a:lnTo>
                <a:lnTo>
                  <a:pt x="67491" y="9726"/>
                </a:lnTo>
                <a:lnTo>
                  <a:pt x="67468" y="9692"/>
                </a:lnTo>
                <a:lnTo>
                  <a:pt x="67434" y="9658"/>
                </a:lnTo>
                <a:lnTo>
                  <a:pt x="67400" y="9624"/>
                </a:lnTo>
                <a:lnTo>
                  <a:pt x="67366" y="9601"/>
                </a:lnTo>
                <a:lnTo>
                  <a:pt x="67321" y="9578"/>
                </a:lnTo>
                <a:lnTo>
                  <a:pt x="67275" y="9567"/>
                </a:lnTo>
                <a:lnTo>
                  <a:pt x="67275" y="7315"/>
                </a:lnTo>
                <a:lnTo>
                  <a:pt x="67321" y="7303"/>
                </a:lnTo>
                <a:lnTo>
                  <a:pt x="67366" y="7281"/>
                </a:lnTo>
                <a:lnTo>
                  <a:pt x="67400" y="7258"/>
                </a:lnTo>
                <a:lnTo>
                  <a:pt x="67434" y="7235"/>
                </a:lnTo>
                <a:lnTo>
                  <a:pt x="67457" y="7201"/>
                </a:lnTo>
                <a:lnTo>
                  <a:pt x="67480" y="7155"/>
                </a:lnTo>
                <a:lnTo>
                  <a:pt x="67491" y="7110"/>
                </a:lnTo>
                <a:lnTo>
                  <a:pt x="67491" y="7064"/>
                </a:lnTo>
                <a:lnTo>
                  <a:pt x="67491" y="7019"/>
                </a:lnTo>
                <a:lnTo>
                  <a:pt x="67480" y="6973"/>
                </a:lnTo>
                <a:lnTo>
                  <a:pt x="69436" y="5836"/>
                </a:lnTo>
                <a:lnTo>
                  <a:pt x="69471" y="5881"/>
                </a:lnTo>
                <a:lnTo>
                  <a:pt x="69516" y="5904"/>
                </a:lnTo>
                <a:lnTo>
                  <a:pt x="69562" y="5927"/>
                </a:lnTo>
                <a:lnTo>
                  <a:pt x="69618" y="5938"/>
                </a:lnTo>
                <a:lnTo>
                  <a:pt x="69675" y="5927"/>
                </a:lnTo>
                <a:lnTo>
                  <a:pt x="69732" y="5904"/>
                </a:lnTo>
                <a:lnTo>
                  <a:pt x="69766" y="5870"/>
                </a:lnTo>
                <a:lnTo>
                  <a:pt x="69800" y="5836"/>
                </a:lnTo>
                <a:close/>
                <a:moveTo>
                  <a:pt x="79310" y="5847"/>
                </a:moveTo>
                <a:lnTo>
                  <a:pt x="81278" y="6985"/>
                </a:lnTo>
                <a:lnTo>
                  <a:pt x="81255" y="7019"/>
                </a:lnTo>
                <a:lnTo>
                  <a:pt x="81255" y="7064"/>
                </a:lnTo>
                <a:lnTo>
                  <a:pt x="81255" y="7110"/>
                </a:lnTo>
                <a:lnTo>
                  <a:pt x="81267" y="7144"/>
                </a:lnTo>
                <a:lnTo>
                  <a:pt x="81290" y="7178"/>
                </a:lnTo>
                <a:lnTo>
                  <a:pt x="81312" y="7212"/>
                </a:lnTo>
                <a:lnTo>
                  <a:pt x="81346" y="7235"/>
                </a:lnTo>
                <a:lnTo>
                  <a:pt x="81381" y="7258"/>
                </a:lnTo>
                <a:lnTo>
                  <a:pt x="81415" y="7269"/>
                </a:lnTo>
                <a:lnTo>
                  <a:pt x="81449" y="7281"/>
                </a:lnTo>
                <a:lnTo>
                  <a:pt x="81449" y="9647"/>
                </a:lnTo>
                <a:lnTo>
                  <a:pt x="81392" y="9669"/>
                </a:lnTo>
                <a:lnTo>
                  <a:pt x="81346" y="9704"/>
                </a:lnTo>
                <a:lnTo>
                  <a:pt x="81312" y="9760"/>
                </a:lnTo>
                <a:lnTo>
                  <a:pt x="81301" y="9829"/>
                </a:lnTo>
                <a:lnTo>
                  <a:pt x="81301" y="9874"/>
                </a:lnTo>
                <a:lnTo>
                  <a:pt x="79276" y="11057"/>
                </a:lnTo>
                <a:lnTo>
                  <a:pt x="79242" y="11012"/>
                </a:lnTo>
                <a:lnTo>
                  <a:pt x="79196" y="10989"/>
                </a:lnTo>
                <a:lnTo>
                  <a:pt x="79151" y="10966"/>
                </a:lnTo>
                <a:lnTo>
                  <a:pt x="79049" y="10966"/>
                </a:lnTo>
                <a:lnTo>
                  <a:pt x="79003" y="10989"/>
                </a:lnTo>
                <a:lnTo>
                  <a:pt x="78969" y="11012"/>
                </a:lnTo>
                <a:lnTo>
                  <a:pt x="78935" y="11046"/>
                </a:lnTo>
                <a:lnTo>
                  <a:pt x="76910" y="9886"/>
                </a:lnTo>
                <a:lnTo>
                  <a:pt x="76921" y="9829"/>
                </a:lnTo>
                <a:lnTo>
                  <a:pt x="76910" y="9760"/>
                </a:lnTo>
                <a:lnTo>
                  <a:pt x="76876" y="9704"/>
                </a:lnTo>
                <a:lnTo>
                  <a:pt x="76819" y="9658"/>
                </a:lnTo>
                <a:lnTo>
                  <a:pt x="76762" y="9635"/>
                </a:lnTo>
                <a:lnTo>
                  <a:pt x="76762" y="7315"/>
                </a:lnTo>
                <a:lnTo>
                  <a:pt x="76808" y="7303"/>
                </a:lnTo>
                <a:lnTo>
                  <a:pt x="76842" y="7292"/>
                </a:lnTo>
                <a:lnTo>
                  <a:pt x="76887" y="7269"/>
                </a:lnTo>
                <a:lnTo>
                  <a:pt x="76921" y="7235"/>
                </a:lnTo>
                <a:lnTo>
                  <a:pt x="76944" y="7201"/>
                </a:lnTo>
                <a:lnTo>
                  <a:pt x="76967" y="7155"/>
                </a:lnTo>
                <a:lnTo>
                  <a:pt x="76978" y="7110"/>
                </a:lnTo>
                <a:lnTo>
                  <a:pt x="76978" y="7064"/>
                </a:lnTo>
                <a:lnTo>
                  <a:pt x="76978" y="7019"/>
                </a:lnTo>
                <a:lnTo>
                  <a:pt x="76956" y="6962"/>
                </a:lnTo>
                <a:lnTo>
                  <a:pt x="78901" y="5847"/>
                </a:lnTo>
                <a:lnTo>
                  <a:pt x="78935" y="5893"/>
                </a:lnTo>
                <a:lnTo>
                  <a:pt x="78980" y="5927"/>
                </a:lnTo>
                <a:lnTo>
                  <a:pt x="79037" y="5950"/>
                </a:lnTo>
                <a:lnTo>
                  <a:pt x="79105" y="5961"/>
                </a:lnTo>
                <a:lnTo>
                  <a:pt x="79162" y="5950"/>
                </a:lnTo>
                <a:lnTo>
                  <a:pt x="79219" y="5927"/>
                </a:lnTo>
                <a:lnTo>
                  <a:pt x="79265" y="5893"/>
                </a:lnTo>
                <a:lnTo>
                  <a:pt x="79310" y="5847"/>
                </a:lnTo>
                <a:close/>
                <a:moveTo>
                  <a:pt x="84042" y="5847"/>
                </a:moveTo>
                <a:lnTo>
                  <a:pt x="86056" y="6996"/>
                </a:lnTo>
                <a:lnTo>
                  <a:pt x="86044" y="7030"/>
                </a:lnTo>
                <a:lnTo>
                  <a:pt x="86033" y="7064"/>
                </a:lnTo>
                <a:lnTo>
                  <a:pt x="86056" y="7133"/>
                </a:lnTo>
                <a:lnTo>
                  <a:pt x="86079" y="7178"/>
                </a:lnTo>
                <a:lnTo>
                  <a:pt x="86135" y="7224"/>
                </a:lnTo>
                <a:lnTo>
                  <a:pt x="86192" y="7235"/>
                </a:lnTo>
                <a:lnTo>
                  <a:pt x="86192" y="9590"/>
                </a:lnTo>
                <a:lnTo>
                  <a:pt x="86147" y="9590"/>
                </a:lnTo>
                <a:lnTo>
                  <a:pt x="86101" y="9613"/>
                </a:lnTo>
                <a:lnTo>
                  <a:pt x="86067" y="9635"/>
                </a:lnTo>
                <a:lnTo>
                  <a:pt x="86033" y="9658"/>
                </a:lnTo>
                <a:lnTo>
                  <a:pt x="86010" y="9692"/>
                </a:lnTo>
                <a:lnTo>
                  <a:pt x="85988" y="9738"/>
                </a:lnTo>
                <a:lnTo>
                  <a:pt x="85976" y="9783"/>
                </a:lnTo>
                <a:lnTo>
                  <a:pt x="85965" y="9829"/>
                </a:lnTo>
                <a:lnTo>
                  <a:pt x="85976" y="9874"/>
                </a:lnTo>
                <a:lnTo>
                  <a:pt x="85988" y="9908"/>
                </a:lnTo>
                <a:lnTo>
                  <a:pt x="83997" y="11057"/>
                </a:lnTo>
                <a:lnTo>
                  <a:pt x="83963" y="11023"/>
                </a:lnTo>
                <a:lnTo>
                  <a:pt x="83929" y="11000"/>
                </a:lnTo>
                <a:lnTo>
                  <a:pt x="83883" y="10989"/>
                </a:lnTo>
                <a:lnTo>
                  <a:pt x="83838" y="10978"/>
                </a:lnTo>
                <a:lnTo>
                  <a:pt x="83792" y="10989"/>
                </a:lnTo>
                <a:lnTo>
                  <a:pt x="83758" y="11000"/>
                </a:lnTo>
                <a:lnTo>
                  <a:pt x="83713" y="11023"/>
                </a:lnTo>
                <a:lnTo>
                  <a:pt x="83690" y="11057"/>
                </a:lnTo>
                <a:lnTo>
                  <a:pt x="81642" y="9874"/>
                </a:lnTo>
                <a:lnTo>
                  <a:pt x="81642" y="9829"/>
                </a:lnTo>
                <a:lnTo>
                  <a:pt x="81631" y="9760"/>
                </a:lnTo>
                <a:lnTo>
                  <a:pt x="81608" y="9715"/>
                </a:lnTo>
                <a:lnTo>
                  <a:pt x="81551" y="9669"/>
                </a:lnTo>
                <a:lnTo>
                  <a:pt x="81494" y="9658"/>
                </a:lnTo>
                <a:lnTo>
                  <a:pt x="81494" y="7281"/>
                </a:lnTo>
                <a:lnTo>
                  <a:pt x="81540" y="7269"/>
                </a:lnTo>
                <a:lnTo>
                  <a:pt x="81574" y="7258"/>
                </a:lnTo>
                <a:lnTo>
                  <a:pt x="81631" y="7212"/>
                </a:lnTo>
                <a:lnTo>
                  <a:pt x="81654" y="7178"/>
                </a:lnTo>
                <a:lnTo>
                  <a:pt x="81676" y="7144"/>
                </a:lnTo>
                <a:lnTo>
                  <a:pt x="81676" y="7110"/>
                </a:lnTo>
                <a:lnTo>
                  <a:pt x="81688" y="7064"/>
                </a:lnTo>
                <a:lnTo>
                  <a:pt x="81676" y="7030"/>
                </a:lnTo>
                <a:lnTo>
                  <a:pt x="81665" y="6985"/>
                </a:lnTo>
                <a:lnTo>
                  <a:pt x="83644" y="5847"/>
                </a:lnTo>
                <a:lnTo>
                  <a:pt x="83678" y="5893"/>
                </a:lnTo>
                <a:lnTo>
                  <a:pt x="83724" y="5927"/>
                </a:lnTo>
                <a:lnTo>
                  <a:pt x="83781" y="5950"/>
                </a:lnTo>
                <a:lnTo>
                  <a:pt x="83838" y="5961"/>
                </a:lnTo>
                <a:lnTo>
                  <a:pt x="83906" y="5950"/>
                </a:lnTo>
                <a:lnTo>
                  <a:pt x="83963" y="5927"/>
                </a:lnTo>
                <a:lnTo>
                  <a:pt x="84008" y="5893"/>
                </a:lnTo>
                <a:lnTo>
                  <a:pt x="84042" y="5847"/>
                </a:lnTo>
                <a:close/>
                <a:moveTo>
                  <a:pt x="31886" y="5836"/>
                </a:moveTo>
                <a:lnTo>
                  <a:pt x="33877" y="6985"/>
                </a:lnTo>
                <a:lnTo>
                  <a:pt x="33866" y="7030"/>
                </a:lnTo>
                <a:lnTo>
                  <a:pt x="33854" y="7064"/>
                </a:lnTo>
                <a:lnTo>
                  <a:pt x="33866" y="7110"/>
                </a:lnTo>
                <a:lnTo>
                  <a:pt x="33877" y="7144"/>
                </a:lnTo>
                <a:lnTo>
                  <a:pt x="33911" y="7201"/>
                </a:lnTo>
                <a:lnTo>
                  <a:pt x="33968" y="7246"/>
                </a:lnTo>
                <a:lnTo>
                  <a:pt x="34002" y="7258"/>
                </a:lnTo>
                <a:lnTo>
                  <a:pt x="34048" y="7269"/>
                </a:lnTo>
                <a:lnTo>
                  <a:pt x="34048" y="9590"/>
                </a:lnTo>
                <a:lnTo>
                  <a:pt x="34002" y="9590"/>
                </a:lnTo>
                <a:lnTo>
                  <a:pt x="33957" y="9613"/>
                </a:lnTo>
                <a:lnTo>
                  <a:pt x="33922" y="9635"/>
                </a:lnTo>
                <a:lnTo>
                  <a:pt x="33888" y="9658"/>
                </a:lnTo>
                <a:lnTo>
                  <a:pt x="33854" y="9692"/>
                </a:lnTo>
                <a:lnTo>
                  <a:pt x="33843" y="9738"/>
                </a:lnTo>
                <a:lnTo>
                  <a:pt x="33820" y="9783"/>
                </a:lnTo>
                <a:lnTo>
                  <a:pt x="33820" y="9829"/>
                </a:lnTo>
                <a:lnTo>
                  <a:pt x="33820" y="9874"/>
                </a:lnTo>
                <a:lnTo>
                  <a:pt x="33843" y="9908"/>
                </a:lnTo>
                <a:lnTo>
                  <a:pt x="31841" y="11069"/>
                </a:lnTo>
                <a:lnTo>
                  <a:pt x="31807" y="11034"/>
                </a:lnTo>
                <a:lnTo>
                  <a:pt x="31772" y="11012"/>
                </a:lnTo>
                <a:lnTo>
                  <a:pt x="31738" y="10989"/>
                </a:lnTo>
                <a:lnTo>
                  <a:pt x="31647" y="10989"/>
                </a:lnTo>
                <a:lnTo>
                  <a:pt x="31602" y="11012"/>
                </a:lnTo>
                <a:lnTo>
                  <a:pt x="31568" y="11034"/>
                </a:lnTo>
                <a:lnTo>
                  <a:pt x="31545" y="11057"/>
                </a:lnTo>
                <a:lnTo>
                  <a:pt x="29543" y="9908"/>
                </a:lnTo>
                <a:lnTo>
                  <a:pt x="29554" y="9863"/>
                </a:lnTo>
                <a:lnTo>
                  <a:pt x="29566" y="9829"/>
                </a:lnTo>
                <a:lnTo>
                  <a:pt x="29554" y="9783"/>
                </a:lnTo>
                <a:lnTo>
                  <a:pt x="29543" y="9738"/>
                </a:lnTo>
                <a:lnTo>
                  <a:pt x="29520" y="9704"/>
                </a:lnTo>
                <a:lnTo>
                  <a:pt x="29497" y="9669"/>
                </a:lnTo>
                <a:lnTo>
                  <a:pt x="29463" y="9635"/>
                </a:lnTo>
                <a:lnTo>
                  <a:pt x="29429" y="9613"/>
                </a:lnTo>
                <a:lnTo>
                  <a:pt x="29395" y="9601"/>
                </a:lnTo>
                <a:lnTo>
                  <a:pt x="29349" y="9590"/>
                </a:lnTo>
                <a:lnTo>
                  <a:pt x="29349" y="7235"/>
                </a:lnTo>
                <a:lnTo>
                  <a:pt x="29406" y="7212"/>
                </a:lnTo>
                <a:lnTo>
                  <a:pt x="29452" y="7178"/>
                </a:lnTo>
                <a:lnTo>
                  <a:pt x="29486" y="7133"/>
                </a:lnTo>
                <a:lnTo>
                  <a:pt x="29486" y="7064"/>
                </a:lnTo>
                <a:lnTo>
                  <a:pt x="29475" y="7008"/>
                </a:lnTo>
                <a:lnTo>
                  <a:pt x="31488" y="5847"/>
                </a:lnTo>
                <a:lnTo>
                  <a:pt x="31522" y="5893"/>
                </a:lnTo>
                <a:lnTo>
                  <a:pt x="31579" y="5927"/>
                </a:lnTo>
                <a:lnTo>
                  <a:pt x="31625" y="5950"/>
                </a:lnTo>
                <a:lnTo>
                  <a:pt x="31693" y="5961"/>
                </a:lnTo>
                <a:lnTo>
                  <a:pt x="31750" y="5950"/>
                </a:lnTo>
                <a:lnTo>
                  <a:pt x="31807" y="5927"/>
                </a:lnTo>
                <a:lnTo>
                  <a:pt x="31852" y="5893"/>
                </a:lnTo>
                <a:lnTo>
                  <a:pt x="31886" y="5836"/>
                </a:lnTo>
                <a:close/>
                <a:moveTo>
                  <a:pt x="50826" y="5825"/>
                </a:moveTo>
                <a:lnTo>
                  <a:pt x="52828" y="6973"/>
                </a:lnTo>
                <a:lnTo>
                  <a:pt x="52817" y="7019"/>
                </a:lnTo>
                <a:lnTo>
                  <a:pt x="52806" y="7064"/>
                </a:lnTo>
                <a:lnTo>
                  <a:pt x="52806" y="7110"/>
                </a:lnTo>
                <a:lnTo>
                  <a:pt x="52828" y="7144"/>
                </a:lnTo>
                <a:lnTo>
                  <a:pt x="52840" y="7178"/>
                </a:lnTo>
                <a:lnTo>
                  <a:pt x="52862" y="7212"/>
                </a:lnTo>
                <a:lnTo>
                  <a:pt x="52897" y="7235"/>
                </a:lnTo>
                <a:lnTo>
                  <a:pt x="52931" y="7258"/>
                </a:lnTo>
                <a:lnTo>
                  <a:pt x="52965" y="7269"/>
                </a:lnTo>
                <a:lnTo>
                  <a:pt x="53010" y="7281"/>
                </a:lnTo>
                <a:lnTo>
                  <a:pt x="53010" y="9647"/>
                </a:lnTo>
                <a:lnTo>
                  <a:pt x="52942" y="9658"/>
                </a:lnTo>
                <a:lnTo>
                  <a:pt x="52885" y="9704"/>
                </a:lnTo>
                <a:lnTo>
                  <a:pt x="52851" y="9760"/>
                </a:lnTo>
                <a:lnTo>
                  <a:pt x="52840" y="9795"/>
                </a:lnTo>
                <a:lnTo>
                  <a:pt x="52840" y="9829"/>
                </a:lnTo>
                <a:lnTo>
                  <a:pt x="52851" y="9886"/>
                </a:lnTo>
                <a:lnTo>
                  <a:pt x="50792" y="11069"/>
                </a:lnTo>
                <a:lnTo>
                  <a:pt x="50769" y="11034"/>
                </a:lnTo>
                <a:lnTo>
                  <a:pt x="50735" y="11012"/>
                </a:lnTo>
                <a:lnTo>
                  <a:pt x="50690" y="11000"/>
                </a:lnTo>
                <a:lnTo>
                  <a:pt x="50644" y="10989"/>
                </a:lnTo>
                <a:lnTo>
                  <a:pt x="50610" y="11000"/>
                </a:lnTo>
                <a:lnTo>
                  <a:pt x="50565" y="11012"/>
                </a:lnTo>
                <a:lnTo>
                  <a:pt x="50542" y="11034"/>
                </a:lnTo>
                <a:lnTo>
                  <a:pt x="50508" y="11057"/>
                </a:lnTo>
                <a:lnTo>
                  <a:pt x="48494" y="9897"/>
                </a:lnTo>
                <a:lnTo>
                  <a:pt x="48506" y="9863"/>
                </a:lnTo>
                <a:lnTo>
                  <a:pt x="48506" y="9829"/>
                </a:lnTo>
                <a:lnTo>
                  <a:pt x="48506" y="9783"/>
                </a:lnTo>
                <a:lnTo>
                  <a:pt x="48494" y="9738"/>
                </a:lnTo>
                <a:lnTo>
                  <a:pt x="48472" y="9704"/>
                </a:lnTo>
                <a:lnTo>
                  <a:pt x="48449" y="9669"/>
                </a:lnTo>
                <a:lnTo>
                  <a:pt x="48426" y="9647"/>
                </a:lnTo>
                <a:lnTo>
                  <a:pt x="48392" y="9624"/>
                </a:lnTo>
                <a:lnTo>
                  <a:pt x="48358" y="9613"/>
                </a:lnTo>
                <a:lnTo>
                  <a:pt x="48312" y="9601"/>
                </a:lnTo>
                <a:lnTo>
                  <a:pt x="48312" y="7281"/>
                </a:lnTo>
                <a:lnTo>
                  <a:pt x="48381" y="7246"/>
                </a:lnTo>
                <a:lnTo>
                  <a:pt x="48437" y="7201"/>
                </a:lnTo>
                <a:lnTo>
                  <a:pt x="48472" y="7144"/>
                </a:lnTo>
                <a:lnTo>
                  <a:pt x="48483" y="7110"/>
                </a:lnTo>
                <a:lnTo>
                  <a:pt x="48494" y="7064"/>
                </a:lnTo>
                <a:lnTo>
                  <a:pt x="48483" y="7030"/>
                </a:lnTo>
                <a:lnTo>
                  <a:pt x="48472" y="6985"/>
                </a:lnTo>
                <a:lnTo>
                  <a:pt x="50474" y="5836"/>
                </a:lnTo>
                <a:lnTo>
                  <a:pt x="50508" y="5870"/>
                </a:lnTo>
                <a:lnTo>
                  <a:pt x="50553" y="5904"/>
                </a:lnTo>
                <a:lnTo>
                  <a:pt x="50599" y="5927"/>
                </a:lnTo>
                <a:lnTo>
                  <a:pt x="50644" y="5927"/>
                </a:lnTo>
                <a:lnTo>
                  <a:pt x="50701" y="5916"/>
                </a:lnTo>
                <a:lnTo>
                  <a:pt x="50758" y="5904"/>
                </a:lnTo>
                <a:lnTo>
                  <a:pt x="50792" y="5870"/>
                </a:lnTo>
                <a:lnTo>
                  <a:pt x="50826" y="5825"/>
                </a:lnTo>
                <a:close/>
                <a:moveTo>
                  <a:pt x="5791" y="9931"/>
                </a:moveTo>
                <a:lnTo>
                  <a:pt x="7804" y="11091"/>
                </a:lnTo>
                <a:lnTo>
                  <a:pt x="7793" y="11137"/>
                </a:lnTo>
                <a:lnTo>
                  <a:pt x="7782" y="11171"/>
                </a:lnTo>
                <a:lnTo>
                  <a:pt x="7793" y="11217"/>
                </a:lnTo>
                <a:lnTo>
                  <a:pt x="7804" y="11251"/>
                </a:lnTo>
                <a:lnTo>
                  <a:pt x="7839" y="11308"/>
                </a:lnTo>
                <a:lnTo>
                  <a:pt x="7895" y="11353"/>
                </a:lnTo>
                <a:lnTo>
                  <a:pt x="7930" y="11364"/>
                </a:lnTo>
                <a:lnTo>
                  <a:pt x="7964" y="11376"/>
                </a:lnTo>
                <a:lnTo>
                  <a:pt x="7964" y="13662"/>
                </a:lnTo>
                <a:lnTo>
                  <a:pt x="7918" y="13674"/>
                </a:lnTo>
                <a:lnTo>
                  <a:pt x="7873" y="13696"/>
                </a:lnTo>
                <a:lnTo>
                  <a:pt x="7827" y="13719"/>
                </a:lnTo>
                <a:lnTo>
                  <a:pt x="7793" y="13753"/>
                </a:lnTo>
                <a:lnTo>
                  <a:pt x="7759" y="13787"/>
                </a:lnTo>
                <a:lnTo>
                  <a:pt x="7748" y="13833"/>
                </a:lnTo>
                <a:lnTo>
                  <a:pt x="7725" y="13878"/>
                </a:lnTo>
                <a:lnTo>
                  <a:pt x="7725" y="13935"/>
                </a:lnTo>
                <a:lnTo>
                  <a:pt x="7725" y="13981"/>
                </a:lnTo>
                <a:lnTo>
                  <a:pt x="7748" y="14026"/>
                </a:lnTo>
                <a:lnTo>
                  <a:pt x="5837" y="15130"/>
                </a:lnTo>
                <a:lnTo>
                  <a:pt x="5791" y="15084"/>
                </a:lnTo>
                <a:lnTo>
                  <a:pt x="5746" y="15050"/>
                </a:lnTo>
                <a:lnTo>
                  <a:pt x="5689" y="15027"/>
                </a:lnTo>
                <a:lnTo>
                  <a:pt x="5620" y="15016"/>
                </a:lnTo>
                <a:lnTo>
                  <a:pt x="5552" y="15027"/>
                </a:lnTo>
                <a:lnTo>
                  <a:pt x="5495" y="15050"/>
                </a:lnTo>
                <a:lnTo>
                  <a:pt x="5438" y="15084"/>
                </a:lnTo>
                <a:lnTo>
                  <a:pt x="5404" y="15130"/>
                </a:lnTo>
                <a:lnTo>
                  <a:pt x="3414" y="13981"/>
                </a:lnTo>
                <a:lnTo>
                  <a:pt x="3425" y="13935"/>
                </a:lnTo>
                <a:lnTo>
                  <a:pt x="3414" y="13867"/>
                </a:lnTo>
                <a:lnTo>
                  <a:pt x="3379" y="13821"/>
                </a:lnTo>
                <a:lnTo>
                  <a:pt x="3334" y="13787"/>
                </a:lnTo>
                <a:lnTo>
                  <a:pt x="3277" y="13765"/>
                </a:lnTo>
                <a:lnTo>
                  <a:pt x="3277" y="11444"/>
                </a:lnTo>
                <a:lnTo>
                  <a:pt x="3323" y="11433"/>
                </a:lnTo>
                <a:lnTo>
                  <a:pt x="3368" y="11410"/>
                </a:lnTo>
                <a:lnTo>
                  <a:pt x="3414" y="11387"/>
                </a:lnTo>
                <a:lnTo>
                  <a:pt x="3448" y="11353"/>
                </a:lnTo>
                <a:lnTo>
                  <a:pt x="3482" y="11319"/>
                </a:lnTo>
                <a:lnTo>
                  <a:pt x="3505" y="11273"/>
                </a:lnTo>
                <a:lnTo>
                  <a:pt x="3516" y="11228"/>
                </a:lnTo>
                <a:lnTo>
                  <a:pt x="3516" y="11171"/>
                </a:lnTo>
                <a:lnTo>
                  <a:pt x="3516" y="11114"/>
                </a:lnTo>
                <a:lnTo>
                  <a:pt x="3493" y="11057"/>
                </a:lnTo>
                <a:lnTo>
                  <a:pt x="5450" y="9931"/>
                </a:lnTo>
                <a:lnTo>
                  <a:pt x="5473" y="9977"/>
                </a:lnTo>
                <a:lnTo>
                  <a:pt x="5518" y="9999"/>
                </a:lnTo>
                <a:lnTo>
                  <a:pt x="5564" y="10022"/>
                </a:lnTo>
                <a:lnTo>
                  <a:pt x="5620" y="10033"/>
                </a:lnTo>
                <a:lnTo>
                  <a:pt x="5677" y="10022"/>
                </a:lnTo>
                <a:lnTo>
                  <a:pt x="5723" y="9999"/>
                </a:lnTo>
                <a:lnTo>
                  <a:pt x="5757" y="9977"/>
                </a:lnTo>
                <a:lnTo>
                  <a:pt x="5791" y="9931"/>
                </a:lnTo>
                <a:close/>
                <a:moveTo>
                  <a:pt x="10580" y="9954"/>
                </a:moveTo>
                <a:lnTo>
                  <a:pt x="12548" y="11103"/>
                </a:lnTo>
                <a:lnTo>
                  <a:pt x="12537" y="11137"/>
                </a:lnTo>
                <a:lnTo>
                  <a:pt x="12537" y="11171"/>
                </a:lnTo>
                <a:lnTo>
                  <a:pt x="12537" y="11205"/>
                </a:lnTo>
                <a:lnTo>
                  <a:pt x="12548" y="11239"/>
                </a:lnTo>
                <a:lnTo>
                  <a:pt x="12582" y="11308"/>
                </a:lnTo>
                <a:lnTo>
                  <a:pt x="12639" y="11342"/>
                </a:lnTo>
                <a:lnTo>
                  <a:pt x="12707" y="11364"/>
                </a:lnTo>
                <a:lnTo>
                  <a:pt x="12707" y="13696"/>
                </a:lnTo>
                <a:lnTo>
                  <a:pt x="12662" y="13708"/>
                </a:lnTo>
                <a:lnTo>
                  <a:pt x="12628" y="13719"/>
                </a:lnTo>
                <a:lnTo>
                  <a:pt x="12582" y="13742"/>
                </a:lnTo>
                <a:lnTo>
                  <a:pt x="12559" y="13765"/>
                </a:lnTo>
                <a:lnTo>
                  <a:pt x="12525" y="13799"/>
                </a:lnTo>
                <a:lnTo>
                  <a:pt x="12503" y="13844"/>
                </a:lnTo>
                <a:lnTo>
                  <a:pt x="12491" y="13890"/>
                </a:lnTo>
                <a:lnTo>
                  <a:pt x="12491" y="13935"/>
                </a:lnTo>
                <a:lnTo>
                  <a:pt x="12491" y="13981"/>
                </a:lnTo>
                <a:lnTo>
                  <a:pt x="12503" y="14015"/>
                </a:lnTo>
                <a:lnTo>
                  <a:pt x="10580" y="15130"/>
                </a:lnTo>
                <a:lnTo>
                  <a:pt x="10535" y="15084"/>
                </a:lnTo>
                <a:lnTo>
                  <a:pt x="10489" y="15039"/>
                </a:lnTo>
                <a:lnTo>
                  <a:pt x="10421" y="15016"/>
                </a:lnTo>
                <a:lnTo>
                  <a:pt x="10296" y="15016"/>
                </a:lnTo>
                <a:lnTo>
                  <a:pt x="10239" y="15039"/>
                </a:lnTo>
                <a:lnTo>
                  <a:pt x="10182" y="15084"/>
                </a:lnTo>
                <a:lnTo>
                  <a:pt x="10136" y="15130"/>
                </a:lnTo>
                <a:lnTo>
                  <a:pt x="8237" y="14026"/>
                </a:lnTo>
                <a:lnTo>
                  <a:pt x="8248" y="13981"/>
                </a:lnTo>
                <a:lnTo>
                  <a:pt x="8259" y="13935"/>
                </a:lnTo>
                <a:lnTo>
                  <a:pt x="8248" y="13878"/>
                </a:lnTo>
                <a:lnTo>
                  <a:pt x="8237" y="13833"/>
                </a:lnTo>
                <a:lnTo>
                  <a:pt x="8214" y="13787"/>
                </a:lnTo>
                <a:lnTo>
                  <a:pt x="8180" y="13753"/>
                </a:lnTo>
                <a:lnTo>
                  <a:pt x="8146" y="13719"/>
                </a:lnTo>
                <a:lnTo>
                  <a:pt x="8112" y="13696"/>
                </a:lnTo>
                <a:lnTo>
                  <a:pt x="8066" y="13674"/>
                </a:lnTo>
                <a:lnTo>
                  <a:pt x="8009" y="13662"/>
                </a:lnTo>
                <a:lnTo>
                  <a:pt x="8009" y="11376"/>
                </a:lnTo>
                <a:lnTo>
                  <a:pt x="8089" y="11353"/>
                </a:lnTo>
                <a:lnTo>
                  <a:pt x="8146" y="11308"/>
                </a:lnTo>
                <a:lnTo>
                  <a:pt x="8180" y="11251"/>
                </a:lnTo>
                <a:lnTo>
                  <a:pt x="8191" y="11217"/>
                </a:lnTo>
                <a:lnTo>
                  <a:pt x="8191" y="11171"/>
                </a:lnTo>
                <a:lnTo>
                  <a:pt x="8191" y="11137"/>
                </a:lnTo>
                <a:lnTo>
                  <a:pt x="8180" y="11091"/>
                </a:lnTo>
                <a:lnTo>
                  <a:pt x="10148" y="9965"/>
                </a:lnTo>
                <a:lnTo>
                  <a:pt x="10182" y="10011"/>
                </a:lnTo>
                <a:lnTo>
                  <a:pt x="10239" y="10045"/>
                </a:lnTo>
                <a:lnTo>
                  <a:pt x="10296" y="10068"/>
                </a:lnTo>
                <a:lnTo>
                  <a:pt x="10364" y="10079"/>
                </a:lnTo>
                <a:lnTo>
                  <a:pt x="10421" y="10068"/>
                </a:lnTo>
                <a:lnTo>
                  <a:pt x="10489" y="10045"/>
                </a:lnTo>
                <a:lnTo>
                  <a:pt x="10535" y="10011"/>
                </a:lnTo>
                <a:lnTo>
                  <a:pt x="10580" y="9954"/>
                </a:lnTo>
                <a:close/>
                <a:moveTo>
                  <a:pt x="39030" y="9965"/>
                </a:moveTo>
                <a:lnTo>
                  <a:pt x="40964" y="11080"/>
                </a:lnTo>
                <a:lnTo>
                  <a:pt x="40952" y="11126"/>
                </a:lnTo>
                <a:lnTo>
                  <a:pt x="40941" y="11171"/>
                </a:lnTo>
                <a:lnTo>
                  <a:pt x="40941" y="11217"/>
                </a:lnTo>
                <a:lnTo>
                  <a:pt x="40964" y="11262"/>
                </a:lnTo>
                <a:lnTo>
                  <a:pt x="40975" y="11296"/>
                </a:lnTo>
                <a:lnTo>
                  <a:pt x="41009" y="11330"/>
                </a:lnTo>
                <a:lnTo>
                  <a:pt x="41032" y="11353"/>
                </a:lnTo>
                <a:lnTo>
                  <a:pt x="41066" y="11376"/>
                </a:lnTo>
                <a:lnTo>
                  <a:pt x="41112" y="11387"/>
                </a:lnTo>
                <a:lnTo>
                  <a:pt x="41157" y="11399"/>
                </a:lnTo>
                <a:lnTo>
                  <a:pt x="41157" y="13674"/>
                </a:lnTo>
                <a:lnTo>
                  <a:pt x="41100" y="13674"/>
                </a:lnTo>
                <a:lnTo>
                  <a:pt x="41055" y="13696"/>
                </a:lnTo>
                <a:lnTo>
                  <a:pt x="41021" y="13719"/>
                </a:lnTo>
                <a:lnTo>
                  <a:pt x="40975" y="13753"/>
                </a:lnTo>
                <a:lnTo>
                  <a:pt x="40952" y="13787"/>
                </a:lnTo>
                <a:lnTo>
                  <a:pt x="40930" y="13833"/>
                </a:lnTo>
                <a:lnTo>
                  <a:pt x="40918" y="13878"/>
                </a:lnTo>
                <a:lnTo>
                  <a:pt x="40907" y="13935"/>
                </a:lnTo>
                <a:lnTo>
                  <a:pt x="40918" y="13981"/>
                </a:lnTo>
                <a:lnTo>
                  <a:pt x="40930" y="14026"/>
                </a:lnTo>
                <a:lnTo>
                  <a:pt x="39019" y="15130"/>
                </a:lnTo>
                <a:lnTo>
                  <a:pt x="38973" y="15084"/>
                </a:lnTo>
                <a:lnTo>
                  <a:pt x="38928" y="15050"/>
                </a:lnTo>
                <a:lnTo>
                  <a:pt x="38871" y="15027"/>
                </a:lnTo>
                <a:lnTo>
                  <a:pt x="38802" y="15016"/>
                </a:lnTo>
                <a:lnTo>
                  <a:pt x="38734" y="15027"/>
                </a:lnTo>
                <a:lnTo>
                  <a:pt x="38677" y="15050"/>
                </a:lnTo>
                <a:lnTo>
                  <a:pt x="38620" y="15084"/>
                </a:lnTo>
                <a:lnTo>
                  <a:pt x="38586" y="15130"/>
                </a:lnTo>
                <a:lnTo>
                  <a:pt x="36675" y="14026"/>
                </a:lnTo>
                <a:lnTo>
                  <a:pt x="36687" y="13981"/>
                </a:lnTo>
                <a:lnTo>
                  <a:pt x="36698" y="13935"/>
                </a:lnTo>
                <a:lnTo>
                  <a:pt x="36687" y="13878"/>
                </a:lnTo>
                <a:lnTo>
                  <a:pt x="36675" y="13833"/>
                </a:lnTo>
                <a:lnTo>
                  <a:pt x="36652" y="13787"/>
                </a:lnTo>
                <a:lnTo>
                  <a:pt x="36630" y="13753"/>
                </a:lnTo>
                <a:lnTo>
                  <a:pt x="36596" y="13719"/>
                </a:lnTo>
                <a:lnTo>
                  <a:pt x="36550" y="13696"/>
                </a:lnTo>
                <a:lnTo>
                  <a:pt x="36505" y="13674"/>
                </a:lnTo>
                <a:lnTo>
                  <a:pt x="36459" y="13674"/>
                </a:lnTo>
                <a:lnTo>
                  <a:pt x="36459" y="11410"/>
                </a:lnTo>
                <a:lnTo>
                  <a:pt x="36505" y="11410"/>
                </a:lnTo>
                <a:lnTo>
                  <a:pt x="36539" y="11387"/>
                </a:lnTo>
                <a:lnTo>
                  <a:pt x="36584" y="11364"/>
                </a:lnTo>
                <a:lnTo>
                  <a:pt x="36607" y="11330"/>
                </a:lnTo>
                <a:lnTo>
                  <a:pt x="36641" y="11296"/>
                </a:lnTo>
                <a:lnTo>
                  <a:pt x="36652" y="11262"/>
                </a:lnTo>
                <a:lnTo>
                  <a:pt x="36664" y="11217"/>
                </a:lnTo>
                <a:lnTo>
                  <a:pt x="36675" y="11171"/>
                </a:lnTo>
                <a:lnTo>
                  <a:pt x="36664" y="11126"/>
                </a:lnTo>
                <a:lnTo>
                  <a:pt x="36652" y="11080"/>
                </a:lnTo>
                <a:lnTo>
                  <a:pt x="38575" y="9965"/>
                </a:lnTo>
                <a:lnTo>
                  <a:pt x="38609" y="10022"/>
                </a:lnTo>
                <a:lnTo>
                  <a:pt x="38666" y="10056"/>
                </a:lnTo>
                <a:lnTo>
                  <a:pt x="38734" y="10090"/>
                </a:lnTo>
                <a:lnTo>
                  <a:pt x="38871" y="10090"/>
                </a:lnTo>
                <a:lnTo>
                  <a:pt x="38939" y="10056"/>
                </a:lnTo>
                <a:lnTo>
                  <a:pt x="38984" y="10022"/>
                </a:lnTo>
                <a:lnTo>
                  <a:pt x="39030" y="9965"/>
                </a:lnTo>
                <a:close/>
                <a:moveTo>
                  <a:pt x="43751" y="9954"/>
                </a:moveTo>
                <a:lnTo>
                  <a:pt x="45730" y="11091"/>
                </a:lnTo>
                <a:lnTo>
                  <a:pt x="45707" y="11126"/>
                </a:lnTo>
                <a:lnTo>
                  <a:pt x="45707" y="11171"/>
                </a:lnTo>
                <a:lnTo>
                  <a:pt x="45707" y="11217"/>
                </a:lnTo>
                <a:lnTo>
                  <a:pt x="45719" y="11251"/>
                </a:lnTo>
                <a:lnTo>
                  <a:pt x="45741" y="11285"/>
                </a:lnTo>
                <a:lnTo>
                  <a:pt x="45764" y="11308"/>
                </a:lnTo>
                <a:lnTo>
                  <a:pt x="45787" y="11342"/>
                </a:lnTo>
                <a:lnTo>
                  <a:pt x="45821" y="11353"/>
                </a:lnTo>
                <a:lnTo>
                  <a:pt x="45855" y="11364"/>
                </a:lnTo>
                <a:lnTo>
                  <a:pt x="45901" y="11376"/>
                </a:lnTo>
                <a:lnTo>
                  <a:pt x="45901" y="13696"/>
                </a:lnTo>
                <a:lnTo>
                  <a:pt x="45855" y="13708"/>
                </a:lnTo>
                <a:lnTo>
                  <a:pt x="45810" y="13719"/>
                </a:lnTo>
                <a:lnTo>
                  <a:pt x="45776" y="13742"/>
                </a:lnTo>
                <a:lnTo>
                  <a:pt x="45741" y="13776"/>
                </a:lnTo>
                <a:lnTo>
                  <a:pt x="45707" y="13810"/>
                </a:lnTo>
                <a:lnTo>
                  <a:pt x="45696" y="13844"/>
                </a:lnTo>
                <a:lnTo>
                  <a:pt x="45685" y="13890"/>
                </a:lnTo>
                <a:lnTo>
                  <a:pt x="45673" y="13935"/>
                </a:lnTo>
                <a:lnTo>
                  <a:pt x="45685" y="13981"/>
                </a:lnTo>
                <a:lnTo>
                  <a:pt x="45696" y="14015"/>
                </a:lnTo>
                <a:lnTo>
                  <a:pt x="43762" y="15130"/>
                </a:lnTo>
                <a:lnTo>
                  <a:pt x="43717" y="15084"/>
                </a:lnTo>
                <a:lnTo>
                  <a:pt x="43660" y="15050"/>
                </a:lnTo>
                <a:lnTo>
                  <a:pt x="43603" y="15027"/>
                </a:lnTo>
                <a:lnTo>
                  <a:pt x="43535" y="15016"/>
                </a:lnTo>
                <a:lnTo>
                  <a:pt x="43478" y="15027"/>
                </a:lnTo>
                <a:lnTo>
                  <a:pt x="43421" y="15050"/>
                </a:lnTo>
                <a:lnTo>
                  <a:pt x="43364" y="15084"/>
                </a:lnTo>
                <a:lnTo>
                  <a:pt x="43330" y="15130"/>
                </a:lnTo>
                <a:lnTo>
                  <a:pt x="41419" y="14026"/>
                </a:lnTo>
                <a:lnTo>
                  <a:pt x="41430" y="13981"/>
                </a:lnTo>
                <a:lnTo>
                  <a:pt x="41430" y="13935"/>
                </a:lnTo>
                <a:lnTo>
                  <a:pt x="41430" y="13878"/>
                </a:lnTo>
                <a:lnTo>
                  <a:pt x="41407" y="13833"/>
                </a:lnTo>
                <a:lnTo>
                  <a:pt x="41396" y="13799"/>
                </a:lnTo>
                <a:lnTo>
                  <a:pt x="41362" y="13753"/>
                </a:lnTo>
                <a:lnTo>
                  <a:pt x="41328" y="13730"/>
                </a:lnTo>
                <a:lnTo>
                  <a:pt x="41294" y="13696"/>
                </a:lnTo>
                <a:lnTo>
                  <a:pt x="41248" y="13685"/>
                </a:lnTo>
                <a:lnTo>
                  <a:pt x="41203" y="13674"/>
                </a:lnTo>
                <a:lnTo>
                  <a:pt x="41203" y="11399"/>
                </a:lnTo>
                <a:lnTo>
                  <a:pt x="41237" y="11387"/>
                </a:lnTo>
                <a:lnTo>
                  <a:pt x="41282" y="11376"/>
                </a:lnTo>
                <a:lnTo>
                  <a:pt x="41316" y="11353"/>
                </a:lnTo>
                <a:lnTo>
                  <a:pt x="41339" y="11319"/>
                </a:lnTo>
                <a:lnTo>
                  <a:pt x="41362" y="11296"/>
                </a:lnTo>
                <a:lnTo>
                  <a:pt x="41385" y="11251"/>
                </a:lnTo>
                <a:lnTo>
                  <a:pt x="41396" y="11217"/>
                </a:lnTo>
                <a:lnTo>
                  <a:pt x="41396" y="11171"/>
                </a:lnTo>
                <a:lnTo>
                  <a:pt x="41396" y="11126"/>
                </a:lnTo>
                <a:lnTo>
                  <a:pt x="41373" y="11091"/>
                </a:lnTo>
                <a:lnTo>
                  <a:pt x="43330" y="9965"/>
                </a:lnTo>
                <a:lnTo>
                  <a:pt x="43364" y="10011"/>
                </a:lnTo>
                <a:lnTo>
                  <a:pt x="43421" y="10045"/>
                </a:lnTo>
                <a:lnTo>
                  <a:pt x="43478" y="10068"/>
                </a:lnTo>
                <a:lnTo>
                  <a:pt x="43535" y="10079"/>
                </a:lnTo>
                <a:lnTo>
                  <a:pt x="43603" y="10068"/>
                </a:lnTo>
                <a:lnTo>
                  <a:pt x="43660" y="10045"/>
                </a:lnTo>
                <a:lnTo>
                  <a:pt x="43717" y="9999"/>
                </a:lnTo>
                <a:lnTo>
                  <a:pt x="43751" y="9954"/>
                </a:lnTo>
                <a:close/>
                <a:moveTo>
                  <a:pt x="62691" y="9931"/>
                </a:moveTo>
                <a:lnTo>
                  <a:pt x="64693" y="11091"/>
                </a:lnTo>
                <a:lnTo>
                  <a:pt x="64681" y="11137"/>
                </a:lnTo>
                <a:lnTo>
                  <a:pt x="64681" y="11171"/>
                </a:lnTo>
                <a:lnTo>
                  <a:pt x="64681" y="11217"/>
                </a:lnTo>
                <a:lnTo>
                  <a:pt x="64693" y="11251"/>
                </a:lnTo>
                <a:lnTo>
                  <a:pt x="64727" y="11308"/>
                </a:lnTo>
                <a:lnTo>
                  <a:pt x="64784" y="11353"/>
                </a:lnTo>
                <a:lnTo>
                  <a:pt x="64818" y="11364"/>
                </a:lnTo>
                <a:lnTo>
                  <a:pt x="64863" y="11376"/>
                </a:lnTo>
                <a:lnTo>
                  <a:pt x="64863" y="13662"/>
                </a:lnTo>
                <a:lnTo>
                  <a:pt x="64807" y="13674"/>
                </a:lnTo>
                <a:lnTo>
                  <a:pt x="64761" y="13696"/>
                </a:lnTo>
                <a:lnTo>
                  <a:pt x="64727" y="13719"/>
                </a:lnTo>
                <a:lnTo>
                  <a:pt x="64681" y="13753"/>
                </a:lnTo>
                <a:lnTo>
                  <a:pt x="64659" y="13787"/>
                </a:lnTo>
                <a:lnTo>
                  <a:pt x="64636" y="13833"/>
                </a:lnTo>
                <a:lnTo>
                  <a:pt x="64625" y="13878"/>
                </a:lnTo>
                <a:lnTo>
                  <a:pt x="64613" y="13935"/>
                </a:lnTo>
                <a:lnTo>
                  <a:pt x="64625" y="13981"/>
                </a:lnTo>
                <a:lnTo>
                  <a:pt x="64636" y="14026"/>
                </a:lnTo>
                <a:lnTo>
                  <a:pt x="62725" y="15130"/>
                </a:lnTo>
                <a:lnTo>
                  <a:pt x="62691" y="15084"/>
                </a:lnTo>
                <a:lnTo>
                  <a:pt x="62634" y="15050"/>
                </a:lnTo>
                <a:lnTo>
                  <a:pt x="62577" y="15027"/>
                </a:lnTo>
                <a:lnTo>
                  <a:pt x="62509" y="15016"/>
                </a:lnTo>
                <a:lnTo>
                  <a:pt x="62441" y="15027"/>
                </a:lnTo>
                <a:lnTo>
                  <a:pt x="62384" y="15050"/>
                </a:lnTo>
                <a:lnTo>
                  <a:pt x="62338" y="15084"/>
                </a:lnTo>
                <a:lnTo>
                  <a:pt x="62293" y="15130"/>
                </a:lnTo>
                <a:lnTo>
                  <a:pt x="60302" y="13981"/>
                </a:lnTo>
                <a:lnTo>
                  <a:pt x="60313" y="13935"/>
                </a:lnTo>
                <a:lnTo>
                  <a:pt x="60302" y="13867"/>
                </a:lnTo>
                <a:lnTo>
                  <a:pt x="60268" y="13821"/>
                </a:lnTo>
                <a:lnTo>
                  <a:pt x="60222" y="13787"/>
                </a:lnTo>
                <a:lnTo>
                  <a:pt x="60165" y="13765"/>
                </a:lnTo>
                <a:lnTo>
                  <a:pt x="60165" y="11444"/>
                </a:lnTo>
                <a:lnTo>
                  <a:pt x="60211" y="11433"/>
                </a:lnTo>
                <a:lnTo>
                  <a:pt x="60256" y="11410"/>
                </a:lnTo>
                <a:lnTo>
                  <a:pt x="60302" y="11387"/>
                </a:lnTo>
                <a:lnTo>
                  <a:pt x="60336" y="11353"/>
                </a:lnTo>
                <a:lnTo>
                  <a:pt x="60370" y="11319"/>
                </a:lnTo>
                <a:lnTo>
                  <a:pt x="60393" y="11273"/>
                </a:lnTo>
                <a:lnTo>
                  <a:pt x="60404" y="11228"/>
                </a:lnTo>
                <a:lnTo>
                  <a:pt x="60404" y="11171"/>
                </a:lnTo>
                <a:lnTo>
                  <a:pt x="60404" y="11114"/>
                </a:lnTo>
                <a:lnTo>
                  <a:pt x="60382" y="11057"/>
                </a:lnTo>
                <a:lnTo>
                  <a:pt x="62338" y="9931"/>
                </a:lnTo>
                <a:lnTo>
                  <a:pt x="62372" y="9977"/>
                </a:lnTo>
                <a:lnTo>
                  <a:pt x="62406" y="9999"/>
                </a:lnTo>
                <a:lnTo>
                  <a:pt x="62463" y="10022"/>
                </a:lnTo>
                <a:lnTo>
                  <a:pt x="62509" y="10033"/>
                </a:lnTo>
                <a:lnTo>
                  <a:pt x="62566" y="10022"/>
                </a:lnTo>
                <a:lnTo>
                  <a:pt x="62611" y="9999"/>
                </a:lnTo>
                <a:lnTo>
                  <a:pt x="62657" y="9977"/>
                </a:lnTo>
                <a:lnTo>
                  <a:pt x="62691" y="9931"/>
                </a:lnTo>
                <a:close/>
                <a:moveTo>
                  <a:pt x="67468" y="9954"/>
                </a:moveTo>
                <a:lnTo>
                  <a:pt x="69448" y="11103"/>
                </a:lnTo>
                <a:lnTo>
                  <a:pt x="69436" y="11137"/>
                </a:lnTo>
                <a:lnTo>
                  <a:pt x="69425" y="11171"/>
                </a:lnTo>
                <a:lnTo>
                  <a:pt x="69425" y="11205"/>
                </a:lnTo>
                <a:lnTo>
                  <a:pt x="69436" y="11239"/>
                </a:lnTo>
                <a:lnTo>
                  <a:pt x="69482" y="11308"/>
                </a:lnTo>
                <a:lnTo>
                  <a:pt x="69527" y="11342"/>
                </a:lnTo>
                <a:lnTo>
                  <a:pt x="69596" y="11364"/>
                </a:lnTo>
                <a:lnTo>
                  <a:pt x="69596" y="13696"/>
                </a:lnTo>
                <a:lnTo>
                  <a:pt x="69562" y="13708"/>
                </a:lnTo>
                <a:lnTo>
                  <a:pt x="69516" y="13719"/>
                </a:lnTo>
                <a:lnTo>
                  <a:pt x="69482" y="13742"/>
                </a:lnTo>
                <a:lnTo>
                  <a:pt x="69448" y="13765"/>
                </a:lnTo>
                <a:lnTo>
                  <a:pt x="69414" y="13799"/>
                </a:lnTo>
                <a:lnTo>
                  <a:pt x="69402" y="13844"/>
                </a:lnTo>
                <a:lnTo>
                  <a:pt x="69391" y="13890"/>
                </a:lnTo>
                <a:lnTo>
                  <a:pt x="69380" y="13935"/>
                </a:lnTo>
                <a:lnTo>
                  <a:pt x="69391" y="13981"/>
                </a:lnTo>
                <a:lnTo>
                  <a:pt x="69402" y="14015"/>
                </a:lnTo>
                <a:lnTo>
                  <a:pt x="67468" y="15130"/>
                </a:lnTo>
                <a:lnTo>
                  <a:pt x="67434" y="15084"/>
                </a:lnTo>
                <a:lnTo>
                  <a:pt x="67377" y="15039"/>
                </a:lnTo>
                <a:lnTo>
                  <a:pt x="67321" y="15016"/>
                </a:lnTo>
                <a:lnTo>
                  <a:pt x="67184" y="15016"/>
                </a:lnTo>
                <a:lnTo>
                  <a:pt x="67127" y="15039"/>
                </a:lnTo>
                <a:lnTo>
                  <a:pt x="67070" y="15084"/>
                </a:lnTo>
                <a:lnTo>
                  <a:pt x="67036" y="15130"/>
                </a:lnTo>
                <a:lnTo>
                  <a:pt x="65125" y="14026"/>
                </a:lnTo>
                <a:lnTo>
                  <a:pt x="65136" y="13981"/>
                </a:lnTo>
                <a:lnTo>
                  <a:pt x="65148" y="13935"/>
                </a:lnTo>
                <a:lnTo>
                  <a:pt x="65136" y="13878"/>
                </a:lnTo>
                <a:lnTo>
                  <a:pt x="65125" y="13833"/>
                </a:lnTo>
                <a:lnTo>
                  <a:pt x="65102" y="13787"/>
                </a:lnTo>
                <a:lnTo>
                  <a:pt x="65080" y="13753"/>
                </a:lnTo>
                <a:lnTo>
                  <a:pt x="65045" y="13719"/>
                </a:lnTo>
                <a:lnTo>
                  <a:pt x="65000" y="13696"/>
                </a:lnTo>
                <a:lnTo>
                  <a:pt x="64954" y="13674"/>
                </a:lnTo>
                <a:lnTo>
                  <a:pt x="64909" y="13662"/>
                </a:lnTo>
                <a:lnTo>
                  <a:pt x="64909" y="11376"/>
                </a:lnTo>
                <a:lnTo>
                  <a:pt x="64977" y="11353"/>
                </a:lnTo>
                <a:lnTo>
                  <a:pt x="65034" y="11308"/>
                </a:lnTo>
                <a:lnTo>
                  <a:pt x="65068" y="11251"/>
                </a:lnTo>
                <a:lnTo>
                  <a:pt x="65080" y="11217"/>
                </a:lnTo>
                <a:lnTo>
                  <a:pt x="65080" y="11171"/>
                </a:lnTo>
                <a:lnTo>
                  <a:pt x="65080" y="11137"/>
                </a:lnTo>
                <a:lnTo>
                  <a:pt x="65068" y="11091"/>
                </a:lnTo>
                <a:lnTo>
                  <a:pt x="67036" y="9965"/>
                </a:lnTo>
                <a:lnTo>
                  <a:pt x="67070" y="10011"/>
                </a:lnTo>
                <a:lnTo>
                  <a:pt x="67127" y="10045"/>
                </a:lnTo>
                <a:lnTo>
                  <a:pt x="67184" y="10068"/>
                </a:lnTo>
                <a:lnTo>
                  <a:pt x="67252" y="10079"/>
                </a:lnTo>
                <a:lnTo>
                  <a:pt x="67321" y="10068"/>
                </a:lnTo>
                <a:lnTo>
                  <a:pt x="67377" y="10045"/>
                </a:lnTo>
                <a:lnTo>
                  <a:pt x="67423" y="10011"/>
                </a:lnTo>
                <a:lnTo>
                  <a:pt x="67468" y="9954"/>
                </a:lnTo>
                <a:close/>
                <a:moveTo>
                  <a:pt x="24731" y="9920"/>
                </a:moveTo>
                <a:lnTo>
                  <a:pt x="26767" y="11091"/>
                </a:lnTo>
                <a:lnTo>
                  <a:pt x="26756" y="11137"/>
                </a:lnTo>
                <a:lnTo>
                  <a:pt x="26756" y="11171"/>
                </a:lnTo>
                <a:lnTo>
                  <a:pt x="26756" y="11205"/>
                </a:lnTo>
                <a:lnTo>
                  <a:pt x="26767" y="11251"/>
                </a:lnTo>
                <a:lnTo>
                  <a:pt x="26813" y="11308"/>
                </a:lnTo>
                <a:lnTo>
                  <a:pt x="26858" y="11342"/>
                </a:lnTo>
                <a:lnTo>
                  <a:pt x="26927" y="11364"/>
                </a:lnTo>
                <a:lnTo>
                  <a:pt x="26927" y="13685"/>
                </a:lnTo>
                <a:lnTo>
                  <a:pt x="26881" y="13696"/>
                </a:lnTo>
                <a:lnTo>
                  <a:pt x="26847" y="13708"/>
                </a:lnTo>
                <a:lnTo>
                  <a:pt x="26801" y="13730"/>
                </a:lnTo>
                <a:lnTo>
                  <a:pt x="26767" y="13765"/>
                </a:lnTo>
                <a:lnTo>
                  <a:pt x="26745" y="13799"/>
                </a:lnTo>
                <a:lnTo>
                  <a:pt x="26722" y="13844"/>
                </a:lnTo>
                <a:lnTo>
                  <a:pt x="26710" y="13878"/>
                </a:lnTo>
                <a:lnTo>
                  <a:pt x="26699" y="13935"/>
                </a:lnTo>
                <a:lnTo>
                  <a:pt x="26710" y="13981"/>
                </a:lnTo>
                <a:lnTo>
                  <a:pt x="26722" y="14026"/>
                </a:lnTo>
                <a:lnTo>
                  <a:pt x="24788" y="15141"/>
                </a:lnTo>
                <a:lnTo>
                  <a:pt x="24742" y="15096"/>
                </a:lnTo>
                <a:lnTo>
                  <a:pt x="24697" y="15061"/>
                </a:lnTo>
                <a:lnTo>
                  <a:pt x="24640" y="15039"/>
                </a:lnTo>
                <a:lnTo>
                  <a:pt x="24583" y="15027"/>
                </a:lnTo>
                <a:lnTo>
                  <a:pt x="24515" y="15039"/>
                </a:lnTo>
                <a:lnTo>
                  <a:pt x="24458" y="15061"/>
                </a:lnTo>
                <a:lnTo>
                  <a:pt x="24413" y="15096"/>
                </a:lnTo>
                <a:lnTo>
                  <a:pt x="24378" y="15141"/>
                </a:lnTo>
                <a:lnTo>
                  <a:pt x="22376" y="13981"/>
                </a:lnTo>
                <a:lnTo>
                  <a:pt x="22388" y="13935"/>
                </a:lnTo>
                <a:lnTo>
                  <a:pt x="22376" y="13867"/>
                </a:lnTo>
                <a:lnTo>
                  <a:pt x="22342" y="13810"/>
                </a:lnTo>
                <a:lnTo>
                  <a:pt x="22297" y="13776"/>
                </a:lnTo>
                <a:lnTo>
                  <a:pt x="22240" y="13753"/>
                </a:lnTo>
                <a:lnTo>
                  <a:pt x="22240" y="11376"/>
                </a:lnTo>
                <a:lnTo>
                  <a:pt x="22274" y="11376"/>
                </a:lnTo>
                <a:lnTo>
                  <a:pt x="22308" y="11353"/>
                </a:lnTo>
                <a:lnTo>
                  <a:pt x="22365" y="11308"/>
                </a:lnTo>
                <a:lnTo>
                  <a:pt x="22410" y="11251"/>
                </a:lnTo>
                <a:lnTo>
                  <a:pt x="22410" y="11217"/>
                </a:lnTo>
                <a:lnTo>
                  <a:pt x="22422" y="11171"/>
                </a:lnTo>
                <a:lnTo>
                  <a:pt x="22410" y="11137"/>
                </a:lnTo>
                <a:lnTo>
                  <a:pt x="22399" y="11091"/>
                </a:lnTo>
                <a:lnTo>
                  <a:pt x="24435" y="9920"/>
                </a:lnTo>
                <a:lnTo>
                  <a:pt x="24458" y="9954"/>
                </a:lnTo>
                <a:lnTo>
                  <a:pt x="24492" y="9977"/>
                </a:lnTo>
                <a:lnTo>
                  <a:pt x="24538" y="9999"/>
                </a:lnTo>
                <a:lnTo>
                  <a:pt x="24629" y="9999"/>
                </a:lnTo>
                <a:lnTo>
                  <a:pt x="24663" y="9977"/>
                </a:lnTo>
                <a:lnTo>
                  <a:pt x="24697" y="9954"/>
                </a:lnTo>
                <a:lnTo>
                  <a:pt x="24731" y="9920"/>
                </a:lnTo>
                <a:close/>
                <a:moveTo>
                  <a:pt x="48472" y="9942"/>
                </a:moveTo>
                <a:lnTo>
                  <a:pt x="50485" y="11103"/>
                </a:lnTo>
                <a:lnTo>
                  <a:pt x="50474" y="11137"/>
                </a:lnTo>
                <a:lnTo>
                  <a:pt x="50474" y="11171"/>
                </a:lnTo>
                <a:lnTo>
                  <a:pt x="50485" y="11239"/>
                </a:lnTo>
                <a:lnTo>
                  <a:pt x="50519" y="11296"/>
                </a:lnTo>
                <a:lnTo>
                  <a:pt x="50576" y="11342"/>
                </a:lnTo>
                <a:lnTo>
                  <a:pt x="50633" y="11353"/>
                </a:lnTo>
                <a:lnTo>
                  <a:pt x="50633" y="13765"/>
                </a:lnTo>
                <a:lnTo>
                  <a:pt x="50576" y="13776"/>
                </a:lnTo>
                <a:lnTo>
                  <a:pt x="50519" y="13810"/>
                </a:lnTo>
                <a:lnTo>
                  <a:pt x="50496" y="13867"/>
                </a:lnTo>
                <a:lnTo>
                  <a:pt x="50474" y="13935"/>
                </a:lnTo>
                <a:lnTo>
                  <a:pt x="50485" y="13981"/>
                </a:lnTo>
                <a:lnTo>
                  <a:pt x="48494" y="15141"/>
                </a:lnTo>
                <a:lnTo>
                  <a:pt x="48449" y="15084"/>
                </a:lnTo>
                <a:lnTo>
                  <a:pt x="48403" y="15050"/>
                </a:lnTo>
                <a:lnTo>
                  <a:pt x="48346" y="15027"/>
                </a:lnTo>
                <a:lnTo>
                  <a:pt x="48278" y="15016"/>
                </a:lnTo>
                <a:lnTo>
                  <a:pt x="48221" y="15027"/>
                </a:lnTo>
                <a:lnTo>
                  <a:pt x="48164" y="15050"/>
                </a:lnTo>
                <a:lnTo>
                  <a:pt x="48108" y="15084"/>
                </a:lnTo>
                <a:lnTo>
                  <a:pt x="48073" y="15130"/>
                </a:lnTo>
                <a:lnTo>
                  <a:pt x="46128" y="14003"/>
                </a:lnTo>
                <a:lnTo>
                  <a:pt x="46140" y="13969"/>
                </a:lnTo>
                <a:lnTo>
                  <a:pt x="46140" y="13935"/>
                </a:lnTo>
                <a:lnTo>
                  <a:pt x="46140" y="13890"/>
                </a:lnTo>
                <a:lnTo>
                  <a:pt x="46128" y="13844"/>
                </a:lnTo>
                <a:lnTo>
                  <a:pt x="46105" y="13810"/>
                </a:lnTo>
                <a:lnTo>
                  <a:pt x="46083" y="13776"/>
                </a:lnTo>
                <a:lnTo>
                  <a:pt x="46060" y="13753"/>
                </a:lnTo>
                <a:lnTo>
                  <a:pt x="46026" y="13730"/>
                </a:lnTo>
                <a:lnTo>
                  <a:pt x="45980" y="13708"/>
                </a:lnTo>
                <a:lnTo>
                  <a:pt x="45946" y="13696"/>
                </a:lnTo>
                <a:lnTo>
                  <a:pt x="45946" y="11376"/>
                </a:lnTo>
                <a:lnTo>
                  <a:pt x="46014" y="11353"/>
                </a:lnTo>
                <a:lnTo>
                  <a:pt x="46060" y="11308"/>
                </a:lnTo>
                <a:lnTo>
                  <a:pt x="46094" y="11251"/>
                </a:lnTo>
                <a:lnTo>
                  <a:pt x="46117" y="11171"/>
                </a:lnTo>
                <a:lnTo>
                  <a:pt x="46105" y="11137"/>
                </a:lnTo>
                <a:lnTo>
                  <a:pt x="46094" y="11103"/>
                </a:lnTo>
                <a:lnTo>
                  <a:pt x="48085" y="9954"/>
                </a:lnTo>
                <a:lnTo>
                  <a:pt x="48119" y="9988"/>
                </a:lnTo>
                <a:lnTo>
                  <a:pt x="48164" y="10022"/>
                </a:lnTo>
                <a:lnTo>
                  <a:pt x="48221" y="10045"/>
                </a:lnTo>
                <a:lnTo>
                  <a:pt x="48278" y="10056"/>
                </a:lnTo>
                <a:lnTo>
                  <a:pt x="48335" y="10045"/>
                </a:lnTo>
                <a:lnTo>
                  <a:pt x="48392" y="10022"/>
                </a:lnTo>
                <a:lnTo>
                  <a:pt x="48437" y="9988"/>
                </a:lnTo>
                <a:lnTo>
                  <a:pt x="48472" y="9942"/>
                </a:lnTo>
                <a:close/>
                <a:moveTo>
                  <a:pt x="81619" y="9920"/>
                </a:moveTo>
                <a:lnTo>
                  <a:pt x="83667" y="11091"/>
                </a:lnTo>
                <a:lnTo>
                  <a:pt x="83656" y="11137"/>
                </a:lnTo>
                <a:lnTo>
                  <a:pt x="83644" y="11171"/>
                </a:lnTo>
                <a:lnTo>
                  <a:pt x="83656" y="11205"/>
                </a:lnTo>
                <a:lnTo>
                  <a:pt x="83667" y="11251"/>
                </a:lnTo>
                <a:lnTo>
                  <a:pt x="83701" y="11308"/>
                </a:lnTo>
                <a:lnTo>
                  <a:pt x="83758" y="11342"/>
                </a:lnTo>
                <a:lnTo>
                  <a:pt x="83826" y="11364"/>
                </a:lnTo>
                <a:lnTo>
                  <a:pt x="83826" y="13685"/>
                </a:lnTo>
                <a:lnTo>
                  <a:pt x="83781" y="13696"/>
                </a:lnTo>
                <a:lnTo>
                  <a:pt x="83735" y="13708"/>
                </a:lnTo>
                <a:lnTo>
                  <a:pt x="83690" y="13730"/>
                </a:lnTo>
                <a:lnTo>
                  <a:pt x="83656" y="13765"/>
                </a:lnTo>
                <a:lnTo>
                  <a:pt x="83633" y="13799"/>
                </a:lnTo>
                <a:lnTo>
                  <a:pt x="83610" y="13844"/>
                </a:lnTo>
                <a:lnTo>
                  <a:pt x="83599" y="13878"/>
                </a:lnTo>
                <a:lnTo>
                  <a:pt x="83599" y="13935"/>
                </a:lnTo>
                <a:lnTo>
                  <a:pt x="83599" y="13981"/>
                </a:lnTo>
                <a:lnTo>
                  <a:pt x="83610" y="14026"/>
                </a:lnTo>
                <a:lnTo>
                  <a:pt x="81676" y="15141"/>
                </a:lnTo>
                <a:lnTo>
                  <a:pt x="81642" y="15096"/>
                </a:lnTo>
                <a:lnTo>
                  <a:pt x="81585" y="15061"/>
                </a:lnTo>
                <a:lnTo>
                  <a:pt x="81528" y="15039"/>
                </a:lnTo>
                <a:lnTo>
                  <a:pt x="81472" y="15027"/>
                </a:lnTo>
                <a:lnTo>
                  <a:pt x="81415" y="15039"/>
                </a:lnTo>
                <a:lnTo>
                  <a:pt x="81358" y="15061"/>
                </a:lnTo>
                <a:lnTo>
                  <a:pt x="81312" y="15096"/>
                </a:lnTo>
                <a:lnTo>
                  <a:pt x="81267" y="15141"/>
                </a:lnTo>
                <a:lnTo>
                  <a:pt x="79276" y="13981"/>
                </a:lnTo>
                <a:lnTo>
                  <a:pt x="79287" y="13935"/>
                </a:lnTo>
                <a:lnTo>
                  <a:pt x="79265" y="13867"/>
                </a:lnTo>
                <a:lnTo>
                  <a:pt x="79242" y="13810"/>
                </a:lnTo>
                <a:lnTo>
                  <a:pt x="79185" y="13776"/>
                </a:lnTo>
                <a:lnTo>
                  <a:pt x="79128" y="13753"/>
                </a:lnTo>
                <a:lnTo>
                  <a:pt x="79128" y="11376"/>
                </a:lnTo>
                <a:lnTo>
                  <a:pt x="79162" y="11376"/>
                </a:lnTo>
                <a:lnTo>
                  <a:pt x="79196" y="11353"/>
                </a:lnTo>
                <a:lnTo>
                  <a:pt x="79253" y="11308"/>
                </a:lnTo>
                <a:lnTo>
                  <a:pt x="79299" y="11251"/>
                </a:lnTo>
                <a:lnTo>
                  <a:pt x="79310" y="11217"/>
                </a:lnTo>
                <a:lnTo>
                  <a:pt x="79310" y="11171"/>
                </a:lnTo>
                <a:lnTo>
                  <a:pt x="79310" y="11137"/>
                </a:lnTo>
                <a:lnTo>
                  <a:pt x="79299" y="11091"/>
                </a:lnTo>
                <a:lnTo>
                  <a:pt x="81324" y="9920"/>
                </a:lnTo>
                <a:lnTo>
                  <a:pt x="81346" y="9954"/>
                </a:lnTo>
                <a:lnTo>
                  <a:pt x="81392" y="9977"/>
                </a:lnTo>
                <a:lnTo>
                  <a:pt x="81426" y="9999"/>
                </a:lnTo>
                <a:lnTo>
                  <a:pt x="81517" y="9999"/>
                </a:lnTo>
                <a:lnTo>
                  <a:pt x="81563" y="9977"/>
                </a:lnTo>
                <a:lnTo>
                  <a:pt x="81597" y="9954"/>
                </a:lnTo>
                <a:lnTo>
                  <a:pt x="81619" y="9920"/>
                </a:lnTo>
                <a:close/>
                <a:moveTo>
                  <a:pt x="57959" y="9942"/>
                </a:moveTo>
                <a:lnTo>
                  <a:pt x="59892" y="11057"/>
                </a:lnTo>
                <a:lnTo>
                  <a:pt x="59881" y="11114"/>
                </a:lnTo>
                <a:lnTo>
                  <a:pt x="59870" y="11171"/>
                </a:lnTo>
                <a:lnTo>
                  <a:pt x="59881" y="11228"/>
                </a:lnTo>
                <a:lnTo>
                  <a:pt x="59892" y="11273"/>
                </a:lnTo>
                <a:lnTo>
                  <a:pt x="59915" y="11319"/>
                </a:lnTo>
                <a:lnTo>
                  <a:pt x="59938" y="11353"/>
                </a:lnTo>
                <a:lnTo>
                  <a:pt x="59983" y="11387"/>
                </a:lnTo>
                <a:lnTo>
                  <a:pt x="60018" y="11410"/>
                </a:lnTo>
                <a:lnTo>
                  <a:pt x="60063" y="11433"/>
                </a:lnTo>
                <a:lnTo>
                  <a:pt x="60120" y="11444"/>
                </a:lnTo>
                <a:lnTo>
                  <a:pt x="60120" y="13765"/>
                </a:lnTo>
                <a:lnTo>
                  <a:pt x="60063" y="13776"/>
                </a:lnTo>
                <a:lnTo>
                  <a:pt x="60018" y="13821"/>
                </a:lnTo>
                <a:lnTo>
                  <a:pt x="59983" y="13867"/>
                </a:lnTo>
                <a:lnTo>
                  <a:pt x="59972" y="13935"/>
                </a:lnTo>
                <a:lnTo>
                  <a:pt x="59983" y="13981"/>
                </a:lnTo>
                <a:lnTo>
                  <a:pt x="57959" y="15152"/>
                </a:lnTo>
                <a:lnTo>
                  <a:pt x="57924" y="15107"/>
                </a:lnTo>
                <a:lnTo>
                  <a:pt x="57879" y="15073"/>
                </a:lnTo>
                <a:lnTo>
                  <a:pt x="57822" y="15050"/>
                </a:lnTo>
                <a:lnTo>
                  <a:pt x="57708" y="15050"/>
                </a:lnTo>
                <a:lnTo>
                  <a:pt x="57663" y="15073"/>
                </a:lnTo>
                <a:lnTo>
                  <a:pt x="57617" y="15107"/>
                </a:lnTo>
                <a:lnTo>
                  <a:pt x="57583" y="15141"/>
                </a:lnTo>
                <a:lnTo>
                  <a:pt x="55570" y="13981"/>
                </a:lnTo>
                <a:lnTo>
                  <a:pt x="55581" y="13935"/>
                </a:lnTo>
                <a:lnTo>
                  <a:pt x="55570" y="13867"/>
                </a:lnTo>
                <a:lnTo>
                  <a:pt x="55536" y="13810"/>
                </a:lnTo>
                <a:lnTo>
                  <a:pt x="55490" y="13765"/>
                </a:lnTo>
                <a:lnTo>
                  <a:pt x="55422" y="13742"/>
                </a:lnTo>
                <a:lnTo>
                  <a:pt x="55422" y="11376"/>
                </a:lnTo>
                <a:lnTo>
                  <a:pt x="55490" y="11353"/>
                </a:lnTo>
                <a:lnTo>
                  <a:pt x="55547" y="11308"/>
                </a:lnTo>
                <a:lnTo>
                  <a:pt x="55593" y="11251"/>
                </a:lnTo>
                <a:lnTo>
                  <a:pt x="55604" y="11217"/>
                </a:lnTo>
                <a:lnTo>
                  <a:pt x="55604" y="11171"/>
                </a:lnTo>
                <a:lnTo>
                  <a:pt x="55593" y="11137"/>
                </a:lnTo>
                <a:lnTo>
                  <a:pt x="55581" y="11091"/>
                </a:lnTo>
                <a:lnTo>
                  <a:pt x="57583" y="9942"/>
                </a:lnTo>
                <a:lnTo>
                  <a:pt x="57617" y="9988"/>
                </a:lnTo>
                <a:lnTo>
                  <a:pt x="57663" y="10022"/>
                </a:lnTo>
                <a:lnTo>
                  <a:pt x="57708" y="10045"/>
                </a:lnTo>
                <a:lnTo>
                  <a:pt x="57833" y="10045"/>
                </a:lnTo>
                <a:lnTo>
                  <a:pt x="57879" y="10022"/>
                </a:lnTo>
                <a:lnTo>
                  <a:pt x="57924" y="9988"/>
                </a:lnTo>
                <a:lnTo>
                  <a:pt x="57959" y="9942"/>
                </a:lnTo>
                <a:close/>
                <a:moveTo>
                  <a:pt x="34264" y="9942"/>
                </a:moveTo>
                <a:lnTo>
                  <a:pt x="36209" y="11069"/>
                </a:lnTo>
                <a:lnTo>
                  <a:pt x="36197" y="11126"/>
                </a:lnTo>
                <a:lnTo>
                  <a:pt x="36186" y="11171"/>
                </a:lnTo>
                <a:lnTo>
                  <a:pt x="36186" y="11217"/>
                </a:lnTo>
                <a:lnTo>
                  <a:pt x="36209" y="11262"/>
                </a:lnTo>
                <a:lnTo>
                  <a:pt x="36220" y="11308"/>
                </a:lnTo>
                <a:lnTo>
                  <a:pt x="36254" y="11342"/>
                </a:lnTo>
                <a:lnTo>
                  <a:pt x="36288" y="11364"/>
                </a:lnTo>
                <a:lnTo>
                  <a:pt x="36323" y="11387"/>
                </a:lnTo>
                <a:lnTo>
                  <a:pt x="36368" y="11410"/>
                </a:lnTo>
                <a:lnTo>
                  <a:pt x="36414" y="11421"/>
                </a:lnTo>
                <a:lnTo>
                  <a:pt x="36414" y="13662"/>
                </a:lnTo>
                <a:lnTo>
                  <a:pt x="36368" y="13674"/>
                </a:lnTo>
                <a:lnTo>
                  <a:pt x="36311" y="13696"/>
                </a:lnTo>
                <a:lnTo>
                  <a:pt x="36277" y="13719"/>
                </a:lnTo>
                <a:lnTo>
                  <a:pt x="36232" y="13753"/>
                </a:lnTo>
                <a:lnTo>
                  <a:pt x="36209" y="13787"/>
                </a:lnTo>
                <a:lnTo>
                  <a:pt x="36186" y="13833"/>
                </a:lnTo>
                <a:lnTo>
                  <a:pt x="36175" y="13878"/>
                </a:lnTo>
                <a:lnTo>
                  <a:pt x="36163" y="13935"/>
                </a:lnTo>
                <a:lnTo>
                  <a:pt x="36175" y="13981"/>
                </a:lnTo>
                <a:lnTo>
                  <a:pt x="36186" y="14038"/>
                </a:lnTo>
                <a:lnTo>
                  <a:pt x="34218" y="15164"/>
                </a:lnTo>
                <a:lnTo>
                  <a:pt x="34184" y="15130"/>
                </a:lnTo>
                <a:lnTo>
                  <a:pt x="34150" y="15107"/>
                </a:lnTo>
                <a:lnTo>
                  <a:pt x="34104" y="15084"/>
                </a:lnTo>
                <a:lnTo>
                  <a:pt x="34013" y="15084"/>
                </a:lnTo>
                <a:lnTo>
                  <a:pt x="33968" y="15107"/>
                </a:lnTo>
                <a:lnTo>
                  <a:pt x="33934" y="15130"/>
                </a:lnTo>
                <a:lnTo>
                  <a:pt x="33900" y="15164"/>
                </a:lnTo>
                <a:lnTo>
                  <a:pt x="31920" y="14015"/>
                </a:lnTo>
                <a:lnTo>
                  <a:pt x="31932" y="13981"/>
                </a:lnTo>
                <a:lnTo>
                  <a:pt x="31943" y="13935"/>
                </a:lnTo>
                <a:lnTo>
                  <a:pt x="31932" y="13890"/>
                </a:lnTo>
                <a:lnTo>
                  <a:pt x="31920" y="13844"/>
                </a:lnTo>
                <a:lnTo>
                  <a:pt x="31909" y="13799"/>
                </a:lnTo>
                <a:lnTo>
                  <a:pt x="31875" y="13765"/>
                </a:lnTo>
                <a:lnTo>
                  <a:pt x="31841" y="13730"/>
                </a:lnTo>
                <a:lnTo>
                  <a:pt x="31807" y="13708"/>
                </a:lnTo>
                <a:lnTo>
                  <a:pt x="31761" y="13696"/>
                </a:lnTo>
                <a:lnTo>
                  <a:pt x="31716" y="13685"/>
                </a:lnTo>
                <a:lnTo>
                  <a:pt x="31716" y="11353"/>
                </a:lnTo>
                <a:lnTo>
                  <a:pt x="31784" y="11330"/>
                </a:lnTo>
                <a:lnTo>
                  <a:pt x="31829" y="11296"/>
                </a:lnTo>
                <a:lnTo>
                  <a:pt x="31863" y="11239"/>
                </a:lnTo>
                <a:lnTo>
                  <a:pt x="31875" y="11171"/>
                </a:lnTo>
                <a:lnTo>
                  <a:pt x="31875" y="11137"/>
                </a:lnTo>
                <a:lnTo>
                  <a:pt x="31863" y="11103"/>
                </a:lnTo>
                <a:lnTo>
                  <a:pt x="33854" y="9954"/>
                </a:lnTo>
                <a:lnTo>
                  <a:pt x="33900" y="9999"/>
                </a:lnTo>
                <a:lnTo>
                  <a:pt x="33945" y="10033"/>
                </a:lnTo>
                <a:lnTo>
                  <a:pt x="34002" y="10056"/>
                </a:lnTo>
                <a:lnTo>
                  <a:pt x="34059" y="10068"/>
                </a:lnTo>
                <a:lnTo>
                  <a:pt x="34127" y="10056"/>
                </a:lnTo>
                <a:lnTo>
                  <a:pt x="34184" y="10033"/>
                </a:lnTo>
                <a:lnTo>
                  <a:pt x="34230" y="9999"/>
                </a:lnTo>
                <a:lnTo>
                  <a:pt x="34264" y="9942"/>
                </a:lnTo>
                <a:close/>
                <a:moveTo>
                  <a:pt x="53181" y="9920"/>
                </a:moveTo>
                <a:lnTo>
                  <a:pt x="55206" y="11091"/>
                </a:lnTo>
                <a:lnTo>
                  <a:pt x="55183" y="11126"/>
                </a:lnTo>
                <a:lnTo>
                  <a:pt x="55183" y="11171"/>
                </a:lnTo>
                <a:lnTo>
                  <a:pt x="55183" y="11217"/>
                </a:lnTo>
                <a:lnTo>
                  <a:pt x="55194" y="11251"/>
                </a:lnTo>
                <a:lnTo>
                  <a:pt x="55217" y="11285"/>
                </a:lnTo>
                <a:lnTo>
                  <a:pt x="55240" y="11319"/>
                </a:lnTo>
                <a:lnTo>
                  <a:pt x="55263" y="11342"/>
                </a:lnTo>
                <a:lnTo>
                  <a:pt x="55297" y="11364"/>
                </a:lnTo>
                <a:lnTo>
                  <a:pt x="55342" y="11376"/>
                </a:lnTo>
                <a:lnTo>
                  <a:pt x="55376" y="11387"/>
                </a:lnTo>
                <a:lnTo>
                  <a:pt x="55376" y="13742"/>
                </a:lnTo>
                <a:lnTo>
                  <a:pt x="55308" y="13765"/>
                </a:lnTo>
                <a:lnTo>
                  <a:pt x="55251" y="13799"/>
                </a:lnTo>
                <a:lnTo>
                  <a:pt x="55217" y="13867"/>
                </a:lnTo>
                <a:lnTo>
                  <a:pt x="55206" y="13890"/>
                </a:lnTo>
                <a:lnTo>
                  <a:pt x="55206" y="13935"/>
                </a:lnTo>
                <a:lnTo>
                  <a:pt x="55217" y="13992"/>
                </a:lnTo>
                <a:lnTo>
                  <a:pt x="53181" y="15164"/>
                </a:lnTo>
                <a:lnTo>
                  <a:pt x="53158" y="15130"/>
                </a:lnTo>
                <a:lnTo>
                  <a:pt x="53113" y="15107"/>
                </a:lnTo>
                <a:lnTo>
                  <a:pt x="53067" y="15084"/>
                </a:lnTo>
                <a:lnTo>
                  <a:pt x="52976" y="15084"/>
                </a:lnTo>
                <a:lnTo>
                  <a:pt x="52931" y="15096"/>
                </a:lnTo>
                <a:lnTo>
                  <a:pt x="52897" y="15130"/>
                </a:lnTo>
                <a:lnTo>
                  <a:pt x="52862" y="15152"/>
                </a:lnTo>
                <a:lnTo>
                  <a:pt x="50815" y="13981"/>
                </a:lnTo>
                <a:lnTo>
                  <a:pt x="50815" y="13935"/>
                </a:lnTo>
                <a:lnTo>
                  <a:pt x="50815" y="13867"/>
                </a:lnTo>
                <a:lnTo>
                  <a:pt x="50781" y="13821"/>
                </a:lnTo>
                <a:lnTo>
                  <a:pt x="50735" y="13787"/>
                </a:lnTo>
                <a:lnTo>
                  <a:pt x="50678" y="13765"/>
                </a:lnTo>
                <a:lnTo>
                  <a:pt x="50678" y="11353"/>
                </a:lnTo>
                <a:lnTo>
                  <a:pt x="50747" y="11330"/>
                </a:lnTo>
                <a:lnTo>
                  <a:pt x="50792" y="11285"/>
                </a:lnTo>
                <a:lnTo>
                  <a:pt x="50815" y="11239"/>
                </a:lnTo>
                <a:lnTo>
                  <a:pt x="50826" y="11171"/>
                </a:lnTo>
                <a:lnTo>
                  <a:pt x="50815" y="11114"/>
                </a:lnTo>
                <a:lnTo>
                  <a:pt x="52874" y="9931"/>
                </a:lnTo>
                <a:lnTo>
                  <a:pt x="52897" y="9954"/>
                </a:lnTo>
                <a:lnTo>
                  <a:pt x="52931" y="9988"/>
                </a:lnTo>
                <a:lnTo>
                  <a:pt x="52976" y="9999"/>
                </a:lnTo>
                <a:lnTo>
                  <a:pt x="53022" y="10011"/>
                </a:lnTo>
                <a:lnTo>
                  <a:pt x="53067" y="9999"/>
                </a:lnTo>
                <a:lnTo>
                  <a:pt x="53113" y="9977"/>
                </a:lnTo>
                <a:lnTo>
                  <a:pt x="53147" y="9954"/>
                </a:lnTo>
                <a:lnTo>
                  <a:pt x="53181" y="9920"/>
                </a:lnTo>
                <a:close/>
                <a:moveTo>
                  <a:pt x="15312" y="9954"/>
                </a:moveTo>
                <a:lnTo>
                  <a:pt x="17235" y="11057"/>
                </a:lnTo>
                <a:lnTo>
                  <a:pt x="17212" y="11114"/>
                </a:lnTo>
                <a:lnTo>
                  <a:pt x="17201" y="11171"/>
                </a:lnTo>
                <a:lnTo>
                  <a:pt x="17212" y="11228"/>
                </a:lnTo>
                <a:lnTo>
                  <a:pt x="17223" y="11273"/>
                </a:lnTo>
                <a:lnTo>
                  <a:pt x="17246" y="11319"/>
                </a:lnTo>
                <a:lnTo>
                  <a:pt x="17280" y="11353"/>
                </a:lnTo>
                <a:lnTo>
                  <a:pt x="17314" y="11387"/>
                </a:lnTo>
                <a:lnTo>
                  <a:pt x="17348" y="11410"/>
                </a:lnTo>
                <a:lnTo>
                  <a:pt x="17405" y="11433"/>
                </a:lnTo>
                <a:lnTo>
                  <a:pt x="17451" y="11444"/>
                </a:lnTo>
                <a:lnTo>
                  <a:pt x="17451" y="13753"/>
                </a:lnTo>
                <a:lnTo>
                  <a:pt x="17383" y="13776"/>
                </a:lnTo>
                <a:lnTo>
                  <a:pt x="17337" y="13810"/>
                </a:lnTo>
                <a:lnTo>
                  <a:pt x="17303" y="13867"/>
                </a:lnTo>
                <a:lnTo>
                  <a:pt x="17292" y="13935"/>
                </a:lnTo>
                <a:lnTo>
                  <a:pt x="17303" y="13992"/>
                </a:lnTo>
                <a:lnTo>
                  <a:pt x="15233" y="15175"/>
                </a:lnTo>
                <a:lnTo>
                  <a:pt x="15210" y="15152"/>
                </a:lnTo>
                <a:lnTo>
                  <a:pt x="15176" y="15130"/>
                </a:lnTo>
                <a:lnTo>
                  <a:pt x="15142" y="15107"/>
                </a:lnTo>
                <a:lnTo>
                  <a:pt x="15062" y="15107"/>
                </a:lnTo>
                <a:lnTo>
                  <a:pt x="15028" y="15130"/>
                </a:lnTo>
                <a:lnTo>
                  <a:pt x="14994" y="15152"/>
                </a:lnTo>
                <a:lnTo>
                  <a:pt x="14960" y="15175"/>
                </a:lnTo>
                <a:lnTo>
                  <a:pt x="12958" y="14015"/>
                </a:lnTo>
                <a:lnTo>
                  <a:pt x="12969" y="13969"/>
                </a:lnTo>
                <a:lnTo>
                  <a:pt x="12969" y="13935"/>
                </a:lnTo>
                <a:lnTo>
                  <a:pt x="12969" y="13890"/>
                </a:lnTo>
                <a:lnTo>
                  <a:pt x="12946" y="13844"/>
                </a:lnTo>
                <a:lnTo>
                  <a:pt x="12935" y="13810"/>
                </a:lnTo>
                <a:lnTo>
                  <a:pt x="12912" y="13776"/>
                </a:lnTo>
                <a:lnTo>
                  <a:pt x="12878" y="13742"/>
                </a:lnTo>
                <a:lnTo>
                  <a:pt x="12844" y="13719"/>
                </a:lnTo>
                <a:lnTo>
                  <a:pt x="12798" y="13708"/>
                </a:lnTo>
                <a:lnTo>
                  <a:pt x="12753" y="13696"/>
                </a:lnTo>
                <a:lnTo>
                  <a:pt x="12753" y="11364"/>
                </a:lnTo>
                <a:lnTo>
                  <a:pt x="12821" y="11342"/>
                </a:lnTo>
                <a:lnTo>
                  <a:pt x="12878" y="11296"/>
                </a:lnTo>
                <a:lnTo>
                  <a:pt x="12912" y="11239"/>
                </a:lnTo>
                <a:lnTo>
                  <a:pt x="12923" y="11171"/>
                </a:lnTo>
                <a:lnTo>
                  <a:pt x="12923" y="11137"/>
                </a:lnTo>
                <a:lnTo>
                  <a:pt x="12912" y="11103"/>
                </a:lnTo>
                <a:lnTo>
                  <a:pt x="14891" y="9954"/>
                </a:lnTo>
                <a:lnTo>
                  <a:pt x="14925" y="9999"/>
                </a:lnTo>
                <a:lnTo>
                  <a:pt x="14982" y="10045"/>
                </a:lnTo>
                <a:lnTo>
                  <a:pt x="15039" y="10068"/>
                </a:lnTo>
                <a:lnTo>
                  <a:pt x="15164" y="10068"/>
                </a:lnTo>
                <a:lnTo>
                  <a:pt x="15221" y="10033"/>
                </a:lnTo>
                <a:lnTo>
                  <a:pt x="15267" y="9999"/>
                </a:lnTo>
                <a:lnTo>
                  <a:pt x="15312" y="9954"/>
                </a:lnTo>
                <a:close/>
                <a:moveTo>
                  <a:pt x="19999" y="9931"/>
                </a:moveTo>
                <a:lnTo>
                  <a:pt x="22012" y="11091"/>
                </a:lnTo>
                <a:lnTo>
                  <a:pt x="22001" y="11126"/>
                </a:lnTo>
                <a:lnTo>
                  <a:pt x="22001" y="11171"/>
                </a:lnTo>
                <a:lnTo>
                  <a:pt x="22001" y="11217"/>
                </a:lnTo>
                <a:lnTo>
                  <a:pt x="22012" y="11251"/>
                </a:lnTo>
                <a:lnTo>
                  <a:pt x="22035" y="11285"/>
                </a:lnTo>
                <a:lnTo>
                  <a:pt x="22058" y="11319"/>
                </a:lnTo>
                <a:lnTo>
                  <a:pt x="22081" y="11342"/>
                </a:lnTo>
                <a:lnTo>
                  <a:pt x="22115" y="11364"/>
                </a:lnTo>
                <a:lnTo>
                  <a:pt x="22149" y="11376"/>
                </a:lnTo>
                <a:lnTo>
                  <a:pt x="22194" y="11387"/>
                </a:lnTo>
                <a:lnTo>
                  <a:pt x="22194" y="13753"/>
                </a:lnTo>
                <a:lnTo>
                  <a:pt x="22126" y="13776"/>
                </a:lnTo>
                <a:lnTo>
                  <a:pt x="22081" y="13810"/>
                </a:lnTo>
                <a:lnTo>
                  <a:pt x="22035" y="13867"/>
                </a:lnTo>
                <a:lnTo>
                  <a:pt x="22024" y="13935"/>
                </a:lnTo>
                <a:lnTo>
                  <a:pt x="22035" y="13992"/>
                </a:lnTo>
                <a:lnTo>
                  <a:pt x="19976" y="15175"/>
                </a:lnTo>
                <a:lnTo>
                  <a:pt x="19953" y="15152"/>
                </a:lnTo>
                <a:lnTo>
                  <a:pt x="19919" y="15130"/>
                </a:lnTo>
                <a:lnTo>
                  <a:pt x="19885" y="15107"/>
                </a:lnTo>
                <a:lnTo>
                  <a:pt x="19794" y="15107"/>
                </a:lnTo>
                <a:lnTo>
                  <a:pt x="19760" y="15130"/>
                </a:lnTo>
                <a:lnTo>
                  <a:pt x="19726" y="15141"/>
                </a:lnTo>
                <a:lnTo>
                  <a:pt x="19703" y="15175"/>
                </a:lnTo>
                <a:lnTo>
                  <a:pt x="17644" y="13981"/>
                </a:lnTo>
                <a:lnTo>
                  <a:pt x="17656" y="13935"/>
                </a:lnTo>
                <a:lnTo>
                  <a:pt x="17633" y="13867"/>
                </a:lnTo>
                <a:lnTo>
                  <a:pt x="17610" y="13810"/>
                </a:lnTo>
                <a:lnTo>
                  <a:pt x="17553" y="13776"/>
                </a:lnTo>
                <a:lnTo>
                  <a:pt x="17496" y="13753"/>
                </a:lnTo>
                <a:lnTo>
                  <a:pt x="17496" y="11433"/>
                </a:lnTo>
                <a:lnTo>
                  <a:pt x="17542" y="11433"/>
                </a:lnTo>
                <a:lnTo>
                  <a:pt x="17587" y="11410"/>
                </a:lnTo>
                <a:lnTo>
                  <a:pt x="17633" y="11387"/>
                </a:lnTo>
                <a:lnTo>
                  <a:pt x="17667" y="11353"/>
                </a:lnTo>
                <a:lnTo>
                  <a:pt x="17690" y="11319"/>
                </a:lnTo>
                <a:lnTo>
                  <a:pt x="17712" y="11273"/>
                </a:lnTo>
                <a:lnTo>
                  <a:pt x="17735" y="11228"/>
                </a:lnTo>
                <a:lnTo>
                  <a:pt x="17735" y="11171"/>
                </a:lnTo>
                <a:lnTo>
                  <a:pt x="17724" y="11114"/>
                </a:lnTo>
                <a:lnTo>
                  <a:pt x="17712" y="11069"/>
                </a:lnTo>
                <a:lnTo>
                  <a:pt x="19680" y="9931"/>
                </a:lnTo>
                <a:lnTo>
                  <a:pt x="19703" y="9965"/>
                </a:lnTo>
                <a:lnTo>
                  <a:pt x="19749" y="9999"/>
                </a:lnTo>
                <a:lnTo>
                  <a:pt x="19794" y="10011"/>
                </a:lnTo>
                <a:lnTo>
                  <a:pt x="19840" y="10022"/>
                </a:lnTo>
                <a:lnTo>
                  <a:pt x="19885" y="10011"/>
                </a:lnTo>
                <a:lnTo>
                  <a:pt x="19931" y="9988"/>
                </a:lnTo>
                <a:lnTo>
                  <a:pt x="19976" y="9965"/>
                </a:lnTo>
                <a:lnTo>
                  <a:pt x="19999" y="9931"/>
                </a:lnTo>
                <a:close/>
                <a:moveTo>
                  <a:pt x="29520" y="9954"/>
                </a:moveTo>
                <a:lnTo>
                  <a:pt x="31522" y="11103"/>
                </a:lnTo>
                <a:lnTo>
                  <a:pt x="31511" y="11137"/>
                </a:lnTo>
                <a:lnTo>
                  <a:pt x="31499" y="11171"/>
                </a:lnTo>
                <a:lnTo>
                  <a:pt x="31511" y="11205"/>
                </a:lnTo>
                <a:lnTo>
                  <a:pt x="31511" y="11239"/>
                </a:lnTo>
                <a:lnTo>
                  <a:pt x="31556" y="11296"/>
                </a:lnTo>
                <a:lnTo>
                  <a:pt x="31602" y="11342"/>
                </a:lnTo>
                <a:lnTo>
                  <a:pt x="31670" y="11353"/>
                </a:lnTo>
                <a:lnTo>
                  <a:pt x="31670" y="13685"/>
                </a:lnTo>
                <a:lnTo>
                  <a:pt x="31625" y="13685"/>
                </a:lnTo>
                <a:lnTo>
                  <a:pt x="31579" y="13708"/>
                </a:lnTo>
                <a:lnTo>
                  <a:pt x="31545" y="13730"/>
                </a:lnTo>
                <a:lnTo>
                  <a:pt x="31511" y="13753"/>
                </a:lnTo>
                <a:lnTo>
                  <a:pt x="31477" y="13799"/>
                </a:lnTo>
                <a:lnTo>
                  <a:pt x="31454" y="13833"/>
                </a:lnTo>
                <a:lnTo>
                  <a:pt x="31443" y="13878"/>
                </a:lnTo>
                <a:lnTo>
                  <a:pt x="31443" y="13935"/>
                </a:lnTo>
                <a:lnTo>
                  <a:pt x="31443" y="13981"/>
                </a:lnTo>
                <a:lnTo>
                  <a:pt x="31454" y="14026"/>
                </a:lnTo>
                <a:lnTo>
                  <a:pt x="29463" y="15175"/>
                </a:lnTo>
                <a:lnTo>
                  <a:pt x="29440" y="15141"/>
                </a:lnTo>
                <a:lnTo>
                  <a:pt x="29406" y="15118"/>
                </a:lnTo>
                <a:lnTo>
                  <a:pt x="29361" y="15107"/>
                </a:lnTo>
                <a:lnTo>
                  <a:pt x="29315" y="15096"/>
                </a:lnTo>
                <a:lnTo>
                  <a:pt x="29281" y="15107"/>
                </a:lnTo>
                <a:lnTo>
                  <a:pt x="29236" y="15118"/>
                </a:lnTo>
                <a:lnTo>
                  <a:pt x="29202" y="15141"/>
                </a:lnTo>
                <a:lnTo>
                  <a:pt x="29179" y="15175"/>
                </a:lnTo>
                <a:lnTo>
                  <a:pt x="27177" y="14015"/>
                </a:lnTo>
                <a:lnTo>
                  <a:pt x="27188" y="13981"/>
                </a:lnTo>
                <a:lnTo>
                  <a:pt x="27200" y="13935"/>
                </a:lnTo>
                <a:lnTo>
                  <a:pt x="27188" y="13890"/>
                </a:lnTo>
                <a:lnTo>
                  <a:pt x="27177" y="13844"/>
                </a:lnTo>
                <a:lnTo>
                  <a:pt x="27165" y="13799"/>
                </a:lnTo>
                <a:lnTo>
                  <a:pt x="27131" y="13765"/>
                </a:lnTo>
                <a:lnTo>
                  <a:pt x="27097" y="13730"/>
                </a:lnTo>
                <a:lnTo>
                  <a:pt x="27063" y="13708"/>
                </a:lnTo>
                <a:lnTo>
                  <a:pt x="27018" y="13696"/>
                </a:lnTo>
                <a:lnTo>
                  <a:pt x="26972" y="13685"/>
                </a:lnTo>
                <a:lnTo>
                  <a:pt x="26972" y="11364"/>
                </a:lnTo>
                <a:lnTo>
                  <a:pt x="27040" y="11342"/>
                </a:lnTo>
                <a:lnTo>
                  <a:pt x="27097" y="11296"/>
                </a:lnTo>
                <a:lnTo>
                  <a:pt x="27131" y="11239"/>
                </a:lnTo>
                <a:lnTo>
                  <a:pt x="27143" y="11171"/>
                </a:lnTo>
                <a:lnTo>
                  <a:pt x="27143" y="11137"/>
                </a:lnTo>
                <a:lnTo>
                  <a:pt x="27131" y="11103"/>
                </a:lnTo>
                <a:lnTo>
                  <a:pt x="29122" y="9954"/>
                </a:lnTo>
                <a:lnTo>
                  <a:pt x="29156" y="9999"/>
                </a:lnTo>
                <a:lnTo>
                  <a:pt x="29202" y="10033"/>
                </a:lnTo>
                <a:lnTo>
                  <a:pt x="29258" y="10056"/>
                </a:lnTo>
                <a:lnTo>
                  <a:pt x="29315" y="10068"/>
                </a:lnTo>
                <a:lnTo>
                  <a:pt x="29384" y="10056"/>
                </a:lnTo>
                <a:lnTo>
                  <a:pt x="29440" y="10033"/>
                </a:lnTo>
                <a:lnTo>
                  <a:pt x="29486" y="9999"/>
                </a:lnTo>
                <a:lnTo>
                  <a:pt x="29520" y="9954"/>
                </a:lnTo>
                <a:close/>
                <a:moveTo>
                  <a:pt x="72201" y="9954"/>
                </a:moveTo>
                <a:lnTo>
                  <a:pt x="74123" y="11057"/>
                </a:lnTo>
                <a:lnTo>
                  <a:pt x="74100" y="11114"/>
                </a:lnTo>
                <a:lnTo>
                  <a:pt x="74100" y="11171"/>
                </a:lnTo>
                <a:lnTo>
                  <a:pt x="74100" y="11228"/>
                </a:lnTo>
                <a:lnTo>
                  <a:pt x="74112" y="11273"/>
                </a:lnTo>
                <a:lnTo>
                  <a:pt x="74134" y="11319"/>
                </a:lnTo>
                <a:lnTo>
                  <a:pt x="74169" y="11353"/>
                </a:lnTo>
                <a:lnTo>
                  <a:pt x="74203" y="11387"/>
                </a:lnTo>
                <a:lnTo>
                  <a:pt x="74248" y="11410"/>
                </a:lnTo>
                <a:lnTo>
                  <a:pt x="74294" y="11433"/>
                </a:lnTo>
                <a:lnTo>
                  <a:pt x="74339" y="11444"/>
                </a:lnTo>
                <a:lnTo>
                  <a:pt x="74339" y="13753"/>
                </a:lnTo>
                <a:lnTo>
                  <a:pt x="74282" y="13776"/>
                </a:lnTo>
                <a:lnTo>
                  <a:pt x="74225" y="13810"/>
                </a:lnTo>
                <a:lnTo>
                  <a:pt x="74191" y="13867"/>
                </a:lnTo>
                <a:lnTo>
                  <a:pt x="74180" y="13935"/>
                </a:lnTo>
                <a:lnTo>
                  <a:pt x="74191" y="13992"/>
                </a:lnTo>
                <a:lnTo>
                  <a:pt x="72132" y="15175"/>
                </a:lnTo>
                <a:lnTo>
                  <a:pt x="72098" y="15152"/>
                </a:lnTo>
                <a:lnTo>
                  <a:pt x="72064" y="15130"/>
                </a:lnTo>
                <a:lnTo>
                  <a:pt x="72030" y="15107"/>
                </a:lnTo>
                <a:lnTo>
                  <a:pt x="71950" y="15107"/>
                </a:lnTo>
                <a:lnTo>
                  <a:pt x="71916" y="15130"/>
                </a:lnTo>
                <a:lnTo>
                  <a:pt x="71882" y="15152"/>
                </a:lnTo>
                <a:lnTo>
                  <a:pt x="71859" y="15175"/>
                </a:lnTo>
                <a:lnTo>
                  <a:pt x="69846" y="14015"/>
                </a:lnTo>
                <a:lnTo>
                  <a:pt x="69857" y="13969"/>
                </a:lnTo>
                <a:lnTo>
                  <a:pt x="69857" y="13935"/>
                </a:lnTo>
                <a:lnTo>
                  <a:pt x="69857" y="13890"/>
                </a:lnTo>
                <a:lnTo>
                  <a:pt x="69846" y="13844"/>
                </a:lnTo>
                <a:lnTo>
                  <a:pt x="69823" y="13810"/>
                </a:lnTo>
                <a:lnTo>
                  <a:pt x="69800" y="13776"/>
                </a:lnTo>
                <a:lnTo>
                  <a:pt x="69766" y="13742"/>
                </a:lnTo>
                <a:lnTo>
                  <a:pt x="69732" y="13719"/>
                </a:lnTo>
                <a:lnTo>
                  <a:pt x="69687" y="13708"/>
                </a:lnTo>
                <a:lnTo>
                  <a:pt x="69641" y="13696"/>
                </a:lnTo>
                <a:lnTo>
                  <a:pt x="69641" y="11364"/>
                </a:lnTo>
                <a:lnTo>
                  <a:pt x="69709" y="11342"/>
                </a:lnTo>
                <a:lnTo>
                  <a:pt x="69766" y="11296"/>
                </a:lnTo>
                <a:lnTo>
                  <a:pt x="69800" y="11239"/>
                </a:lnTo>
                <a:lnTo>
                  <a:pt x="69812" y="11171"/>
                </a:lnTo>
                <a:lnTo>
                  <a:pt x="69812" y="11137"/>
                </a:lnTo>
                <a:lnTo>
                  <a:pt x="69800" y="11103"/>
                </a:lnTo>
                <a:lnTo>
                  <a:pt x="71780" y="9954"/>
                </a:lnTo>
                <a:lnTo>
                  <a:pt x="71825" y="9999"/>
                </a:lnTo>
                <a:lnTo>
                  <a:pt x="71871" y="10045"/>
                </a:lnTo>
                <a:lnTo>
                  <a:pt x="71928" y="10068"/>
                </a:lnTo>
                <a:lnTo>
                  <a:pt x="72053" y="10068"/>
                </a:lnTo>
                <a:lnTo>
                  <a:pt x="72110" y="10033"/>
                </a:lnTo>
                <a:lnTo>
                  <a:pt x="72166" y="9999"/>
                </a:lnTo>
                <a:lnTo>
                  <a:pt x="72201" y="9954"/>
                </a:lnTo>
                <a:close/>
                <a:moveTo>
                  <a:pt x="76899" y="9931"/>
                </a:moveTo>
                <a:lnTo>
                  <a:pt x="78912" y="11091"/>
                </a:lnTo>
                <a:lnTo>
                  <a:pt x="78901" y="11126"/>
                </a:lnTo>
                <a:lnTo>
                  <a:pt x="78889" y="11171"/>
                </a:lnTo>
                <a:lnTo>
                  <a:pt x="78889" y="11217"/>
                </a:lnTo>
                <a:lnTo>
                  <a:pt x="78901" y="11251"/>
                </a:lnTo>
                <a:lnTo>
                  <a:pt x="78923" y="11285"/>
                </a:lnTo>
                <a:lnTo>
                  <a:pt x="78946" y="11319"/>
                </a:lnTo>
                <a:lnTo>
                  <a:pt x="78980" y="11342"/>
                </a:lnTo>
                <a:lnTo>
                  <a:pt x="79003" y="11364"/>
                </a:lnTo>
                <a:lnTo>
                  <a:pt x="79049" y="11376"/>
                </a:lnTo>
                <a:lnTo>
                  <a:pt x="79083" y="11387"/>
                </a:lnTo>
                <a:lnTo>
                  <a:pt x="79083" y="13753"/>
                </a:lnTo>
                <a:lnTo>
                  <a:pt x="79014" y="13776"/>
                </a:lnTo>
                <a:lnTo>
                  <a:pt x="78969" y="13810"/>
                </a:lnTo>
                <a:lnTo>
                  <a:pt x="78935" y="13867"/>
                </a:lnTo>
                <a:lnTo>
                  <a:pt x="78923" y="13935"/>
                </a:lnTo>
                <a:lnTo>
                  <a:pt x="78935" y="13992"/>
                </a:lnTo>
                <a:lnTo>
                  <a:pt x="76865" y="15175"/>
                </a:lnTo>
                <a:lnTo>
                  <a:pt x="76842" y="15152"/>
                </a:lnTo>
                <a:lnTo>
                  <a:pt x="76808" y="15130"/>
                </a:lnTo>
                <a:lnTo>
                  <a:pt x="76774" y="15107"/>
                </a:lnTo>
                <a:lnTo>
                  <a:pt x="76694" y="15107"/>
                </a:lnTo>
                <a:lnTo>
                  <a:pt x="76648" y="15130"/>
                </a:lnTo>
                <a:lnTo>
                  <a:pt x="76626" y="15141"/>
                </a:lnTo>
                <a:lnTo>
                  <a:pt x="76592" y="15175"/>
                </a:lnTo>
                <a:lnTo>
                  <a:pt x="74533" y="13981"/>
                </a:lnTo>
                <a:lnTo>
                  <a:pt x="74544" y="13935"/>
                </a:lnTo>
                <a:lnTo>
                  <a:pt x="74533" y="13867"/>
                </a:lnTo>
                <a:lnTo>
                  <a:pt x="74498" y="13810"/>
                </a:lnTo>
                <a:lnTo>
                  <a:pt x="74453" y="13776"/>
                </a:lnTo>
                <a:lnTo>
                  <a:pt x="74385" y="13753"/>
                </a:lnTo>
                <a:lnTo>
                  <a:pt x="74385" y="11433"/>
                </a:lnTo>
                <a:lnTo>
                  <a:pt x="74442" y="11433"/>
                </a:lnTo>
                <a:lnTo>
                  <a:pt x="74476" y="11410"/>
                </a:lnTo>
                <a:lnTo>
                  <a:pt x="74521" y="11387"/>
                </a:lnTo>
                <a:lnTo>
                  <a:pt x="74555" y="11353"/>
                </a:lnTo>
                <a:lnTo>
                  <a:pt x="74589" y="11319"/>
                </a:lnTo>
                <a:lnTo>
                  <a:pt x="74612" y="11273"/>
                </a:lnTo>
                <a:lnTo>
                  <a:pt x="74624" y="11228"/>
                </a:lnTo>
                <a:lnTo>
                  <a:pt x="74624" y="11171"/>
                </a:lnTo>
                <a:lnTo>
                  <a:pt x="74624" y="11114"/>
                </a:lnTo>
                <a:lnTo>
                  <a:pt x="74601" y="11069"/>
                </a:lnTo>
                <a:lnTo>
                  <a:pt x="76569" y="9931"/>
                </a:lnTo>
                <a:lnTo>
                  <a:pt x="76603" y="9965"/>
                </a:lnTo>
                <a:lnTo>
                  <a:pt x="76637" y="9999"/>
                </a:lnTo>
                <a:lnTo>
                  <a:pt x="76683" y="10011"/>
                </a:lnTo>
                <a:lnTo>
                  <a:pt x="76728" y="10022"/>
                </a:lnTo>
                <a:lnTo>
                  <a:pt x="76785" y="10011"/>
                </a:lnTo>
                <a:lnTo>
                  <a:pt x="76830" y="9988"/>
                </a:lnTo>
                <a:lnTo>
                  <a:pt x="76865" y="9965"/>
                </a:lnTo>
                <a:lnTo>
                  <a:pt x="76899" y="9931"/>
                </a:lnTo>
                <a:close/>
                <a:moveTo>
                  <a:pt x="3391" y="14026"/>
                </a:moveTo>
                <a:lnTo>
                  <a:pt x="5382" y="15164"/>
                </a:lnTo>
                <a:lnTo>
                  <a:pt x="5359" y="15221"/>
                </a:lnTo>
                <a:lnTo>
                  <a:pt x="5359" y="15278"/>
                </a:lnTo>
                <a:lnTo>
                  <a:pt x="5359" y="15323"/>
                </a:lnTo>
                <a:lnTo>
                  <a:pt x="5370" y="15380"/>
                </a:lnTo>
                <a:lnTo>
                  <a:pt x="5393" y="15414"/>
                </a:lnTo>
                <a:lnTo>
                  <a:pt x="5427" y="15460"/>
                </a:lnTo>
                <a:lnTo>
                  <a:pt x="5461" y="15494"/>
                </a:lnTo>
                <a:lnTo>
                  <a:pt x="5507" y="15516"/>
                </a:lnTo>
                <a:lnTo>
                  <a:pt x="5552" y="15528"/>
                </a:lnTo>
                <a:lnTo>
                  <a:pt x="5598" y="15539"/>
                </a:lnTo>
                <a:lnTo>
                  <a:pt x="5598" y="17780"/>
                </a:lnTo>
                <a:lnTo>
                  <a:pt x="5552" y="17791"/>
                </a:lnTo>
                <a:lnTo>
                  <a:pt x="5507" y="17803"/>
                </a:lnTo>
                <a:lnTo>
                  <a:pt x="5461" y="17826"/>
                </a:lnTo>
                <a:lnTo>
                  <a:pt x="5427" y="17860"/>
                </a:lnTo>
                <a:lnTo>
                  <a:pt x="5404" y="17894"/>
                </a:lnTo>
                <a:lnTo>
                  <a:pt x="5382" y="17939"/>
                </a:lnTo>
                <a:lnTo>
                  <a:pt x="5370" y="17985"/>
                </a:lnTo>
                <a:lnTo>
                  <a:pt x="5359" y="18030"/>
                </a:lnTo>
                <a:lnTo>
                  <a:pt x="5370" y="18087"/>
                </a:lnTo>
                <a:lnTo>
                  <a:pt x="5382" y="18133"/>
                </a:lnTo>
                <a:lnTo>
                  <a:pt x="3459" y="19236"/>
                </a:lnTo>
                <a:lnTo>
                  <a:pt x="3414" y="19191"/>
                </a:lnTo>
                <a:lnTo>
                  <a:pt x="3368" y="19157"/>
                </a:lnTo>
                <a:lnTo>
                  <a:pt x="3311" y="19134"/>
                </a:lnTo>
                <a:lnTo>
                  <a:pt x="3186" y="19134"/>
                </a:lnTo>
                <a:lnTo>
                  <a:pt x="3129" y="19157"/>
                </a:lnTo>
                <a:lnTo>
                  <a:pt x="3084" y="19191"/>
                </a:lnTo>
                <a:lnTo>
                  <a:pt x="3038" y="19236"/>
                </a:lnTo>
                <a:lnTo>
                  <a:pt x="1116" y="18121"/>
                </a:lnTo>
                <a:lnTo>
                  <a:pt x="1127" y="18087"/>
                </a:lnTo>
                <a:lnTo>
                  <a:pt x="1127" y="18030"/>
                </a:lnTo>
                <a:lnTo>
                  <a:pt x="1127" y="17985"/>
                </a:lnTo>
                <a:lnTo>
                  <a:pt x="1116" y="17939"/>
                </a:lnTo>
                <a:lnTo>
                  <a:pt x="1093" y="17905"/>
                </a:lnTo>
                <a:lnTo>
                  <a:pt x="1059" y="17871"/>
                </a:lnTo>
                <a:lnTo>
                  <a:pt x="1025" y="17837"/>
                </a:lnTo>
                <a:lnTo>
                  <a:pt x="991" y="17814"/>
                </a:lnTo>
                <a:lnTo>
                  <a:pt x="945" y="17791"/>
                </a:lnTo>
                <a:lnTo>
                  <a:pt x="900" y="17791"/>
                </a:lnTo>
                <a:lnTo>
                  <a:pt x="900" y="15505"/>
                </a:lnTo>
                <a:lnTo>
                  <a:pt x="945" y="15494"/>
                </a:lnTo>
                <a:lnTo>
                  <a:pt x="979" y="15482"/>
                </a:lnTo>
                <a:lnTo>
                  <a:pt x="1013" y="15460"/>
                </a:lnTo>
                <a:lnTo>
                  <a:pt x="1047" y="15437"/>
                </a:lnTo>
                <a:lnTo>
                  <a:pt x="1070" y="15403"/>
                </a:lnTo>
                <a:lnTo>
                  <a:pt x="1093" y="15357"/>
                </a:lnTo>
                <a:lnTo>
                  <a:pt x="1104" y="15323"/>
                </a:lnTo>
                <a:lnTo>
                  <a:pt x="1104" y="15278"/>
                </a:lnTo>
                <a:lnTo>
                  <a:pt x="1104" y="15232"/>
                </a:lnTo>
                <a:lnTo>
                  <a:pt x="1093" y="15187"/>
                </a:lnTo>
                <a:lnTo>
                  <a:pt x="3106" y="14026"/>
                </a:lnTo>
                <a:lnTo>
                  <a:pt x="3129" y="14060"/>
                </a:lnTo>
                <a:lnTo>
                  <a:pt x="3163" y="14083"/>
                </a:lnTo>
                <a:lnTo>
                  <a:pt x="3209" y="14094"/>
                </a:lnTo>
                <a:lnTo>
                  <a:pt x="3254" y="14106"/>
                </a:lnTo>
                <a:lnTo>
                  <a:pt x="3288" y="14094"/>
                </a:lnTo>
                <a:lnTo>
                  <a:pt x="3334" y="14083"/>
                </a:lnTo>
                <a:lnTo>
                  <a:pt x="3368" y="14060"/>
                </a:lnTo>
                <a:lnTo>
                  <a:pt x="3391" y="14026"/>
                </a:lnTo>
                <a:close/>
                <a:moveTo>
                  <a:pt x="8214" y="14072"/>
                </a:moveTo>
                <a:lnTo>
                  <a:pt x="10114" y="15164"/>
                </a:lnTo>
                <a:lnTo>
                  <a:pt x="10102" y="15221"/>
                </a:lnTo>
                <a:lnTo>
                  <a:pt x="10091" y="15278"/>
                </a:lnTo>
                <a:lnTo>
                  <a:pt x="10102" y="15334"/>
                </a:lnTo>
                <a:lnTo>
                  <a:pt x="10114" y="15380"/>
                </a:lnTo>
                <a:lnTo>
                  <a:pt x="10136" y="15425"/>
                </a:lnTo>
                <a:lnTo>
                  <a:pt x="10159" y="15460"/>
                </a:lnTo>
                <a:lnTo>
                  <a:pt x="10205" y="15494"/>
                </a:lnTo>
                <a:lnTo>
                  <a:pt x="10239" y="15516"/>
                </a:lnTo>
                <a:lnTo>
                  <a:pt x="10284" y="15539"/>
                </a:lnTo>
                <a:lnTo>
                  <a:pt x="10341" y="15539"/>
                </a:lnTo>
                <a:lnTo>
                  <a:pt x="10341" y="17791"/>
                </a:lnTo>
                <a:lnTo>
                  <a:pt x="10296" y="17803"/>
                </a:lnTo>
                <a:lnTo>
                  <a:pt x="10250" y="17814"/>
                </a:lnTo>
                <a:lnTo>
                  <a:pt x="10216" y="17837"/>
                </a:lnTo>
                <a:lnTo>
                  <a:pt x="10182" y="17871"/>
                </a:lnTo>
                <a:lnTo>
                  <a:pt x="10148" y="17905"/>
                </a:lnTo>
                <a:lnTo>
                  <a:pt x="10125" y="17939"/>
                </a:lnTo>
                <a:lnTo>
                  <a:pt x="10114" y="17985"/>
                </a:lnTo>
                <a:lnTo>
                  <a:pt x="10114" y="18030"/>
                </a:lnTo>
                <a:lnTo>
                  <a:pt x="10114" y="18087"/>
                </a:lnTo>
                <a:lnTo>
                  <a:pt x="10125" y="18121"/>
                </a:lnTo>
                <a:lnTo>
                  <a:pt x="8203" y="19236"/>
                </a:lnTo>
                <a:lnTo>
                  <a:pt x="8168" y="19191"/>
                </a:lnTo>
                <a:lnTo>
                  <a:pt x="8112" y="19157"/>
                </a:lnTo>
                <a:lnTo>
                  <a:pt x="8055" y="19134"/>
                </a:lnTo>
                <a:lnTo>
                  <a:pt x="7986" y="19122"/>
                </a:lnTo>
                <a:lnTo>
                  <a:pt x="7930" y="19134"/>
                </a:lnTo>
                <a:lnTo>
                  <a:pt x="7861" y="19157"/>
                </a:lnTo>
                <a:lnTo>
                  <a:pt x="7816" y="19191"/>
                </a:lnTo>
                <a:lnTo>
                  <a:pt x="7770" y="19236"/>
                </a:lnTo>
                <a:lnTo>
                  <a:pt x="5859" y="18133"/>
                </a:lnTo>
                <a:lnTo>
                  <a:pt x="5871" y="18087"/>
                </a:lnTo>
                <a:lnTo>
                  <a:pt x="5882" y="18030"/>
                </a:lnTo>
                <a:lnTo>
                  <a:pt x="5871" y="17985"/>
                </a:lnTo>
                <a:lnTo>
                  <a:pt x="5859" y="17939"/>
                </a:lnTo>
                <a:lnTo>
                  <a:pt x="5837" y="17894"/>
                </a:lnTo>
                <a:lnTo>
                  <a:pt x="5814" y="17860"/>
                </a:lnTo>
                <a:lnTo>
                  <a:pt x="5780" y="17826"/>
                </a:lnTo>
                <a:lnTo>
                  <a:pt x="5734" y="17803"/>
                </a:lnTo>
                <a:lnTo>
                  <a:pt x="5689" y="17791"/>
                </a:lnTo>
                <a:lnTo>
                  <a:pt x="5643" y="17780"/>
                </a:lnTo>
                <a:lnTo>
                  <a:pt x="5643" y="15539"/>
                </a:lnTo>
                <a:lnTo>
                  <a:pt x="5689" y="15528"/>
                </a:lnTo>
                <a:lnTo>
                  <a:pt x="5734" y="15516"/>
                </a:lnTo>
                <a:lnTo>
                  <a:pt x="5780" y="15494"/>
                </a:lnTo>
                <a:lnTo>
                  <a:pt x="5814" y="15460"/>
                </a:lnTo>
                <a:lnTo>
                  <a:pt x="5848" y="15414"/>
                </a:lnTo>
                <a:lnTo>
                  <a:pt x="5859" y="15380"/>
                </a:lnTo>
                <a:lnTo>
                  <a:pt x="5882" y="15323"/>
                </a:lnTo>
                <a:lnTo>
                  <a:pt x="5882" y="15278"/>
                </a:lnTo>
                <a:lnTo>
                  <a:pt x="5882" y="15221"/>
                </a:lnTo>
                <a:lnTo>
                  <a:pt x="5859" y="15175"/>
                </a:lnTo>
                <a:lnTo>
                  <a:pt x="7759" y="14072"/>
                </a:lnTo>
                <a:lnTo>
                  <a:pt x="7804" y="14117"/>
                </a:lnTo>
                <a:lnTo>
                  <a:pt x="7861" y="14163"/>
                </a:lnTo>
                <a:lnTo>
                  <a:pt x="7918" y="14185"/>
                </a:lnTo>
                <a:lnTo>
                  <a:pt x="7986" y="14197"/>
                </a:lnTo>
                <a:lnTo>
                  <a:pt x="8055" y="14185"/>
                </a:lnTo>
                <a:lnTo>
                  <a:pt x="8123" y="14163"/>
                </a:lnTo>
                <a:lnTo>
                  <a:pt x="8180" y="14117"/>
                </a:lnTo>
                <a:lnTo>
                  <a:pt x="8214" y="14072"/>
                </a:lnTo>
                <a:close/>
                <a:moveTo>
                  <a:pt x="17621" y="14026"/>
                </a:moveTo>
                <a:lnTo>
                  <a:pt x="19680" y="15209"/>
                </a:lnTo>
                <a:lnTo>
                  <a:pt x="19669" y="15278"/>
                </a:lnTo>
                <a:lnTo>
                  <a:pt x="19680" y="15346"/>
                </a:lnTo>
                <a:lnTo>
                  <a:pt x="19715" y="15391"/>
                </a:lnTo>
                <a:lnTo>
                  <a:pt x="19760" y="15425"/>
                </a:lnTo>
                <a:lnTo>
                  <a:pt x="19817" y="15448"/>
                </a:lnTo>
                <a:lnTo>
                  <a:pt x="19817" y="17860"/>
                </a:lnTo>
                <a:lnTo>
                  <a:pt x="19760" y="17882"/>
                </a:lnTo>
                <a:lnTo>
                  <a:pt x="19715" y="17917"/>
                </a:lnTo>
                <a:lnTo>
                  <a:pt x="19680" y="17973"/>
                </a:lnTo>
                <a:lnTo>
                  <a:pt x="19669" y="18030"/>
                </a:lnTo>
                <a:lnTo>
                  <a:pt x="19669" y="18087"/>
                </a:lnTo>
                <a:lnTo>
                  <a:pt x="17690" y="19236"/>
                </a:lnTo>
                <a:lnTo>
                  <a:pt x="17644" y="19191"/>
                </a:lnTo>
                <a:lnTo>
                  <a:pt x="17599" y="19157"/>
                </a:lnTo>
                <a:lnTo>
                  <a:pt x="17530" y="19134"/>
                </a:lnTo>
                <a:lnTo>
                  <a:pt x="17474" y="19122"/>
                </a:lnTo>
                <a:lnTo>
                  <a:pt x="17405" y="19134"/>
                </a:lnTo>
                <a:lnTo>
                  <a:pt x="17348" y="19157"/>
                </a:lnTo>
                <a:lnTo>
                  <a:pt x="17292" y="19191"/>
                </a:lnTo>
                <a:lnTo>
                  <a:pt x="17257" y="19236"/>
                </a:lnTo>
                <a:lnTo>
                  <a:pt x="15335" y="18133"/>
                </a:lnTo>
                <a:lnTo>
                  <a:pt x="15358" y="18087"/>
                </a:lnTo>
                <a:lnTo>
                  <a:pt x="15358" y="18030"/>
                </a:lnTo>
                <a:lnTo>
                  <a:pt x="15358" y="17985"/>
                </a:lnTo>
                <a:lnTo>
                  <a:pt x="15335" y="17939"/>
                </a:lnTo>
                <a:lnTo>
                  <a:pt x="15324" y="17894"/>
                </a:lnTo>
                <a:lnTo>
                  <a:pt x="15289" y="17860"/>
                </a:lnTo>
                <a:lnTo>
                  <a:pt x="15255" y="17826"/>
                </a:lnTo>
                <a:lnTo>
                  <a:pt x="15221" y="17803"/>
                </a:lnTo>
                <a:lnTo>
                  <a:pt x="15176" y="17791"/>
                </a:lnTo>
                <a:lnTo>
                  <a:pt x="15130" y="17780"/>
                </a:lnTo>
                <a:lnTo>
                  <a:pt x="15130" y="15448"/>
                </a:lnTo>
                <a:lnTo>
                  <a:pt x="15187" y="15425"/>
                </a:lnTo>
                <a:lnTo>
                  <a:pt x="15233" y="15391"/>
                </a:lnTo>
                <a:lnTo>
                  <a:pt x="15255" y="15334"/>
                </a:lnTo>
                <a:lnTo>
                  <a:pt x="15267" y="15278"/>
                </a:lnTo>
                <a:lnTo>
                  <a:pt x="15255" y="15221"/>
                </a:lnTo>
                <a:lnTo>
                  <a:pt x="17314" y="14026"/>
                </a:lnTo>
                <a:lnTo>
                  <a:pt x="17348" y="14060"/>
                </a:lnTo>
                <a:lnTo>
                  <a:pt x="17383" y="14094"/>
                </a:lnTo>
                <a:lnTo>
                  <a:pt x="17428" y="14106"/>
                </a:lnTo>
                <a:lnTo>
                  <a:pt x="17474" y="14117"/>
                </a:lnTo>
                <a:lnTo>
                  <a:pt x="17519" y="14106"/>
                </a:lnTo>
                <a:lnTo>
                  <a:pt x="17553" y="14083"/>
                </a:lnTo>
                <a:lnTo>
                  <a:pt x="17599" y="14060"/>
                </a:lnTo>
                <a:lnTo>
                  <a:pt x="17621" y="14026"/>
                </a:lnTo>
                <a:close/>
                <a:moveTo>
                  <a:pt x="60279" y="14026"/>
                </a:moveTo>
                <a:lnTo>
                  <a:pt x="62270" y="15164"/>
                </a:lnTo>
                <a:lnTo>
                  <a:pt x="62259" y="15221"/>
                </a:lnTo>
                <a:lnTo>
                  <a:pt x="62247" y="15278"/>
                </a:lnTo>
                <a:lnTo>
                  <a:pt x="62247" y="15323"/>
                </a:lnTo>
                <a:lnTo>
                  <a:pt x="62270" y="15380"/>
                </a:lnTo>
                <a:lnTo>
                  <a:pt x="62293" y="15414"/>
                </a:lnTo>
                <a:lnTo>
                  <a:pt x="62315" y="15460"/>
                </a:lnTo>
                <a:lnTo>
                  <a:pt x="62350" y="15494"/>
                </a:lnTo>
                <a:lnTo>
                  <a:pt x="62395" y="15516"/>
                </a:lnTo>
                <a:lnTo>
                  <a:pt x="62441" y="15528"/>
                </a:lnTo>
                <a:lnTo>
                  <a:pt x="62486" y="15539"/>
                </a:lnTo>
                <a:lnTo>
                  <a:pt x="62486" y="17780"/>
                </a:lnTo>
                <a:lnTo>
                  <a:pt x="62441" y="17791"/>
                </a:lnTo>
                <a:lnTo>
                  <a:pt x="62395" y="17803"/>
                </a:lnTo>
                <a:lnTo>
                  <a:pt x="62361" y="17826"/>
                </a:lnTo>
                <a:lnTo>
                  <a:pt x="62315" y="17860"/>
                </a:lnTo>
                <a:lnTo>
                  <a:pt x="62293" y="17894"/>
                </a:lnTo>
                <a:lnTo>
                  <a:pt x="62270" y="17939"/>
                </a:lnTo>
                <a:lnTo>
                  <a:pt x="62259" y="17985"/>
                </a:lnTo>
                <a:lnTo>
                  <a:pt x="62247" y="18030"/>
                </a:lnTo>
                <a:lnTo>
                  <a:pt x="62259" y="18087"/>
                </a:lnTo>
                <a:lnTo>
                  <a:pt x="62270" y="18133"/>
                </a:lnTo>
                <a:lnTo>
                  <a:pt x="60347" y="19236"/>
                </a:lnTo>
                <a:lnTo>
                  <a:pt x="60313" y="19191"/>
                </a:lnTo>
                <a:lnTo>
                  <a:pt x="60256" y="19157"/>
                </a:lnTo>
                <a:lnTo>
                  <a:pt x="60200" y="19134"/>
                </a:lnTo>
                <a:lnTo>
                  <a:pt x="60074" y="19134"/>
                </a:lnTo>
                <a:lnTo>
                  <a:pt x="60018" y="19157"/>
                </a:lnTo>
                <a:lnTo>
                  <a:pt x="59972" y="19191"/>
                </a:lnTo>
                <a:lnTo>
                  <a:pt x="59927" y="19236"/>
                </a:lnTo>
                <a:lnTo>
                  <a:pt x="58004" y="18121"/>
                </a:lnTo>
                <a:lnTo>
                  <a:pt x="58015" y="18087"/>
                </a:lnTo>
                <a:lnTo>
                  <a:pt x="58015" y="18030"/>
                </a:lnTo>
                <a:lnTo>
                  <a:pt x="58015" y="17985"/>
                </a:lnTo>
                <a:lnTo>
                  <a:pt x="58004" y="17939"/>
                </a:lnTo>
                <a:lnTo>
                  <a:pt x="57981" y="17905"/>
                </a:lnTo>
                <a:lnTo>
                  <a:pt x="57959" y="17871"/>
                </a:lnTo>
                <a:lnTo>
                  <a:pt x="57924" y="17837"/>
                </a:lnTo>
                <a:lnTo>
                  <a:pt x="57879" y="17814"/>
                </a:lnTo>
                <a:lnTo>
                  <a:pt x="57845" y="17791"/>
                </a:lnTo>
                <a:lnTo>
                  <a:pt x="57799" y="17791"/>
                </a:lnTo>
                <a:lnTo>
                  <a:pt x="57799" y="15505"/>
                </a:lnTo>
                <a:lnTo>
                  <a:pt x="57833" y="15494"/>
                </a:lnTo>
                <a:lnTo>
                  <a:pt x="57879" y="15482"/>
                </a:lnTo>
                <a:lnTo>
                  <a:pt x="57913" y="15460"/>
                </a:lnTo>
                <a:lnTo>
                  <a:pt x="57936" y="15437"/>
                </a:lnTo>
                <a:lnTo>
                  <a:pt x="57970" y="15403"/>
                </a:lnTo>
                <a:lnTo>
                  <a:pt x="57981" y="15357"/>
                </a:lnTo>
                <a:lnTo>
                  <a:pt x="57993" y="15323"/>
                </a:lnTo>
                <a:lnTo>
                  <a:pt x="58004" y="15278"/>
                </a:lnTo>
                <a:lnTo>
                  <a:pt x="57993" y="15232"/>
                </a:lnTo>
                <a:lnTo>
                  <a:pt x="57981" y="15187"/>
                </a:lnTo>
                <a:lnTo>
                  <a:pt x="59995" y="14026"/>
                </a:lnTo>
                <a:lnTo>
                  <a:pt x="60029" y="14060"/>
                </a:lnTo>
                <a:lnTo>
                  <a:pt x="60063" y="14083"/>
                </a:lnTo>
                <a:lnTo>
                  <a:pt x="60097" y="14094"/>
                </a:lnTo>
                <a:lnTo>
                  <a:pt x="60143" y="14106"/>
                </a:lnTo>
                <a:lnTo>
                  <a:pt x="60188" y="14094"/>
                </a:lnTo>
                <a:lnTo>
                  <a:pt x="60222" y="14083"/>
                </a:lnTo>
                <a:lnTo>
                  <a:pt x="60256" y="14060"/>
                </a:lnTo>
                <a:lnTo>
                  <a:pt x="60279" y="14026"/>
                </a:lnTo>
                <a:close/>
                <a:moveTo>
                  <a:pt x="65102" y="14072"/>
                </a:moveTo>
                <a:lnTo>
                  <a:pt x="67013" y="15164"/>
                </a:lnTo>
                <a:lnTo>
                  <a:pt x="66991" y="15221"/>
                </a:lnTo>
                <a:lnTo>
                  <a:pt x="66979" y="15278"/>
                </a:lnTo>
                <a:lnTo>
                  <a:pt x="66991" y="15334"/>
                </a:lnTo>
                <a:lnTo>
                  <a:pt x="67002" y="15380"/>
                </a:lnTo>
                <a:lnTo>
                  <a:pt x="67025" y="15425"/>
                </a:lnTo>
                <a:lnTo>
                  <a:pt x="67059" y="15460"/>
                </a:lnTo>
                <a:lnTo>
                  <a:pt x="67093" y="15494"/>
                </a:lnTo>
                <a:lnTo>
                  <a:pt x="67139" y="15516"/>
                </a:lnTo>
                <a:lnTo>
                  <a:pt x="67184" y="15539"/>
                </a:lnTo>
                <a:lnTo>
                  <a:pt x="67230" y="15539"/>
                </a:lnTo>
                <a:lnTo>
                  <a:pt x="67230" y="17791"/>
                </a:lnTo>
                <a:lnTo>
                  <a:pt x="67184" y="17803"/>
                </a:lnTo>
                <a:lnTo>
                  <a:pt x="67139" y="17814"/>
                </a:lnTo>
                <a:lnTo>
                  <a:pt x="67104" y="17837"/>
                </a:lnTo>
                <a:lnTo>
                  <a:pt x="67070" y="17871"/>
                </a:lnTo>
                <a:lnTo>
                  <a:pt x="67048" y="17905"/>
                </a:lnTo>
                <a:lnTo>
                  <a:pt x="67025" y="17939"/>
                </a:lnTo>
                <a:lnTo>
                  <a:pt x="67013" y="17985"/>
                </a:lnTo>
                <a:lnTo>
                  <a:pt x="67002" y="18030"/>
                </a:lnTo>
                <a:lnTo>
                  <a:pt x="67013" y="18087"/>
                </a:lnTo>
                <a:lnTo>
                  <a:pt x="67025" y="18121"/>
                </a:lnTo>
                <a:lnTo>
                  <a:pt x="65102" y="19236"/>
                </a:lnTo>
                <a:lnTo>
                  <a:pt x="65057" y="19191"/>
                </a:lnTo>
                <a:lnTo>
                  <a:pt x="65000" y="19157"/>
                </a:lnTo>
                <a:lnTo>
                  <a:pt x="64943" y="19134"/>
                </a:lnTo>
                <a:lnTo>
                  <a:pt x="64886" y="19122"/>
                </a:lnTo>
                <a:lnTo>
                  <a:pt x="64818" y="19134"/>
                </a:lnTo>
                <a:lnTo>
                  <a:pt x="64761" y="19157"/>
                </a:lnTo>
                <a:lnTo>
                  <a:pt x="64704" y="19191"/>
                </a:lnTo>
                <a:lnTo>
                  <a:pt x="64670" y="19236"/>
                </a:lnTo>
                <a:lnTo>
                  <a:pt x="62748" y="18133"/>
                </a:lnTo>
                <a:lnTo>
                  <a:pt x="62770" y="18087"/>
                </a:lnTo>
                <a:lnTo>
                  <a:pt x="62770" y="18030"/>
                </a:lnTo>
                <a:lnTo>
                  <a:pt x="62770" y="17985"/>
                </a:lnTo>
                <a:lnTo>
                  <a:pt x="62748" y="17939"/>
                </a:lnTo>
                <a:lnTo>
                  <a:pt x="62725" y="17894"/>
                </a:lnTo>
                <a:lnTo>
                  <a:pt x="62702" y="17860"/>
                </a:lnTo>
                <a:lnTo>
                  <a:pt x="62668" y="17826"/>
                </a:lnTo>
                <a:lnTo>
                  <a:pt x="62623" y="17803"/>
                </a:lnTo>
                <a:lnTo>
                  <a:pt x="62577" y="17791"/>
                </a:lnTo>
                <a:lnTo>
                  <a:pt x="62532" y="17780"/>
                </a:lnTo>
                <a:lnTo>
                  <a:pt x="62532" y="15539"/>
                </a:lnTo>
                <a:lnTo>
                  <a:pt x="62588" y="15528"/>
                </a:lnTo>
                <a:lnTo>
                  <a:pt x="62634" y="15516"/>
                </a:lnTo>
                <a:lnTo>
                  <a:pt x="62668" y="15494"/>
                </a:lnTo>
                <a:lnTo>
                  <a:pt x="62702" y="15460"/>
                </a:lnTo>
                <a:lnTo>
                  <a:pt x="62736" y="15414"/>
                </a:lnTo>
                <a:lnTo>
                  <a:pt x="62759" y="15380"/>
                </a:lnTo>
                <a:lnTo>
                  <a:pt x="62770" y="15323"/>
                </a:lnTo>
                <a:lnTo>
                  <a:pt x="62770" y="15278"/>
                </a:lnTo>
                <a:lnTo>
                  <a:pt x="62770" y="15221"/>
                </a:lnTo>
                <a:lnTo>
                  <a:pt x="62748" y="15175"/>
                </a:lnTo>
                <a:lnTo>
                  <a:pt x="64659" y="14072"/>
                </a:lnTo>
                <a:lnTo>
                  <a:pt x="64693" y="14117"/>
                </a:lnTo>
                <a:lnTo>
                  <a:pt x="64750" y="14163"/>
                </a:lnTo>
                <a:lnTo>
                  <a:pt x="64807" y="14185"/>
                </a:lnTo>
                <a:lnTo>
                  <a:pt x="64886" y="14197"/>
                </a:lnTo>
                <a:lnTo>
                  <a:pt x="64954" y="14185"/>
                </a:lnTo>
                <a:lnTo>
                  <a:pt x="65011" y="14163"/>
                </a:lnTo>
                <a:lnTo>
                  <a:pt x="65068" y="14117"/>
                </a:lnTo>
                <a:lnTo>
                  <a:pt x="65102" y="14072"/>
                </a:lnTo>
                <a:close/>
                <a:moveTo>
                  <a:pt x="74510" y="14026"/>
                </a:moveTo>
                <a:lnTo>
                  <a:pt x="76569" y="15209"/>
                </a:lnTo>
                <a:lnTo>
                  <a:pt x="76557" y="15278"/>
                </a:lnTo>
                <a:lnTo>
                  <a:pt x="76569" y="15346"/>
                </a:lnTo>
                <a:lnTo>
                  <a:pt x="76603" y="15391"/>
                </a:lnTo>
                <a:lnTo>
                  <a:pt x="76648" y="15425"/>
                </a:lnTo>
                <a:lnTo>
                  <a:pt x="76717" y="15448"/>
                </a:lnTo>
                <a:lnTo>
                  <a:pt x="76717" y="17860"/>
                </a:lnTo>
                <a:lnTo>
                  <a:pt x="76648" y="17882"/>
                </a:lnTo>
                <a:lnTo>
                  <a:pt x="76603" y="17917"/>
                </a:lnTo>
                <a:lnTo>
                  <a:pt x="76569" y="17973"/>
                </a:lnTo>
                <a:lnTo>
                  <a:pt x="76557" y="18030"/>
                </a:lnTo>
                <a:lnTo>
                  <a:pt x="76569" y="18087"/>
                </a:lnTo>
                <a:lnTo>
                  <a:pt x="74578" y="19236"/>
                </a:lnTo>
                <a:lnTo>
                  <a:pt x="74533" y="19191"/>
                </a:lnTo>
                <a:lnTo>
                  <a:pt x="74487" y="19157"/>
                </a:lnTo>
                <a:lnTo>
                  <a:pt x="74430" y="19134"/>
                </a:lnTo>
                <a:lnTo>
                  <a:pt x="74362" y="19122"/>
                </a:lnTo>
                <a:lnTo>
                  <a:pt x="74294" y="19134"/>
                </a:lnTo>
                <a:lnTo>
                  <a:pt x="74237" y="19157"/>
                </a:lnTo>
                <a:lnTo>
                  <a:pt x="74180" y="19191"/>
                </a:lnTo>
                <a:lnTo>
                  <a:pt x="74146" y="19236"/>
                </a:lnTo>
                <a:lnTo>
                  <a:pt x="72235" y="18133"/>
                </a:lnTo>
                <a:lnTo>
                  <a:pt x="72246" y="18087"/>
                </a:lnTo>
                <a:lnTo>
                  <a:pt x="72246" y="18030"/>
                </a:lnTo>
                <a:lnTo>
                  <a:pt x="72246" y="17985"/>
                </a:lnTo>
                <a:lnTo>
                  <a:pt x="72235" y="17939"/>
                </a:lnTo>
                <a:lnTo>
                  <a:pt x="72212" y="17894"/>
                </a:lnTo>
                <a:lnTo>
                  <a:pt x="72178" y="17860"/>
                </a:lnTo>
                <a:lnTo>
                  <a:pt x="72144" y="17826"/>
                </a:lnTo>
                <a:lnTo>
                  <a:pt x="72110" y="17803"/>
                </a:lnTo>
                <a:lnTo>
                  <a:pt x="72064" y="17791"/>
                </a:lnTo>
                <a:lnTo>
                  <a:pt x="72019" y="17780"/>
                </a:lnTo>
                <a:lnTo>
                  <a:pt x="72019" y="15448"/>
                </a:lnTo>
                <a:lnTo>
                  <a:pt x="72075" y="15425"/>
                </a:lnTo>
                <a:lnTo>
                  <a:pt x="72121" y="15391"/>
                </a:lnTo>
                <a:lnTo>
                  <a:pt x="72155" y="15334"/>
                </a:lnTo>
                <a:lnTo>
                  <a:pt x="72166" y="15278"/>
                </a:lnTo>
                <a:lnTo>
                  <a:pt x="72155" y="15221"/>
                </a:lnTo>
                <a:lnTo>
                  <a:pt x="74214" y="14026"/>
                </a:lnTo>
                <a:lnTo>
                  <a:pt x="74237" y="14060"/>
                </a:lnTo>
                <a:lnTo>
                  <a:pt x="74271" y="14094"/>
                </a:lnTo>
                <a:lnTo>
                  <a:pt x="74316" y="14106"/>
                </a:lnTo>
                <a:lnTo>
                  <a:pt x="74362" y="14117"/>
                </a:lnTo>
                <a:lnTo>
                  <a:pt x="74407" y="14106"/>
                </a:lnTo>
                <a:lnTo>
                  <a:pt x="74453" y="14083"/>
                </a:lnTo>
                <a:lnTo>
                  <a:pt x="74487" y="14060"/>
                </a:lnTo>
                <a:lnTo>
                  <a:pt x="74510" y="14026"/>
                </a:lnTo>
                <a:close/>
                <a:moveTo>
                  <a:pt x="12935" y="14060"/>
                </a:moveTo>
                <a:lnTo>
                  <a:pt x="14937" y="15209"/>
                </a:lnTo>
                <a:lnTo>
                  <a:pt x="14925" y="15278"/>
                </a:lnTo>
                <a:lnTo>
                  <a:pt x="14937" y="15334"/>
                </a:lnTo>
                <a:lnTo>
                  <a:pt x="14971" y="15391"/>
                </a:lnTo>
                <a:lnTo>
                  <a:pt x="15016" y="15425"/>
                </a:lnTo>
                <a:lnTo>
                  <a:pt x="15085" y="15448"/>
                </a:lnTo>
                <a:lnTo>
                  <a:pt x="15085" y="17780"/>
                </a:lnTo>
                <a:lnTo>
                  <a:pt x="15028" y="17791"/>
                </a:lnTo>
                <a:lnTo>
                  <a:pt x="14982" y="17803"/>
                </a:lnTo>
                <a:lnTo>
                  <a:pt x="14948" y="17826"/>
                </a:lnTo>
                <a:lnTo>
                  <a:pt x="14914" y="17860"/>
                </a:lnTo>
                <a:lnTo>
                  <a:pt x="14880" y="17894"/>
                </a:lnTo>
                <a:lnTo>
                  <a:pt x="14857" y="17939"/>
                </a:lnTo>
                <a:lnTo>
                  <a:pt x="14846" y="17985"/>
                </a:lnTo>
                <a:lnTo>
                  <a:pt x="14846" y="18030"/>
                </a:lnTo>
                <a:lnTo>
                  <a:pt x="14846" y="18087"/>
                </a:lnTo>
                <a:lnTo>
                  <a:pt x="14857" y="18133"/>
                </a:lnTo>
                <a:lnTo>
                  <a:pt x="12912" y="19259"/>
                </a:lnTo>
                <a:lnTo>
                  <a:pt x="12878" y="19225"/>
                </a:lnTo>
                <a:lnTo>
                  <a:pt x="12832" y="19191"/>
                </a:lnTo>
                <a:lnTo>
                  <a:pt x="12787" y="19168"/>
                </a:lnTo>
                <a:lnTo>
                  <a:pt x="12673" y="19168"/>
                </a:lnTo>
                <a:lnTo>
                  <a:pt x="12628" y="19191"/>
                </a:lnTo>
                <a:lnTo>
                  <a:pt x="12582" y="19225"/>
                </a:lnTo>
                <a:lnTo>
                  <a:pt x="12548" y="19259"/>
                </a:lnTo>
                <a:lnTo>
                  <a:pt x="10591" y="18121"/>
                </a:lnTo>
                <a:lnTo>
                  <a:pt x="10603" y="18076"/>
                </a:lnTo>
                <a:lnTo>
                  <a:pt x="10603" y="18030"/>
                </a:lnTo>
                <a:lnTo>
                  <a:pt x="10603" y="17985"/>
                </a:lnTo>
                <a:lnTo>
                  <a:pt x="10591" y="17939"/>
                </a:lnTo>
                <a:lnTo>
                  <a:pt x="10569" y="17905"/>
                </a:lnTo>
                <a:lnTo>
                  <a:pt x="10546" y="17871"/>
                </a:lnTo>
                <a:lnTo>
                  <a:pt x="10512" y="17837"/>
                </a:lnTo>
                <a:lnTo>
                  <a:pt x="10466" y="17814"/>
                </a:lnTo>
                <a:lnTo>
                  <a:pt x="10432" y="17803"/>
                </a:lnTo>
                <a:lnTo>
                  <a:pt x="10387" y="17791"/>
                </a:lnTo>
                <a:lnTo>
                  <a:pt x="10387" y="15539"/>
                </a:lnTo>
                <a:lnTo>
                  <a:pt x="10432" y="15539"/>
                </a:lnTo>
                <a:lnTo>
                  <a:pt x="10478" y="15516"/>
                </a:lnTo>
                <a:lnTo>
                  <a:pt x="10523" y="15494"/>
                </a:lnTo>
                <a:lnTo>
                  <a:pt x="10557" y="15460"/>
                </a:lnTo>
                <a:lnTo>
                  <a:pt x="10580" y="15414"/>
                </a:lnTo>
                <a:lnTo>
                  <a:pt x="10603" y="15380"/>
                </a:lnTo>
                <a:lnTo>
                  <a:pt x="10626" y="15334"/>
                </a:lnTo>
                <a:lnTo>
                  <a:pt x="10626" y="15278"/>
                </a:lnTo>
                <a:lnTo>
                  <a:pt x="10614" y="15221"/>
                </a:lnTo>
                <a:lnTo>
                  <a:pt x="10603" y="15164"/>
                </a:lnTo>
                <a:lnTo>
                  <a:pt x="12525" y="14060"/>
                </a:lnTo>
                <a:lnTo>
                  <a:pt x="12559" y="14106"/>
                </a:lnTo>
                <a:lnTo>
                  <a:pt x="12616" y="14140"/>
                </a:lnTo>
                <a:lnTo>
                  <a:pt x="12673" y="14163"/>
                </a:lnTo>
                <a:lnTo>
                  <a:pt x="12730" y="14174"/>
                </a:lnTo>
                <a:lnTo>
                  <a:pt x="12787" y="14163"/>
                </a:lnTo>
                <a:lnTo>
                  <a:pt x="12844" y="14140"/>
                </a:lnTo>
                <a:lnTo>
                  <a:pt x="12901" y="14106"/>
                </a:lnTo>
                <a:lnTo>
                  <a:pt x="12935" y="14060"/>
                </a:lnTo>
                <a:close/>
                <a:moveTo>
                  <a:pt x="41396" y="14060"/>
                </a:moveTo>
                <a:lnTo>
                  <a:pt x="43307" y="15164"/>
                </a:lnTo>
                <a:lnTo>
                  <a:pt x="43284" y="15221"/>
                </a:lnTo>
                <a:lnTo>
                  <a:pt x="43273" y="15278"/>
                </a:lnTo>
                <a:lnTo>
                  <a:pt x="43284" y="15334"/>
                </a:lnTo>
                <a:lnTo>
                  <a:pt x="43296" y="15380"/>
                </a:lnTo>
                <a:lnTo>
                  <a:pt x="43318" y="15425"/>
                </a:lnTo>
                <a:lnTo>
                  <a:pt x="43353" y="15460"/>
                </a:lnTo>
                <a:lnTo>
                  <a:pt x="43387" y="15494"/>
                </a:lnTo>
                <a:lnTo>
                  <a:pt x="43432" y="15516"/>
                </a:lnTo>
                <a:lnTo>
                  <a:pt x="43478" y="15528"/>
                </a:lnTo>
                <a:lnTo>
                  <a:pt x="43523" y="15539"/>
                </a:lnTo>
                <a:lnTo>
                  <a:pt x="43523" y="17769"/>
                </a:lnTo>
                <a:lnTo>
                  <a:pt x="43478" y="17780"/>
                </a:lnTo>
                <a:lnTo>
                  <a:pt x="43421" y="17791"/>
                </a:lnTo>
                <a:lnTo>
                  <a:pt x="43387" y="17814"/>
                </a:lnTo>
                <a:lnTo>
                  <a:pt x="43341" y="17848"/>
                </a:lnTo>
                <a:lnTo>
                  <a:pt x="43318" y="17894"/>
                </a:lnTo>
                <a:lnTo>
                  <a:pt x="43296" y="17939"/>
                </a:lnTo>
                <a:lnTo>
                  <a:pt x="43273" y="17985"/>
                </a:lnTo>
                <a:lnTo>
                  <a:pt x="43273" y="18030"/>
                </a:lnTo>
                <a:lnTo>
                  <a:pt x="43273" y="18087"/>
                </a:lnTo>
                <a:lnTo>
                  <a:pt x="43296" y="18144"/>
                </a:lnTo>
                <a:lnTo>
                  <a:pt x="41362" y="19259"/>
                </a:lnTo>
                <a:lnTo>
                  <a:pt x="41316" y="19213"/>
                </a:lnTo>
                <a:lnTo>
                  <a:pt x="41282" y="19191"/>
                </a:lnTo>
                <a:lnTo>
                  <a:pt x="41225" y="19168"/>
                </a:lnTo>
                <a:lnTo>
                  <a:pt x="41169" y="19157"/>
                </a:lnTo>
                <a:lnTo>
                  <a:pt x="41112" y="19168"/>
                </a:lnTo>
                <a:lnTo>
                  <a:pt x="41066" y="19179"/>
                </a:lnTo>
                <a:lnTo>
                  <a:pt x="41021" y="19213"/>
                </a:lnTo>
                <a:lnTo>
                  <a:pt x="40987" y="19248"/>
                </a:lnTo>
                <a:lnTo>
                  <a:pt x="39019" y="18121"/>
                </a:lnTo>
                <a:lnTo>
                  <a:pt x="39030" y="18076"/>
                </a:lnTo>
                <a:lnTo>
                  <a:pt x="39041" y="18030"/>
                </a:lnTo>
                <a:lnTo>
                  <a:pt x="39030" y="17996"/>
                </a:lnTo>
                <a:lnTo>
                  <a:pt x="39019" y="17951"/>
                </a:lnTo>
                <a:lnTo>
                  <a:pt x="38996" y="17917"/>
                </a:lnTo>
                <a:lnTo>
                  <a:pt x="38973" y="17882"/>
                </a:lnTo>
                <a:lnTo>
                  <a:pt x="38950" y="17848"/>
                </a:lnTo>
                <a:lnTo>
                  <a:pt x="38916" y="17826"/>
                </a:lnTo>
                <a:lnTo>
                  <a:pt x="38871" y="17814"/>
                </a:lnTo>
                <a:lnTo>
                  <a:pt x="38825" y="17803"/>
                </a:lnTo>
                <a:lnTo>
                  <a:pt x="38825" y="15539"/>
                </a:lnTo>
                <a:lnTo>
                  <a:pt x="38882" y="15528"/>
                </a:lnTo>
                <a:lnTo>
                  <a:pt x="38916" y="15516"/>
                </a:lnTo>
                <a:lnTo>
                  <a:pt x="38962" y="15482"/>
                </a:lnTo>
                <a:lnTo>
                  <a:pt x="38996" y="15448"/>
                </a:lnTo>
                <a:lnTo>
                  <a:pt x="39019" y="15414"/>
                </a:lnTo>
                <a:lnTo>
                  <a:pt x="39041" y="15369"/>
                </a:lnTo>
                <a:lnTo>
                  <a:pt x="39053" y="15323"/>
                </a:lnTo>
                <a:lnTo>
                  <a:pt x="39064" y="15278"/>
                </a:lnTo>
                <a:lnTo>
                  <a:pt x="39053" y="15221"/>
                </a:lnTo>
                <a:lnTo>
                  <a:pt x="39041" y="15175"/>
                </a:lnTo>
                <a:lnTo>
                  <a:pt x="40952" y="14072"/>
                </a:lnTo>
                <a:lnTo>
                  <a:pt x="40987" y="14117"/>
                </a:lnTo>
                <a:lnTo>
                  <a:pt x="41043" y="14163"/>
                </a:lnTo>
                <a:lnTo>
                  <a:pt x="41100" y="14185"/>
                </a:lnTo>
                <a:lnTo>
                  <a:pt x="41169" y="14197"/>
                </a:lnTo>
                <a:lnTo>
                  <a:pt x="41237" y="14185"/>
                </a:lnTo>
                <a:lnTo>
                  <a:pt x="41305" y="14163"/>
                </a:lnTo>
                <a:lnTo>
                  <a:pt x="41351" y="14117"/>
                </a:lnTo>
                <a:lnTo>
                  <a:pt x="41396" y="14060"/>
                </a:lnTo>
                <a:close/>
                <a:moveTo>
                  <a:pt x="46105" y="14049"/>
                </a:moveTo>
                <a:lnTo>
                  <a:pt x="48051" y="15164"/>
                </a:lnTo>
                <a:lnTo>
                  <a:pt x="48028" y="15221"/>
                </a:lnTo>
                <a:lnTo>
                  <a:pt x="48017" y="15278"/>
                </a:lnTo>
                <a:lnTo>
                  <a:pt x="48028" y="15323"/>
                </a:lnTo>
                <a:lnTo>
                  <a:pt x="48039" y="15380"/>
                </a:lnTo>
                <a:lnTo>
                  <a:pt x="48062" y="15414"/>
                </a:lnTo>
                <a:lnTo>
                  <a:pt x="48096" y="15460"/>
                </a:lnTo>
                <a:lnTo>
                  <a:pt x="48130" y="15482"/>
                </a:lnTo>
                <a:lnTo>
                  <a:pt x="48176" y="15516"/>
                </a:lnTo>
                <a:lnTo>
                  <a:pt x="48221" y="15528"/>
                </a:lnTo>
                <a:lnTo>
                  <a:pt x="48267" y="15539"/>
                </a:lnTo>
                <a:lnTo>
                  <a:pt x="48267" y="17780"/>
                </a:lnTo>
                <a:lnTo>
                  <a:pt x="48221" y="17791"/>
                </a:lnTo>
                <a:lnTo>
                  <a:pt x="48176" y="17803"/>
                </a:lnTo>
                <a:lnTo>
                  <a:pt x="48130" y="17826"/>
                </a:lnTo>
                <a:lnTo>
                  <a:pt x="48096" y="17860"/>
                </a:lnTo>
                <a:lnTo>
                  <a:pt x="48062" y="17894"/>
                </a:lnTo>
                <a:lnTo>
                  <a:pt x="48051" y="17939"/>
                </a:lnTo>
                <a:lnTo>
                  <a:pt x="48028" y="17985"/>
                </a:lnTo>
                <a:lnTo>
                  <a:pt x="48028" y="18030"/>
                </a:lnTo>
                <a:lnTo>
                  <a:pt x="48028" y="18087"/>
                </a:lnTo>
                <a:lnTo>
                  <a:pt x="48051" y="18133"/>
                </a:lnTo>
                <a:lnTo>
                  <a:pt x="46094" y="19259"/>
                </a:lnTo>
                <a:lnTo>
                  <a:pt x="46060" y="19225"/>
                </a:lnTo>
                <a:lnTo>
                  <a:pt x="46014" y="19191"/>
                </a:lnTo>
                <a:lnTo>
                  <a:pt x="45969" y="19168"/>
                </a:lnTo>
                <a:lnTo>
                  <a:pt x="45855" y="19168"/>
                </a:lnTo>
                <a:lnTo>
                  <a:pt x="45810" y="19191"/>
                </a:lnTo>
                <a:lnTo>
                  <a:pt x="45764" y="19213"/>
                </a:lnTo>
                <a:lnTo>
                  <a:pt x="45730" y="19259"/>
                </a:lnTo>
                <a:lnTo>
                  <a:pt x="43785" y="18133"/>
                </a:lnTo>
                <a:lnTo>
                  <a:pt x="43808" y="18087"/>
                </a:lnTo>
                <a:lnTo>
                  <a:pt x="43808" y="18030"/>
                </a:lnTo>
                <a:lnTo>
                  <a:pt x="43808" y="17985"/>
                </a:lnTo>
                <a:lnTo>
                  <a:pt x="43785" y="17939"/>
                </a:lnTo>
                <a:lnTo>
                  <a:pt x="43773" y="17894"/>
                </a:lnTo>
                <a:lnTo>
                  <a:pt x="43739" y="17860"/>
                </a:lnTo>
                <a:lnTo>
                  <a:pt x="43705" y="17826"/>
                </a:lnTo>
                <a:lnTo>
                  <a:pt x="43660" y="17803"/>
                </a:lnTo>
                <a:lnTo>
                  <a:pt x="43614" y="17780"/>
                </a:lnTo>
                <a:lnTo>
                  <a:pt x="43569" y="17769"/>
                </a:lnTo>
                <a:lnTo>
                  <a:pt x="43569" y="15539"/>
                </a:lnTo>
                <a:lnTo>
                  <a:pt x="43614" y="15528"/>
                </a:lnTo>
                <a:lnTo>
                  <a:pt x="43660" y="15505"/>
                </a:lnTo>
                <a:lnTo>
                  <a:pt x="43705" y="15482"/>
                </a:lnTo>
                <a:lnTo>
                  <a:pt x="43739" y="15448"/>
                </a:lnTo>
                <a:lnTo>
                  <a:pt x="43762" y="15414"/>
                </a:lnTo>
                <a:lnTo>
                  <a:pt x="43785" y="15369"/>
                </a:lnTo>
                <a:lnTo>
                  <a:pt x="43796" y="15323"/>
                </a:lnTo>
                <a:lnTo>
                  <a:pt x="43796" y="15278"/>
                </a:lnTo>
                <a:lnTo>
                  <a:pt x="43796" y="15221"/>
                </a:lnTo>
                <a:lnTo>
                  <a:pt x="43785" y="15175"/>
                </a:lnTo>
                <a:lnTo>
                  <a:pt x="45707" y="14060"/>
                </a:lnTo>
                <a:lnTo>
                  <a:pt x="45753" y="14106"/>
                </a:lnTo>
                <a:lnTo>
                  <a:pt x="45798" y="14140"/>
                </a:lnTo>
                <a:lnTo>
                  <a:pt x="45855" y="14163"/>
                </a:lnTo>
                <a:lnTo>
                  <a:pt x="45969" y="14163"/>
                </a:lnTo>
                <a:lnTo>
                  <a:pt x="46026" y="14129"/>
                </a:lnTo>
                <a:lnTo>
                  <a:pt x="46071" y="14094"/>
                </a:lnTo>
                <a:lnTo>
                  <a:pt x="46105" y="14049"/>
                </a:lnTo>
                <a:close/>
                <a:moveTo>
                  <a:pt x="69823" y="14060"/>
                </a:moveTo>
                <a:lnTo>
                  <a:pt x="71837" y="15209"/>
                </a:lnTo>
                <a:lnTo>
                  <a:pt x="71825" y="15278"/>
                </a:lnTo>
                <a:lnTo>
                  <a:pt x="71837" y="15334"/>
                </a:lnTo>
                <a:lnTo>
                  <a:pt x="71859" y="15391"/>
                </a:lnTo>
                <a:lnTo>
                  <a:pt x="71916" y="15425"/>
                </a:lnTo>
                <a:lnTo>
                  <a:pt x="71973" y="15448"/>
                </a:lnTo>
                <a:lnTo>
                  <a:pt x="71973" y="17780"/>
                </a:lnTo>
                <a:lnTo>
                  <a:pt x="71928" y="17791"/>
                </a:lnTo>
                <a:lnTo>
                  <a:pt x="71882" y="17803"/>
                </a:lnTo>
                <a:lnTo>
                  <a:pt x="71837" y="17826"/>
                </a:lnTo>
                <a:lnTo>
                  <a:pt x="71802" y="17860"/>
                </a:lnTo>
                <a:lnTo>
                  <a:pt x="71768" y="17894"/>
                </a:lnTo>
                <a:lnTo>
                  <a:pt x="71746" y="17939"/>
                </a:lnTo>
                <a:lnTo>
                  <a:pt x="71734" y="17985"/>
                </a:lnTo>
                <a:lnTo>
                  <a:pt x="71734" y="18030"/>
                </a:lnTo>
                <a:lnTo>
                  <a:pt x="71734" y="18087"/>
                </a:lnTo>
                <a:lnTo>
                  <a:pt x="71746" y="18133"/>
                </a:lnTo>
                <a:lnTo>
                  <a:pt x="69800" y="19259"/>
                </a:lnTo>
                <a:lnTo>
                  <a:pt x="69766" y="19225"/>
                </a:lnTo>
                <a:lnTo>
                  <a:pt x="69721" y="19191"/>
                </a:lnTo>
                <a:lnTo>
                  <a:pt x="69675" y="19168"/>
                </a:lnTo>
                <a:lnTo>
                  <a:pt x="69573" y="19168"/>
                </a:lnTo>
                <a:lnTo>
                  <a:pt x="69516" y="19191"/>
                </a:lnTo>
                <a:lnTo>
                  <a:pt x="69482" y="19225"/>
                </a:lnTo>
                <a:lnTo>
                  <a:pt x="69448" y="19259"/>
                </a:lnTo>
                <a:lnTo>
                  <a:pt x="67480" y="18121"/>
                </a:lnTo>
                <a:lnTo>
                  <a:pt x="67491" y="18076"/>
                </a:lnTo>
                <a:lnTo>
                  <a:pt x="67503" y="18030"/>
                </a:lnTo>
                <a:lnTo>
                  <a:pt x="67491" y="17985"/>
                </a:lnTo>
                <a:lnTo>
                  <a:pt x="67480" y="17939"/>
                </a:lnTo>
                <a:lnTo>
                  <a:pt x="67457" y="17905"/>
                </a:lnTo>
                <a:lnTo>
                  <a:pt x="67434" y="17871"/>
                </a:lnTo>
                <a:lnTo>
                  <a:pt x="67400" y="17837"/>
                </a:lnTo>
                <a:lnTo>
                  <a:pt x="67366" y="17814"/>
                </a:lnTo>
                <a:lnTo>
                  <a:pt x="67321" y="17803"/>
                </a:lnTo>
                <a:lnTo>
                  <a:pt x="67275" y="17791"/>
                </a:lnTo>
                <a:lnTo>
                  <a:pt x="67275" y="15539"/>
                </a:lnTo>
                <a:lnTo>
                  <a:pt x="67321" y="15539"/>
                </a:lnTo>
                <a:lnTo>
                  <a:pt x="67366" y="15516"/>
                </a:lnTo>
                <a:lnTo>
                  <a:pt x="67412" y="15494"/>
                </a:lnTo>
                <a:lnTo>
                  <a:pt x="67446" y="15460"/>
                </a:lnTo>
                <a:lnTo>
                  <a:pt x="67480" y="15414"/>
                </a:lnTo>
                <a:lnTo>
                  <a:pt x="67503" y="15380"/>
                </a:lnTo>
                <a:lnTo>
                  <a:pt x="67514" y="15334"/>
                </a:lnTo>
                <a:lnTo>
                  <a:pt x="67514" y="15278"/>
                </a:lnTo>
                <a:lnTo>
                  <a:pt x="67514" y="15221"/>
                </a:lnTo>
                <a:lnTo>
                  <a:pt x="67491" y="15164"/>
                </a:lnTo>
                <a:lnTo>
                  <a:pt x="69414" y="14060"/>
                </a:lnTo>
                <a:lnTo>
                  <a:pt x="69459" y="14106"/>
                </a:lnTo>
                <a:lnTo>
                  <a:pt x="69505" y="14140"/>
                </a:lnTo>
                <a:lnTo>
                  <a:pt x="69562" y="14163"/>
                </a:lnTo>
                <a:lnTo>
                  <a:pt x="69618" y="14174"/>
                </a:lnTo>
                <a:lnTo>
                  <a:pt x="69687" y="14163"/>
                </a:lnTo>
                <a:lnTo>
                  <a:pt x="69744" y="14140"/>
                </a:lnTo>
                <a:lnTo>
                  <a:pt x="69789" y="14106"/>
                </a:lnTo>
                <a:lnTo>
                  <a:pt x="69823" y="14060"/>
                </a:lnTo>
                <a:close/>
                <a:moveTo>
                  <a:pt x="31909" y="14060"/>
                </a:moveTo>
                <a:lnTo>
                  <a:pt x="33877" y="15198"/>
                </a:lnTo>
                <a:lnTo>
                  <a:pt x="33866" y="15243"/>
                </a:lnTo>
                <a:lnTo>
                  <a:pt x="33866" y="15278"/>
                </a:lnTo>
                <a:lnTo>
                  <a:pt x="33866" y="15312"/>
                </a:lnTo>
                <a:lnTo>
                  <a:pt x="33877" y="15346"/>
                </a:lnTo>
                <a:lnTo>
                  <a:pt x="33911" y="15414"/>
                </a:lnTo>
                <a:lnTo>
                  <a:pt x="33968" y="15448"/>
                </a:lnTo>
                <a:lnTo>
                  <a:pt x="34002" y="15471"/>
                </a:lnTo>
                <a:lnTo>
                  <a:pt x="34048" y="15471"/>
                </a:lnTo>
                <a:lnTo>
                  <a:pt x="34048" y="17803"/>
                </a:lnTo>
                <a:lnTo>
                  <a:pt x="34002" y="17814"/>
                </a:lnTo>
                <a:lnTo>
                  <a:pt x="33957" y="17826"/>
                </a:lnTo>
                <a:lnTo>
                  <a:pt x="33922" y="17848"/>
                </a:lnTo>
                <a:lnTo>
                  <a:pt x="33888" y="17871"/>
                </a:lnTo>
                <a:lnTo>
                  <a:pt x="33866" y="17905"/>
                </a:lnTo>
                <a:lnTo>
                  <a:pt x="33843" y="17951"/>
                </a:lnTo>
                <a:lnTo>
                  <a:pt x="33831" y="17985"/>
                </a:lnTo>
                <a:lnTo>
                  <a:pt x="33820" y="18030"/>
                </a:lnTo>
                <a:lnTo>
                  <a:pt x="33831" y="18076"/>
                </a:lnTo>
                <a:lnTo>
                  <a:pt x="33843" y="18121"/>
                </a:lnTo>
                <a:lnTo>
                  <a:pt x="31863" y="19270"/>
                </a:lnTo>
                <a:lnTo>
                  <a:pt x="31829" y="19225"/>
                </a:lnTo>
                <a:lnTo>
                  <a:pt x="31784" y="19202"/>
                </a:lnTo>
                <a:lnTo>
                  <a:pt x="31738" y="19179"/>
                </a:lnTo>
                <a:lnTo>
                  <a:pt x="31636" y="19179"/>
                </a:lnTo>
                <a:lnTo>
                  <a:pt x="31590" y="19202"/>
                </a:lnTo>
                <a:lnTo>
                  <a:pt x="31556" y="19225"/>
                </a:lnTo>
                <a:lnTo>
                  <a:pt x="31522" y="19259"/>
                </a:lnTo>
                <a:lnTo>
                  <a:pt x="29509" y="18099"/>
                </a:lnTo>
                <a:lnTo>
                  <a:pt x="29520" y="18030"/>
                </a:lnTo>
                <a:lnTo>
                  <a:pt x="29520" y="17996"/>
                </a:lnTo>
                <a:lnTo>
                  <a:pt x="29509" y="17962"/>
                </a:lnTo>
                <a:lnTo>
                  <a:pt x="29475" y="17905"/>
                </a:lnTo>
                <a:lnTo>
                  <a:pt x="29418" y="17860"/>
                </a:lnTo>
                <a:lnTo>
                  <a:pt x="29349" y="17837"/>
                </a:lnTo>
                <a:lnTo>
                  <a:pt x="29349" y="15448"/>
                </a:lnTo>
                <a:lnTo>
                  <a:pt x="29406" y="15437"/>
                </a:lnTo>
                <a:lnTo>
                  <a:pt x="29452" y="15391"/>
                </a:lnTo>
                <a:lnTo>
                  <a:pt x="29486" y="15346"/>
                </a:lnTo>
                <a:lnTo>
                  <a:pt x="29497" y="15278"/>
                </a:lnTo>
                <a:lnTo>
                  <a:pt x="29486" y="15221"/>
                </a:lnTo>
                <a:lnTo>
                  <a:pt x="31477" y="14060"/>
                </a:lnTo>
                <a:lnTo>
                  <a:pt x="31511" y="14117"/>
                </a:lnTo>
                <a:lnTo>
                  <a:pt x="31568" y="14151"/>
                </a:lnTo>
                <a:lnTo>
                  <a:pt x="31625" y="14174"/>
                </a:lnTo>
                <a:lnTo>
                  <a:pt x="31693" y="14185"/>
                </a:lnTo>
                <a:lnTo>
                  <a:pt x="31761" y="14174"/>
                </a:lnTo>
                <a:lnTo>
                  <a:pt x="31818" y="14151"/>
                </a:lnTo>
                <a:lnTo>
                  <a:pt x="31863" y="14106"/>
                </a:lnTo>
                <a:lnTo>
                  <a:pt x="31909" y="14060"/>
                </a:lnTo>
                <a:close/>
                <a:moveTo>
                  <a:pt x="36652" y="14072"/>
                </a:moveTo>
                <a:lnTo>
                  <a:pt x="38564" y="15164"/>
                </a:lnTo>
                <a:lnTo>
                  <a:pt x="38541" y="15221"/>
                </a:lnTo>
                <a:lnTo>
                  <a:pt x="38541" y="15278"/>
                </a:lnTo>
                <a:lnTo>
                  <a:pt x="38541" y="15334"/>
                </a:lnTo>
                <a:lnTo>
                  <a:pt x="38552" y="15380"/>
                </a:lnTo>
                <a:lnTo>
                  <a:pt x="38575" y="15425"/>
                </a:lnTo>
                <a:lnTo>
                  <a:pt x="38609" y="15460"/>
                </a:lnTo>
                <a:lnTo>
                  <a:pt x="38643" y="15494"/>
                </a:lnTo>
                <a:lnTo>
                  <a:pt x="38689" y="15516"/>
                </a:lnTo>
                <a:lnTo>
                  <a:pt x="38734" y="15528"/>
                </a:lnTo>
                <a:lnTo>
                  <a:pt x="38780" y="15539"/>
                </a:lnTo>
                <a:lnTo>
                  <a:pt x="38780" y="17803"/>
                </a:lnTo>
                <a:lnTo>
                  <a:pt x="38734" y="17803"/>
                </a:lnTo>
                <a:lnTo>
                  <a:pt x="38700" y="17826"/>
                </a:lnTo>
                <a:lnTo>
                  <a:pt x="38655" y="17848"/>
                </a:lnTo>
                <a:lnTo>
                  <a:pt x="38632" y="17871"/>
                </a:lnTo>
                <a:lnTo>
                  <a:pt x="38598" y="17905"/>
                </a:lnTo>
                <a:lnTo>
                  <a:pt x="38575" y="17951"/>
                </a:lnTo>
                <a:lnTo>
                  <a:pt x="38564" y="17985"/>
                </a:lnTo>
                <a:lnTo>
                  <a:pt x="38564" y="18030"/>
                </a:lnTo>
                <a:lnTo>
                  <a:pt x="38564" y="18076"/>
                </a:lnTo>
                <a:lnTo>
                  <a:pt x="38575" y="18121"/>
                </a:lnTo>
                <a:lnTo>
                  <a:pt x="36596" y="19270"/>
                </a:lnTo>
                <a:lnTo>
                  <a:pt x="36573" y="19225"/>
                </a:lnTo>
                <a:lnTo>
                  <a:pt x="36527" y="19202"/>
                </a:lnTo>
                <a:lnTo>
                  <a:pt x="36482" y="19179"/>
                </a:lnTo>
                <a:lnTo>
                  <a:pt x="36379" y="19179"/>
                </a:lnTo>
                <a:lnTo>
                  <a:pt x="36334" y="19202"/>
                </a:lnTo>
                <a:lnTo>
                  <a:pt x="36300" y="19225"/>
                </a:lnTo>
                <a:lnTo>
                  <a:pt x="36266" y="19259"/>
                </a:lnTo>
                <a:lnTo>
                  <a:pt x="34275" y="18110"/>
                </a:lnTo>
                <a:lnTo>
                  <a:pt x="34286" y="18076"/>
                </a:lnTo>
                <a:lnTo>
                  <a:pt x="34298" y="18030"/>
                </a:lnTo>
                <a:lnTo>
                  <a:pt x="34286" y="17996"/>
                </a:lnTo>
                <a:lnTo>
                  <a:pt x="34275" y="17951"/>
                </a:lnTo>
                <a:lnTo>
                  <a:pt x="34264" y="17917"/>
                </a:lnTo>
                <a:lnTo>
                  <a:pt x="34230" y="17882"/>
                </a:lnTo>
                <a:lnTo>
                  <a:pt x="34207" y="17848"/>
                </a:lnTo>
                <a:lnTo>
                  <a:pt x="34173" y="17826"/>
                </a:lnTo>
                <a:lnTo>
                  <a:pt x="34127" y="17814"/>
                </a:lnTo>
                <a:lnTo>
                  <a:pt x="34093" y="17803"/>
                </a:lnTo>
                <a:lnTo>
                  <a:pt x="34093" y="15471"/>
                </a:lnTo>
                <a:lnTo>
                  <a:pt x="34150" y="15448"/>
                </a:lnTo>
                <a:lnTo>
                  <a:pt x="34207" y="15403"/>
                </a:lnTo>
                <a:lnTo>
                  <a:pt x="34241" y="15346"/>
                </a:lnTo>
                <a:lnTo>
                  <a:pt x="34252" y="15278"/>
                </a:lnTo>
                <a:lnTo>
                  <a:pt x="34252" y="15243"/>
                </a:lnTo>
                <a:lnTo>
                  <a:pt x="34241" y="15209"/>
                </a:lnTo>
                <a:lnTo>
                  <a:pt x="36209" y="14072"/>
                </a:lnTo>
                <a:lnTo>
                  <a:pt x="36243" y="14129"/>
                </a:lnTo>
                <a:lnTo>
                  <a:pt x="36300" y="14163"/>
                </a:lnTo>
                <a:lnTo>
                  <a:pt x="36357" y="14185"/>
                </a:lnTo>
                <a:lnTo>
                  <a:pt x="36425" y="14197"/>
                </a:lnTo>
                <a:lnTo>
                  <a:pt x="36505" y="14185"/>
                </a:lnTo>
                <a:lnTo>
                  <a:pt x="36561" y="14163"/>
                </a:lnTo>
                <a:lnTo>
                  <a:pt x="36618" y="14117"/>
                </a:lnTo>
                <a:lnTo>
                  <a:pt x="36652" y="14072"/>
                </a:lnTo>
                <a:close/>
                <a:moveTo>
                  <a:pt x="22365" y="14026"/>
                </a:moveTo>
                <a:lnTo>
                  <a:pt x="24356" y="15175"/>
                </a:lnTo>
                <a:lnTo>
                  <a:pt x="24333" y="15221"/>
                </a:lnTo>
                <a:lnTo>
                  <a:pt x="24333" y="15278"/>
                </a:lnTo>
                <a:lnTo>
                  <a:pt x="24333" y="15323"/>
                </a:lnTo>
                <a:lnTo>
                  <a:pt x="24344" y="15369"/>
                </a:lnTo>
                <a:lnTo>
                  <a:pt x="24367" y="15414"/>
                </a:lnTo>
                <a:lnTo>
                  <a:pt x="24401" y="15448"/>
                </a:lnTo>
                <a:lnTo>
                  <a:pt x="24435" y="15482"/>
                </a:lnTo>
                <a:lnTo>
                  <a:pt x="24469" y="15505"/>
                </a:lnTo>
                <a:lnTo>
                  <a:pt x="24515" y="15516"/>
                </a:lnTo>
                <a:lnTo>
                  <a:pt x="24560" y="15528"/>
                </a:lnTo>
                <a:lnTo>
                  <a:pt x="24560" y="17837"/>
                </a:lnTo>
                <a:lnTo>
                  <a:pt x="24526" y="17837"/>
                </a:lnTo>
                <a:lnTo>
                  <a:pt x="24492" y="17848"/>
                </a:lnTo>
                <a:lnTo>
                  <a:pt x="24424" y="17894"/>
                </a:lnTo>
                <a:lnTo>
                  <a:pt x="24413" y="17928"/>
                </a:lnTo>
                <a:lnTo>
                  <a:pt x="24390" y="17962"/>
                </a:lnTo>
                <a:lnTo>
                  <a:pt x="24378" y="17996"/>
                </a:lnTo>
                <a:lnTo>
                  <a:pt x="24378" y="18030"/>
                </a:lnTo>
                <a:lnTo>
                  <a:pt x="24378" y="18076"/>
                </a:lnTo>
                <a:lnTo>
                  <a:pt x="24390" y="18110"/>
                </a:lnTo>
                <a:lnTo>
                  <a:pt x="22354" y="19282"/>
                </a:lnTo>
                <a:lnTo>
                  <a:pt x="22319" y="19259"/>
                </a:lnTo>
                <a:lnTo>
                  <a:pt x="22285" y="19236"/>
                </a:lnTo>
                <a:lnTo>
                  <a:pt x="22251" y="19213"/>
                </a:lnTo>
                <a:lnTo>
                  <a:pt x="22172" y="19213"/>
                </a:lnTo>
                <a:lnTo>
                  <a:pt x="22137" y="19236"/>
                </a:lnTo>
                <a:lnTo>
                  <a:pt x="22103" y="19248"/>
                </a:lnTo>
                <a:lnTo>
                  <a:pt x="22069" y="19282"/>
                </a:lnTo>
                <a:lnTo>
                  <a:pt x="20010" y="18087"/>
                </a:lnTo>
                <a:lnTo>
                  <a:pt x="20010" y="18030"/>
                </a:lnTo>
                <a:lnTo>
                  <a:pt x="19999" y="17973"/>
                </a:lnTo>
                <a:lnTo>
                  <a:pt x="19976" y="17917"/>
                </a:lnTo>
                <a:lnTo>
                  <a:pt x="19919" y="17882"/>
                </a:lnTo>
                <a:lnTo>
                  <a:pt x="19862" y="17860"/>
                </a:lnTo>
                <a:lnTo>
                  <a:pt x="19862" y="15448"/>
                </a:lnTo>
                <a:lnTo>
                  <a:pt x="19919" y="15425"/>
                </a:lnTo>
                <a:lnTo>
                  <a:pt x="19965" y="15391"/>
                </a:lnTo>
                <a:lnTo>
                  <a:pt x="19999" y="15334"/>
                </a:lnTo>
                <a:lnTo>
                  <a:pt x="20010" y="15278"/>
                </a:lnTo>
                <a:lnTo>
                  <a:pt x="19999" y="15221"/>
                </a:lnTo>
                <a:lnTo>
                  <a:pt x="22058" y="14026"/>
                </a:lnTo>
                <a:lnTo>
                  <a:pt x="22081" y="14060"/>
                </a:lnTo>
                <a:lnTo>
                  <a:pt x="22126" y="14094"/>
                </a:lnTo>
                <a:lnTo>
                  <a:pt x="22160" y="14106"/>
                </a:lnTo>
                <a:lnTo>
                  <a:pt x="22206" y="14117"/>
                </a:lnTo>
                <a:lnTo>
                  <a:pt x="22251" y="14106"/>
                </a:lnTo>
                <a:lnTo>
                  <a:pt x="22297" y="14083"/>
                </a:lnTo>
                <a:lnTo>
                  <a:pt x="22331" y="14060"/>
                </a:lnTo>
                <a:lnTo>
                  <a:pt x="22365" y="14026"/>
                </a:lnTo>
                <a:close/>
                <a:moveTo>
                  <a:pt x="27165" y="14060"/>
                </a:moveTo>
                <a:lnTo>
                  <a:pt x="29156" y="15209"/>
                </a:lnTo>
                <a:lnTo>
                  <a:pt x="29145" y="15243"/>
                </a:lnTo>
                <a:lnTo>
                  <a:pt x="29145" y="15278"/>
                </a:lnTo>
                <a:lnTo>
                  <a:pt x="29156" y="15346"/>
                </a:lnTo>
                <a:lnTo>
                  <a:pt x="29190" y="15403"/>
                </a:lnTo>
                <a:lnTo>
                  <a:pt x="29236" y="15437"/>
                </a:lnTo>
                <a:lnTo>
                  <a:pt x="29304" y="15460"/>
                </a:lnTo>
                <a:lnTo>
                  <a:pt x="29304" y="17826"/>
                </a:lnTo>
                <a:lnTo>
                  <a:pt x="29258" y="17837"/>
                </a:lnTo>
                <a:lnTo>
                  <a:pt x="29224" y="17848"/>
                </a:lnTo>
                <a:lnTo>
                  <a:pt x="29202" y="17871"/>
                </a:lnTo>
                <a:lnTo>
                  <a:pt x="29167" y="17894"/>
                </a:lnTo>
                <a:lnTo>
                  <a:pt x="29145" y="17928"/>
                </a:lnTo>
                <a:lnTo>
                  <a:pt x="29133" y="17962"/>
                </a:lnTo>
                <a:lnTo>
                  <a:pt x="29122" y="17996"/>
                </a:lnTo>
                <a:lnTo>
                  <a:pt x="29111" y="18030"/>
                </a:lnTo>
                <a:lnTo>
                  <a:pt x="29122" y="18076"/>
                </a:lnTo>
                <a:lnTo>
                  <a:pt x="29122" y="18110"/>
                </a:lnTo>
                <a:lnTo>
                  <a:pt x="27097" y="19282"/>
                </a:lnTo>
                <a:lnTo>
                  <a:pt x="27063" y="19248"/>
                </a:lnTo>
                <a:lnTo>
                  <a:pt x="27029" y="19225"/>
                </a:lnTo>
                <a:lnTo>
                  <a:pt x="26995" y="19213"/>
                </a:lnTo>
                <a:lnTo>
                  <a:pt x="26949" y="19202"/>
                </a:lnTo>
                <a:lnTo>
                  <a:pt x="26904" y="19213"/>
                </a:lnTo>
                <a:lnTo>
                  <a:pt x="26870" y="19225"/>
                </a:lnTo>
                <a:lnTo>
                  <a:pt x="26836" y="19248"/>
                </a:lnTo>
                <a:lnTo>
                  <a:pt x="26813" y="19282"/>
                </a:lnTo>
                <a:lnTo>
                  <a:pt x="24777" y="18099"/>
                </a:lnTo>
                <a:lnTo>
                  <a:pt x="24788" y="18030"/>
                </a:lnTo>
                <a:lnTo>
                  <a:pt x="24777" y="17996"/>
                </a:lnTo>
                <a:lnTo>
                  <a:pt x="24765" y="17962"/>
                </a:lnTo>
                <a:lnTo>
                  <a:pt x="24731" y="17905"/>
                </a:lnTo>
                <a:lnTo>
                  <a:pt x="24674" y="17860"/>
                </a:lnTo>
                <a:lnTo>
                  <a:pt x="24606" y="17837"/>
                </a:lnTo>
                <a:lnTo>
                  <a:pt x="24606" y="15528"/>
                </a:lnTo>
                <a:lnTo>
                  <a:pt x="24651" y="15516"/>
                </a:lnTo>
                <a:lnTo>
                  <a:pt x="24697" y="15494"/>
                </a:lnTo>
                <a:lnTo>
                  <a:pt x="24731" y="15471"/>
                </a:lnTo>
                <a:lnTo>
                  <a:pt x="24765" y="15448"/>
                </a:lnTo>
                <a:lnTo>
                  <a:pt x="24788" y="15403"/>
                </a:lnTo>
                <a:lnTo>
                  <a:pt x="24811" y="15369"/>
                </a:lnTo>
                <a:lnTo>
                  <a:pt x="24822" y="15323"/>
                </a:lnTo>
                <a:lnTo>
                  <a:pt x="24822" y="15278"/>
                </a:lnTo>
                <a:lnTo>
                  <a:pt x="24822" y="15232"/>
                </a:lnTo>
                <a:lnTo>
                  <a:pt x="24811" y="15175"/>
                </a:lnTo>
                <a:lnTo>
                  <a:pt x="26745" y="14060"/>
                </a:lnTo>
                <a:lnTo>
                  <a:pt x="26779" y="14106"/>
                </a:lnTo>
                <a:lnTo>
                  <a:pt x="26824" y="14151"/>
                </a:lnTo>
                <a:lnTo>
                  <a:pt x="26881" y="14174"/>
                </a:lnTo>
                <a:lnTo>
                  <a:pt x="27018" y="14174"/>
                </a:lnTo>
                <a:lnTo>
                  <a:pt x="27074" y="14151"/>
                </a:lnTo>
                <a:lnTo>
                  <a:pt x="27120" y="14106"/>
                </a:lnTo>
                <a:lnTo>
                  <a:pt x="27165" y="14060"/>
                </a:lnTo>
                <a:close/>
                <a:moveTo>
                  <a:pt x="50792" y="14015"/>
                </a:moveTo>
                <a:lnTo>
                  <a:pt x="52840" y="15198"/>
                </a:lnTo>
                <a:lnTo>
                  <a:pt x="52828" y="15232"/>
                </a:lnTo>
                <a:lnTo>
                  <a:pt x="52817" y="15278"/>
                </a:lnTo>
                <a:lnTo>
                  <a:pt x="52828" y="15312"/>
                </a:lnTo>
                <a:lnTo>
                  <a:pt x="52840" y="15357"/>
                </a:lnTo>
                <a:lnTo>
                  <a:pt x="52851" y="15391"/>
                </a:lnTo>
                <a:lnTo>
                  <a:pt x="52874" y="15414"/>
                </a:lnTo>
                <a:lnTo>
                  <a:pt x="52897" y="15437"/>
                </a:lnTo>
                <a:lnTo>
                  <a:pt x="52931" y="15460"/>
                </a:lnTo>
                <a:lnTo>
                  <a:pt x="52965" y="15471"/>
                </a:lnTo>
                <a:lnTo>
                  <a:pt x="53010" y="15471"/>
                </a:lnTo>
                <a:lnTo>
                  <a:pt x="53010" y="17860"/>
                </a:lnTo>
                <a:lnTo>
                  <a:pt x="52942" y="17871"/>
                </a:lnTo>
                <a:lnTo>
                  <a:pt x="52885" y="17917"/>
                </a:lnTo>
                <a:lnTo>
                  <a:pt x="52851" y="17973"/>
                </a:lnTo>
                <a:lnTo>
                  <a:pt x="52840" y="18030"/>
                </a:lnTo>
                <a:lnTo>
                  <a:pt x="52851" y="18099"/>
                </a:lnTo>
                <a:lnTo>
                  <a:pt x="50792" y="19282"/>
                </a:lnTo>
                <a:lnTo>
                  <a:pt x="50758" y="19259"/>
                </a:lnTo>
                <a:lnTo>
                  <a:pt x="50735" y="19236"/>
                </a:lnTo>
                <a:lnTo>
                  <a:pt x="50690" y="19213"/>
                </a:lnTo>
                <a:lnTo>
                  <a:pt x="50610" y="19213"/>
                </a:lnTo>
                <a:lnTo>
                  <a:pt x="50576" y="19236"/>
                </a:lnTo>
                <a:lnTo>
                  <a:pt x="50542" y="19248"/>
                </a:lnTo>
                <a:lnTo>
                  <a:pt x="50519" y="19282"/>
                </a:lnTo>
                <a:lnTo>
                  <a:pt x="48517" y="18121"/>
                </a:lnTo>
                <a:lnTo>
                  <a:pt x="48528" y="18076"/>
                </a:lnTo>
                <a:lnTo>
                  <a:pt x="48528" y="18030"/>
                </a:lnTo>
                <a:lnTo>
                  <a:pt x="48528" y="17985"/>
                </a:lnTo>
                <a:lnTo>
                  <a:pt x="48517" y="17939"/>
                </a:lnTo>
                <a:lnTo>
                  <a:pt x="48494" y="17905"/>
                </a:lnTo>
                <a:lnTo>
                  <a:pt x="48472" y="17871"/>
                </a:lnTo>
                <a:lnTo>
                  <a:pt x="48437" y="17837"/>
                </a:lnTo>
                <a:lnTo>
                  <a:pt x="48403" y="17814"/>
                </a:lnTo>
                <a:lnTo>
                  <a:pt x="48358" y="17791"/>
                </a:lnTo>
                <a:lnTo>
                  <a:pt x="48312" y="17780"/>
                </a:lnTo>
                <a:lnTo>
                  <a:pt x="48312" y="15528"/>
                </a:lnTo>
                <a:lnTo>
                  <a:pt x="48358" y="15528"/>
                </a:lnTo>
                <a:lnTo>
                  <a:pt x="48403" y="15505"/>
                </a:lnTo>
                <a:lnTo>
                  <a:pt x="48437" y="15482"/>
                </a:lnTo>
                <a:lnTo>
                  <a:pt x="48472" y="15448"/>
                </a:lnTo>
                <a:lnTo>
                  <a:pt x="48494" y="15414"/>
                </a:lnTo>
                <a:lnTo>
                  <a:pt x="48517" y="15369"/>
                </a:lnTo>
                <a:lnTo>
                  <a:pt x="48528" y="15323"/>
                </a:lnTo>
                <a:lnTo>
                  <a:pt x="48540" y="15278"/>
                </a:lnTo>
                <a:lnTo>
                  <a:pt x="48528" y="15221"/>
                </a:lnTo>
                <a:lnTo>
                  <a:pt x="48517" y="15175"/>
                </a:lnTo>
                <a:lnTo>
                  <a:pt x="50508" y="14026"/>
                </a:lnTo>
                <a:lnTo>
                  <a:pt x="50530" y="14060"/>
                </a:lnTo>
                <a:lnTo>
                  <a:pt x="50565" y="14083"/>
                </a:lnTo>
                <a:lnTo>
                  <a:pt x="50610" y="14094"/>
                </a:lnTo>
                <a:lnTo>
                  <a:pt x="50644" y="14106"/>
                </a:lnTo>
                <a:lnTo>
                  <a:pt x="50690" y="14094"/>
                </a:lnTo>
                <a:lnTo>
                  <a:pt x="50735" y="14083"/>
                </a:lnTo>
                <a:lnTo>
                  <a:pt x="50769" y="14049"/>
                </a:lnTo>
                <a:lnTo>
                  <a:pt x="50792" y="14015"/>
                </a:lnTo>
                <a:close/>
                <a:moveTo>
                  <a:pt x="55558" y="14026"/>
                </a:moveTo>
                <a:lnTo>
                  <a:pt x="57560" y="15187"/>
                </a:lnTo>
                <a:lnTo>
                  <a:pt x="57549" y="15232"/>
                </a:lnTo>
                <a:lnTo>
                  <a:pt x="57538" y="15278"/>
                </a:lnTo>
                <a:lnTo>
                  <a:pt x="57549" y="15323"/>
                </a:lnTo>
                <a:lnTo>
                  <a:pt x="57560" y="15357"/>
                </a:lnTo>
                <a:lnTo>
                  <a:pt x="57572" y="15403"/>
                </a:lnTo>
                <a:lnTo>
                  <a:pt x="57606" y="15437"/>
                </a:lnTo>
                <a:lnTo>
                  <a:pt x="57629" y="15460"/>
                </a:lnTo>
                <a:lnTo>
                  <a:pt x="57663" y="15482"/>
                </a:lnTo>
                <a:lnTo>
                  <a:pt x="57708" y="15494"/>
                </a:lnTo>
                <a:lnTo>
                  <a:pt x="57754" y="15505"/>
                </a:lnTo>
                <a:lnTo>
                  <a:pt x="57754" y="17791"/>
                </a:lnTo>
                <a:lnTo>
                  <a:pt x="57697" y="17791"/>
                </a:lnTo>
                <a:lnTo>
                  <a:pt x="57663" y="17814"/>
                </a:lnTo>
                <a:lnTo>
                  <a:pt x="57617" y="17837"/>
                </a:lnTo>
                <a:lnTo>
                  <a:pt x="57583" y="17871"/>
                </a:lnTo>
                <a:lnTo>
                  <a:pt x="57560" y="17905"/>
                </a:lnTo>
                <a:lnTo>
                  <a:pt x="57538" y="17939"/>
                </a:lnTo>
                <a:lnTo>
                  <a:pt x="57526" y="17985"/>
                </a:lnTo>
                <a:lnTo>
                  <a:pt x="57515" y="18030"/>
                </a:lnTo>
                <a:lnTo>
                  <a:pt x="57526" y="18087"/>
                </a:lnTo>
                <a:lnTo>
                  <a:pt x="57538" y="18133"/>
                </a:lnTo>
                <a:lnTo>
                  <a:pt x="55547" y="19282"/>
                </a:lnTo>
                <a:lnTo>
                  <a:pt x="55513" y="19248"/>
                </a:lnTo>
                <a:lnTo>
                  <a:pt x="55479" y="19225"/>
                </a:lnTo>
                <a:lnTo>
                  <a:pt x="55433" y="19202"/>
                </a:lnTo>
                <a:lnTo>
                  <a:pt x="55354" y="19202"/>
                </a:lnTo>
                <a:lnTo>
                  <a:pt x="55308" y="19225"/>
                </a:lnTo>
                <a:lnTo>
                  <a:pt x="55274" y="19248"/>
                </a:lnTo>
                <a:lnTo>
                  <a:pt x="55251" y="19270"/>
                </a:lnTo>
                <a:lnTo>
                  <a:pt x="53192" y="18087"/>
                </a:lnTo>
                <a:lnTo>
                  <a:pt x="53192" y="18030"/>
                </a:lnTo>
                <a:lnTo>
                  <a:pt x="53181" y="17973"/>
                </a:lnTo>
                <a:lnTo>
                  <a:pt x="53158" y="17917"/>
                </a:lnTo>
                <a:lnTo>
                  <a:pt x="53113" y="17882"/>
                </a:lnTo>
                <a:lnTo>
                  <a:pt x="53056" y="17860"/>
                </a:lnTo>
                <a:lnTo>
                  <a:pt x="53056" y="15471"/>
                </a:lnTo>
                <a:lnTo>
                  <a:pt x="53124" y="15448"/>
                </a:lnTo>
                <a:lnTo>
                  <a:pt x="53170" y="15403"/>
                </a:lnTo>
                <a:lnTo>
                  <a:pt x="53204" y="15346"/>
                </a:lnTo>
                <a:lnTo>
                  <a:pt x="53215" y="15278"/>
                </a:lnTo>
                <a:lnTo>
                  <a:pt x="53215" y="15243"/>
                </a:lnTo>
                <a:lnTo>
                  <a:pt x="53204" y="15209"/>
                </a:lnTo>
                <a:lnTo>
                  <a:pt x="55240" y="14038"/>
                </a:lnTo>
                <a:lnTo>
                  <a:pt x="55263" y="14072"/>
                </a:lnTo>
                <a:lnTo>
                  <a:pt x="55297" y="14094"/>
                </a:lnTo>
                <a:lnTo>
                  <a:pt x="55342" y="14117"/>
                </a:lnTo>
                <a:lnTo>
                  <a:pt x="55445" y="14117"/>
                </a:lnTo>
                <a:lnTo>
                  <a:pt x="55490" y="14094"/>
                </a:lnTo>
                <a:lnTo>
                  <a:pt x="55524" y="14060"/>
                </a:lnTo>
                <a:lnTo>
                  <a:pt x="55558" y="14026"/>
                </a:lnTo>
                <a:close/>
                <a:moveTo>
                  <a:pt x="79253" y="14026"/>
                </a:moveTo>
                <a:lnTo>
                  <a:pt x="81244" y="15175"/>
                </a:lnTo>
                <a:lnTo>
                  <a:pt x="81233" y="15221"/>
                </a:lnTo>
                <a:lnTo>
                  <a:pt x="81221" y="15278"/>
                </a:lnTo>
                <a:lnTo>
                  <a:pt x="81233" y="15323"/>
                </a:lnTo>
                <a:lnTo>
                  <a:pt x="81244" y="15369"/>
                </a:lnTo>
                <a:lnTo>
                  <a:pt x="81267" y="15414"/>
                </a:lnTo>
                <a:lnTo>
                  <a:pt x="81290" y="15448"/>
                </a:lnTo>
                <a:lnTo>
                  <a:pt x="81324" y="15482"/>
                </a:lnTo>
                <a:lnTo>
                  <a:pt x="81358" y="15505"/>
                </a:lnTo>
                <a:lnTo>
                  <a:pt x="81403" y="15516"/>
                </a:lnTo>
                <a:lnTo>
                  <a:pt x="81449" y="15528"/>
                </a:lnTo>
                <a:lnTo>
                  <a:pt x="81449" y="17837"/>
                </a:lnTo>
                <a:lnTo>
                  <a:pt x="81415" y="17837"/>
                </a:lnTo>
                <a:lnTo>
                  <a:pt x="81381" y="17848"/>
                </a:lnTo>
                <a:lnTo>
                  <a:pt x="81324" y="17894"/>
                </a:lnTo>
                <a:lnTo>
                  <a:pt x="81301" y="17928"/>
                </a:lnTo>
                <a:lnTo>
                  <a:pt x="81278" y="17962"/>
                </a:lnTo>
                <a:lnTo>
                  <a:pt x="81267" y="17996"/>
                </a:lnTo>
                <a:lnTo>
                  <a:pt x="81267" y="18030"/>
                </a:lnTo>
                <a:lnTo>
                  <a:pt x="81267" y="18076"/>
                </a:lnTo>
                <a:lnTo>
                  <a:pt x="81278" y="18110"/>
                </a:lnTo>
                <a:lnTo>
                  <a:pt x="79242" y="19282"/>
                </a:lnTo>
                <a:lnTo>
                  <a:pt x="79208" y="19259"/>
                </a:lnTo>
                <a:lnTo>
                  <a:pt x="79185" y="19236"/>
                </a:lnTo>
                <a:lnTo>
                  <a:pt x="79140" y="19213"/>
                </a:lnTo>
                <a:lnTo>
                  <a:pt x="79060" y="19213"/>
                </a:lnTo>
                <a:lnTo>
                  <a:pt x="79026" y="19236"/>
                </a:lnTo>
                <a:lnTo>
                  <a:pt x="78992" y="19248"/>
                </a:lnTo>
                <a:lnTo>
                  <a:pt x="78969" y="19282"/>
                </a:lnTo>
                <a:lnTo>
                  <a:pt x="76899" y="18087"/>
                </a:lnTo>
                <a:lnTo>
                  <a:pt x="76910" y="18030"/>
                </a:lnTo>
                <a:lnTo>
                  <a:pt x="76899" y="17973"/>
                </a:lnTo>
                <a:lnTo>
                  <a:pt x="76865" y="17917"/>
                </a:lnTo>
                <a:lnTo>
                  <a:pt x="76819" y="17882"/>
                </a:lnTo>
                <a:lnTo>
                  <a:pt x="76762" y="17860"/>
                </a:lnTo>
                <a:lnTo>
                  <a:pt x="76762" y="15448"/>
                </a:lnTo>
                <a:lnTo>
                  <a:pt x="76819" y="15425"/>
                </a:lnTo>
                <a:lnTo>
                  <a:pt x="76865" y="15391"/>
                </a:lnTo>
                <a:lnTo>
                  <a:pt x="76887" y="15334"/>
                </a:lnTo>
                <a:lnTo>
                  <a:pt x="76899" y="15278"/>
                </a:lnTo>
                <a:lnTo>
                  <a:pt x="76887" y="15221"/>
                </a:lnTo>
                <a:lnTo>
                  <a:pt x="78946" y="14026"/>
                </a:lnTo>
                <a:lnTo>
                  <a:pt x="78980" y="14060"/>
                </a:lnTo>
                <a:lnTo>
                  <a:pt x="79014" y="14094"/>
                </a:lnTo>
                <a:lnTo>
                  <a:pt x="79060" y="14106"/>
                </a:lnTo>
                <a:lnTo>
                  <a:pt x="79105" y="14117"/>
                </a:lnTo>
                <a:lnTo>
                  <a:pt x="79151" y="14106"/>
                </a:lnTo>
                <a:lnTo>
                  <a:pt x="79185" y="14083"/>
                </a:lnTo>
                <a:lnTo>
                  <a:pt x="79231" y="14060"/>
                </a:lnTo>
                <a:lnTo>
                  <a:pt x="79253" y="14026"/>
                </a:lnTo>
                <a:close/>
                <a:moveTo>
                  <a:pt x="84054" y="14060"/>
                </a:moveTo>
                <a:lnTo>
                  <a:pt x="86044" y="15209"/>
                </a:lnTo>
                <a:lnTo>
                  <a:pt x="86033" y="15243"/>
                </a:lnTo>
                <a:lnTo>
                  <a:pt x="86033" y="15278"/>
                </a:lnTo>
                <a:lnTo>
                  <a:pt x="86044" y="15346"/>
                </a:lnTo>
                <a:lnTo>
                  <a:pt x="86079" y="15403"/>
                </a:lnTo>
                <a:lnTo>
                  <a:pt x="86135" y="15437"/>
                </a:lnTo>
                <a:lnTo>
                  <a:pt x="86192" y="15460"/>
                </a:lnTo>
                <a:lnTo>
                  <a:pt x="86192" y="17826"/>
                </a:lnTo>
                <a:lnTo>
                  <a:pt x="86158" y="17837"/>
                </a:lnTo>
                <a:lnTo>
                  <a:pt x="86124" y="17848"/>
                </a:lnTo>
                <a:lnTo>
                  <a:pt x="86090" y="17871"/>
                </a:lnTo>
                <a:lnTo>
                  <a:pt x="86056" y="17894"/>
                </a:lnTo>
                <a:lnTo>
                  <a:pt x="86033" y="17928"/>
                </a:lnTo>
                <a:lnTo>
                  <a:pt x="86022" y="17962"/>
                </a:lnTo>
                <a:lnTo>
                  <a:pt x="86010" y="17996"/>
                </a:lnTo>
                <a:lnTo>
                  <a:pt x="86010" y="18030"/>
                </a:lnTo>
                <a:lnTo>
                  <a:pt x="86010" y="18076"/>
                </a:lnTo>
                <a:lnTo>
                  <a:pt x="86022" y="18110"/>
                </a:lnTo>
                <a:lnTo>
                  <a:pt x="83986" y="19282"/>
                </a:lnTo>
                <a:lnTo>
                  <a:pt x="83963" y="19248"/>
                </a:lnTo>
                <a:lnTo>
                  <a:pt x="83929" y="19225"/>
                </a:lnTo>
                <a:lnTo>
                  <a:pt x="83883" y="19213"/>
                </a:lnTo>
                <a:lnTo>
                  <a:pt x="83838" y="19202"/>
                </a:lnTo>
                <a:lnTo>
                  <a:pt x="83804" y="19213"/>
                </a:lnTo>
                <a:lnTo>
                  <a:pt x="83758" y="19225"/>
                </a:lnTo>
                <a:lnTo>
                  <a:pt x="83724" y="19248"/>
                </a:lnTo>
                <a:lnTo>
                  <a:pt x="83701" y="19282"/>
                </a:lnTo>
                <a:lnTo>
                  <a:pt x="81665" y="18099"/>
                </a:lnTo>
                <a:lnTo>
                  <a:pt x="81676" y="18030"/>
                </a:lnTo>
                <a:lnTo>
                  <a:pt x="81676" y="17996"/>
                </a:lnTo>
                <a:lnTo>
                  <a:pt x="81665" y="17962"/>
                </a:lnTo>
                <a:lnTo>
                  <a:pt x="81619" y="17905"/>
                </a:lnTo>
                <a:lnTo>
                  <a:pt x="81563" y="17860"/>
                </a:lnTo>
                <a:lnTo>
                  <a:pt x="81494" y="17837"/>
                </a:lnTo>
                <a:lnTo>
                  <a:pt x="81494" y="15528"/>
                </a:lnTo>
                <a:lnTo>
                  <a:pt x="81540" y="15516"/>
                </a:lnTo>
                <a:lnTo>
                  <a:pt x="81585" y="15494"/>
                </a:lnTo>
                <a:lnTo>
                  <a:pt x="81619" y="15471"/>
                </a:lnTo>
                <a:lnTo>
                  <a:pt x="81654" y="15448"/>
                </a:lnTo>
                <a:lnTo>
                  <a:pt x="81676" y="15403"/>
                </a:lnTo>
                <a:lnTo>
                  <a:pt x="81699" y="15369"/>
                </a:lnTo>
                <a:lnTo>
                  <a:pt x="81710" y="15323"/>
                </a:lnTo>
                <a:lnTo>
                  <a:pt x="81722" y="15278"/>
                </a:lnTo>
                <a:lnTo>
                  <a:pt x="81710" y="15232"/>
                </a:lnTo>
                <a:lnTo>
                  <a:pt x="81699" y="15175"/>
                </a:lnTo>
                <a:lnTo>
                  <a:pt x="83633" y="14060"/>
                </a:lnTo>
                <a:lnTo>
                  <a:pt x="83667" y="14106"/>
                </a:lnTo>
                <a:lnTo>
                  <a:pt x="83724" y="14151"/>
                </a:lnTo>
                <a:lnTo>
                  <a:pt x="83781" y="14174"/>
                </a:lnTo>
                <a:lnTo>
                  <a:pt x="83906" y="14174"/>
                </a:lnTo>
                <a:lnTo>
                  <a:pt x="83963" y="14151"/>
                </a:lnTo>
                <a:lnTo>
                  <a:pt x="84020" y="14106"/>
                </a:lnTo>
                <a:lnTo>
                  <a:pt x="84054" y="14060"/>
                </a:lnTo>
                <a:close/>
                <a:moveTo>
                  <a:pt x="43773" y="18178"/>
                </a:moveTo>
                <a:lnTo>
                  <a:pt x="45707" y="19293"/>
                </a:lnTo>
                <a:lnTo>
                  <a:pt x="45696" y="19339"/>
                </a:lnTo>
                <a:lnTo>
                  <a:pt x="45696" y="19384"/>
                </a:lnTo>
                <a:lnTo>
                  <a:pt x="45696" y="19430"/>
                </a:lnTo>
                <a:lnTo>
                  <a:pt x="45707" y="19464"/>
                </a:lnTo>
                <a:lnTo>
                  <a:pt x="45730" y="19498"/>
                </a:lnTo>
                <a:lnTo>
                  <a:pt x="45753" y="19532"/>
                </a:lnTo>
                <a:lnTo>
                  <a:pt x="45787" y="19555"/>
                </a:lnTo>
                <a:lnTo>
                  <a:pt x="45821" y="19577"/>
                </a:lnTo>
                <a:lnTo>
                  <a:pt x="45855" y="19589"/>
                </a:lnTo>
                <a:lnTo>
                  <a:pt x="45901" y="19600"/>
                </a:lnTo>
                <a:lnTo>
                  <a:pt x="45901" y="21921"/>
                </a:lnTo>
                <a:lnTo>
                  <a:pt x="45855" y="21921"/>
                </a:lnTo>
                <a:lnTo>
                  <a:pt x="45810" y="21943"/>
                </a:lnTo>
                <a:lnTo>
                  <a:pt x="45776" y="21955"/>
                </a:lnTo>
                <a:lnTo>
                  <a:pt x="45741" y="21989"/>
                </a:lnTo>
                <a:lnTo>
                  <a:pt x="45719" y="22023"/>
                </a:lnTo>
                <a:lnTo>
                  <a:pt x="45696" y="22057"/>
                </a:lnTo>
                <a:lnTo>
                  <a:pt x="45685" y="22103"/>
                </a:lnTo>
                <a:lnTo>
                  <a:pt x="45685" y="22137"/>
                </a:lnTo>
                <a:lnTo>
                  <a:pt x="45685" y="22182"/>
                </a:lnTo>
                <a:lnTo>
                  <a:pt x="45696" y="22228"/>
                </a:lnTo>
                <a:lnTo>
                  <a:pt x="43762" y="23343"/>
                </a:lnTo>
                <a:lnTo>
                  <a:pt x="43717" y="23297"/>
                </a:lnTo>
                <a:lnTo>
                  <a:pt x="43671" y="23252"/>
                </a:lnTo>
                <a:lnTo>
                  <a:pt x="43603" y="23229"/>
                </a:lnTo>
                <a:lnTo>
                  <a:pt x="43478" y="23229"/>
                </a:lnTo>
                <a:lnTo>
                  <a:pt x="43421" y="23252"/>
                </a:lnTo>
                <a:lnTo>
                  <a:pt x="43364" y="23286"/>
                </a:lnTo>
                <a:lnTo>
                  <a:pt x="43318" y="23343"/>
                </a:lnTo>
                <a:lnTo>
                  <a:pt x="41373" y="22205"/>
                </a:lnTo>
                <a:lnTo>
                  <a:pt x="41385" y="22137"/>
                </a:lnTo>
                <a:lnTo>
                  <a:pt x="41373" y="22103"/>
                </a:lnTo>
                <a:lnTo>
                  <a:pt x="41373" y="22069"/>
                </a:lnTo>
                <a:lnTo>
                  <a:pt x="41328" y="22000"/>
                </a:lnTo>
                <a:lnTo>
                  <a:pt x="41271" y="21955"/>
                </a:lnTo>
                <a:lnTo>
                  <a:pt x="41237" y="21943"/>
                </a:lnTo>
                <a:lnTo>
                  <a:pt x="41203" y="21932"/>
                </a:lnTo>
                <a:lnTo>
                  <a:pt x="41203" y="19612"/>
                </a:lnTo>
                <a:lnTo>
                  <a:pt x="41237" y="19600"/>
                </a:lnTo>
                <a:lnTo>
                  <a:pt x="41282" y="19577"/>
                </a:lnTo>
                <a:lnTo>
                  <a:pt x="41305" y="19555"/>
                </a:lnTo>
                <a:lnTo>
                  <a:pt x="41339" y="19532"/>
                </a:lnTo>
                <a:lnTo>
                  <a:pt x="41362" y="19498"/>
                </a:lnTo>
                <a:lnTo>
                  <a:pt x="41385" y="19464"/>
                </a:lnTo>
                <a:lnTo>
                  <a:pt x="41396" y="19430"/>
                </a:lnTo>
                <a:lnTo>
                  <a:pt x="41396" y="19384"/>
                </a:lnTo>
                <a:lnTo>
                  <a:pt x="41396" y="19339"/>
                </a:lnTo>
                <a:lnTo>
                  <a:pt x="41373" y="19293"/>
                </a:lnTo>
                <a:lnTo>
                  <a:pt x="43318" y="18178"/>
                </a:lnTo>
                <a:lnTo>
                  <a:pt x="43353" y="18235"/>
                </a:lnTo>
                <a:lnTo>
                  <a:pt x="43409" y="18269"/>
                </a:lnTo>
                <a:lnTo>
                  <a:pt x="43466" y="18292"/>
                </a:lnTo>
                <a:lnTo>
                  <a:pt x="43535" y="18303"/>
                </a:lnTo>
                <a:lnTo>
                  <a:pt x="43614" y="18292"/>
                </a:lnTo>
                <a:lnTo>
                  <a:pt x="43671" y="18269"/>
                </a:lnTo>
                <a:lnTo>
                  <a:pt x="43728" y="18224"/>
                </a:lnTo>
                <a:lnTo>
                  <a:pt x="43773" y="18178"/>
                </a:lnTo>
                <a:close/>
                <a:moveTo>
                  <a:pt x="53170" y="18121"/>
                </a:moveTo>
                <a:lnTo>
                  <a:pt x="55217" y="19316"/>
                </a:lnTo>
                <a:lnTo>
                  <a:pt x="55206" y="19350"/>
                </a:lnTo>
                <a:lnTo>
                  <a:pt x="55206" y="19384"/>
                </a:lnTo>
                <a:lnTo>
                  <a:pt x="55206" y="19418"/>
                </a:lnTo>
                <a:lnTo>
                  <a:pt x="55217" y="19452"/>
                </a:lnTo>
                <a:lnTo>
                  <a:pt x="55263" y="19509"/>
                </a:lnTo>
                <a:lnTo>
                  <a:pt x="55308" y="19555"/>
                </a:lnTo>
                <a:lnTo>
                  <a:pt x="55376" y="19566"/>
                </a:lnTo>
                <a:lnTo>
                  <a:pt x="55376" y="21978"/>
                </a:lnTo>
                <a:lnTo>
                  <a:pt x="55320" y="21989"/>
                </a:lnTo>
                <a:lnTo>
                  <a:pt x="55263" y="22023"/>
                </a:lnTo>
                <a:lnTo>
                  <a:pt x="55240" y="22080"/>
                </a:lnTo>
                <a:lnTo>
                  <a:pt x="55229" y="22137"/>
                </a:lnTo>
                <a:lnTo>
                  <a:pt x="55229" y="22194"/>
                </a:lnTo>
                <a:lnTo>
                  <a:pt x="53249" y="23343"/>
                </a:lnTo>
                <a:lnTo>
                  <a:pt x="53204" y="23297"/>
                </a:lnTo>
                <a:lnTo>
                  <a:pt x="53147" y="23252"/>
                </a:lnTo>
                <a:lnTo>
                  <a:pt x="53090" y="23229"/>
                </a:lnTo>
                <a:lnTo>
                  <a:pt x="53022" y="23218"/>
                </a:lnTo>
                <a:lnTo>
                  <a:pt x="52953" y="23229"/>
                </a:lnTo>
                <a:lnTo>
                  <a:pt x="52897" y="23252"/>
                </a:lnTo>
                <a:lnTo>
                  <a:pt x="52840" y="23286"/>
                </a:lnTo>
                <a:lnTo>
                  <a:pt x="52794" y="23331"/>
                </a:lnTo>
                <a:lnTo>
                  <a:pt x="50906" y="22239"/>
                </a:lnTo>
                <a:lnTo>
                  <a:pt x="50917" y="22194"/>
                </a:lnTo>
                <a:lnTo>
                  <a:pt x="50917" y="22137"/>
                </a:lnTo>
                <a:lnTo>
                  <a:pt x="50917" y="22091"/>
                </a:lnTo>
                <a:lnTo>
                  <a:pt x="50906" y="22046"/>
                </a:lnTo>
                <a:lnTo>
                  <a:pt x="50883" y="22000"/>
                </a:lnTo>
                <a:lnTo>
                  <a:pt x="50849" y="21966"/>
                </a:lnTo>
                <a:lnTo>
                  <a:pt x="50815" y="21932"/>
                </a:lnTo>
                <a:lnTo>
                  <a:pt x="50781" y="21909"/>
                </a:lnTo>
                <a:lnTo>
                  <a:pt x="50735" y="21887"/>
                </a:lnTo>
                <a:lnTo>
                  <a:pt x="50678" y="21875"/>
                </a:lnTo>
                <a:lnTo>
                  <a:pt x="50678" y="19555"/>
                </a:lnTo>
                <a:lnTo>
                  <a:pt x="50735" y="19532"/>
                </a:lnTo>
                <a:lnTo>
                  <a:pt x="50781" y="19498"/>
                </a:lnTo>
                <a:lnTo>
                  <a:pt x="50815" y="19441"/>
                </a:lnTo>
                <a:lnTo>
                  <a:pt x="50815" y="19384"/>
                </a:lnTo>
                <a:lnTo>
                  <a:pt x="50815" y="19327"/>
                </a:lnTo>
                <a:lnTo>
                  <a:pt x="52874" y="18133"/>
                </a:lnTo>
                <a:lnTo>
                  <a:pt x="52897" y="18167"/>
                </a:lnTo>
                <a:lnTo>
                  <a:pt x="52931" y="18190"/>
                </a:lnTo>
                <a:lnTo>
                  <a:pt x="52976" y="18212"/>
                </a:lnTo>
                <a:lnTo>
                  <a:pt x="53067" y="18212"/>
                </a:lnTo>
                <a:lnTo>
                  <a:pt x="53113" y="18190"/>
                </a:lnTo>
                <a:lnTo>
                  <a:pt x="53147" y="18167"/>
                </a:lnTo>
                <a:lnTo>
                  <a:pt x="53170" y="18121"/>
                </a:lnTo>
                <a:close/>
                <a:moveTo>
                  <a:pt x="57981" y="18167"/>
                </a:moveTo>
                <a:lnTo>
                  <a:pt x="59904" y="19282"/>
                </a:lnTo>
                <a:lnTo>
                  <a:pt x="59892" y="19327"/>
                </a:lnTo>
                <a:lnTo>
                  <a:pt x="59881" y="19384"/>
                </a:lnTo>
                <a:lnTo>
                  <a:pt x="59892" y="19430"/>
                </a:lnTo>
                <a:lnTo>
                  <a:pt x="59904" y="19475"/>
                </a:lnTo>
                <a:lnTo>
                  <a:pt x="59927" y="19521"/>
                </a:lnTo>
                <a:lnTo>
                  <a:pt x="59949" y="19555"/>
                </a:lnTo>
                <a:lnTo>
                  <a:pt x="59983" y="19589"/>
                </a:lnTo>
                <a:lnTo>
                  <a:pt x="60029" y="19612"/>
                </a:lnTo>
                <a:lnTo>
                  <a:pt x="60074" y="19623"/>
                </a:lnTo>
                <a:lnTo>
                  <a:pt x="60120" y="19634"/>
                </a:lnTo>
                <a:lnTo>
                  <a:pt x="60120" y="21909"/>
                </a:lnTo>
                <a:lnTo>
                  <a:pt x="60074" y="21921"/>
                </a:lnTo>
                <a:lnTo>
                  <a:pt x="60029" y="21932"/>
                </a:lnTo>
                <a:lnTo>
                  <a:pt x="59995" y="21955"/>
                </a:lnTo>
                <a:lnTo>
                  <a:pt x="59961" y="21978"/>
                </a:lnTo>
                <a:lnTo>
                  <a:pt x="59938" y="22012"/>
                </a:lnTo>
                <a:lnTo>
                  <a:pt x="59915" y="22057"/>
                </a:lnTo>
                <a:lnTo>
                  <a:pt x="59904" y="22091"/>
                </a:lnTo>
                <a:lnTo>
                  <a:pt x="59904" y="22137"/>
                </a:lnTo>
                <a:lnTo>
                  <a:pt x="59904" y="22182"/>
                </a:lnTo>
                <a:lnTo>
                  <a:pt x="59915" y="22228"/>
                </a:lnTo>
                <a:lnTo>
                  <a:pt x="57981" y="23343"/>
                </a:lnTo>
                <a:lnTo>
                  <a:pt x="57936" y="23297"/>
                </a:lnTo>
                <a:lnTo>
                  <a:pt x="57890" y="23263"/>
                </a:lnTo>
                <a:lnTo>
                  <a:pt x="57833" y="23240"/>
                </a:lnTo>
                <a:lnTo>
                  <a:pt x="57708" y="23240"/>
                </a:lnTo>
                <a:lnTo>
                  <a:pt x="57651" y="23263"/>
                </a:lnTo>
                <a:lnTo>
                  <a:pt x="57606" y="23297"/>
                </a:lnTo>
                <a:lnTo>
                  <a:pt x="57560" y="23343"/>
                </a:lnTo>
                <a:lnTo>
                  <a:pt x="55558" y="22182"/>
                </a:lnTo>
                <a:lnTo>
                  <a:pt x="55558" y="22137"/>
                </a:lnTo>
                <a:lnTo>
                  <a:pt x="55547" y="22080"/>
                </a:lnTo>
                <a:lnTo>
                  <a:pt x="55524" y="22034"/>
                </a:lnTo>
                <a:lnTo>
                  <a:pt x="55479" y="22000"/>
                </a:lnTo>
                <a:lnTo>
                  <a:pt x="55422" y="21978"/>
                </a:lnTo>
                <a:lnTo>
                  <a:pt x="55422" y="19566"/>
                </a:lnTo>
                <a:lnTo>
                  <a:pt x="55479" y="19543"/>
                </a:lnTo>
                <a:lnTo>
                  <a:pt x="55536" y="19509"/>
                </a:lnTo>
                <a:lnTo>
                  <a:pt x="55570" y="19452"/>
                </a:lnTo>
                <a:lnTo>
                  <a:pt x="55581" y="19384"/>
                </a:lnTo>
                <a:lnTo>
                  <a:pt x="55570" y="19316"/>
                </a:lnTo>
                <a:lnTo>
                  <a:pt x="57560" y="18167"/>
                </a:lnTo>
                <a:lnTo>
                  <a:pt x="57595" y="18212"/>
                </a:lnTo>
                <a:lnTo>
                  <a:pt x="57651" y="18258"/>
                </a:lnTo>
                <a:lnTo>
                  <a:pt x="57708" y="18281"/>
                </a:lnTo>
                <a:lnTo>
                  <a:pt x="57833" y="18281"/>
                </a:lnTo>
                <a:lnTo>
                  <a:pt x="57890" y="18258"/>
                </a:lnTo>
                <a:lnTo>
                  <a:pt x="57947" y="18212"/>
                </a:lnTo>
                <a:lnTo>
                  <a:pt x="57981" y="18167"/>
                </a:lnTo>
                <a:close/>
                <a:moveTo>
                  <a:pt x="10569" y="18167"/>
                </a:moveTo>
                <a:lnTo>
                  <a:pt x="12525" y="19293"/>
                </a:lnTo>
                <a:lnTo>
                  <a:pt x="12514" y="19339"/>
                </a:lnTo>
                <a:lnTo>
                  <a:pt x="12514" y="19384"/>
                </a:lnTo>
                <a:lnTo>
                  <a:pt x="12514" y="19430"/>
                </a:lnTo>
                <a:lnTo>
                  <a:pt x="12525" y="19464"/>
                </a:lnTo>
                <a:lnTo>
                  <a:pt x="12548" y="19498"/>
                </a:lnTo>
                <a:lnTo>
                  <a:pt x="12571" y="19532"/>
                </a:lnTo>
                <a:lnTo>
                  <a:pt x="12594" y="19555"/>
                </a:lnTo>
                <a:lnTo>
                  <a:pt x="12628" y="19577"/>
                </a:lnTo>
                <a:lnTo>
                  <a:pt x="12673" y="19589"/>
                </a:lnTo>
                <a:lnTo>
                  <a:pt x="12707" y="19600"/>
                </a:lnTo>
                <a:lnTo>
                  <a:pt x="12707" y="21955"/>
                </a:lnTo>
                <a:lnTo>
                  <a:pt x="12639" y="21978"/>
                </a:lnTo>
                <a:lnTo>
                  <a:pt x="12594" y="22012"/>
                </a:lnTo>
                <a:lnTo>
                  <a:pt x="12548" y="22069"/>
                </a:lnTo>
                <a:lnTo>
                  <a:pt x="12537" y="22137"/>
                </a:lnTo>
                <a:lnTo>
                  <a:pt x="12548" y="22205"/>
                </a:lnTo>
                <a:lnTo>
                  <a:pt x="10535" y="23365"/>
                </a:lnTo>
                <a:lnTo>
                  <a:pt x="10500" y="23331"/>
                </a:lnTo>
                <a:lnTo>
                  <a:pt x="10466" y="23297"/>
                </a:lnTo>
                <a:lnTo>
                  <a:pt x="10409" y="23274"/>
                </a:lnTo>
                <a:lnTo>
                  <a:pt x="10307" y="23274"/>
                </a:lnTo>
                <a:lnTo>
                  <a:pt x="10262" y="23297"/>
                </a:lnTo>
                <a:lnTo>
                  <a:pt x="10216" y="23331"/>
                </a:lnTo>
                <a:lnTo>
                  <a:pt x="10182" y="23365"/>
                </a:lnTo>
                <a:lnTo>
                  <a:pt x="8225" y="22239"/>
                </a:lnTo>
                <a:lnTo>
                  <a:pt x="8237" y="22194"/>
                </a:lnTo>
                <a:lnTo>
                  <a:pt x="8237" y="22137"/>
                </a:lnTo>
                <a:lnTo>
                  <a:pt x="8237" y="22091"/>
                </a:lnTo>
                <a:lnTo>
                  <a:pt x="8225" y="22046"/>
                </a:lnTo>
                <a:lnTo>
                  <a:pt x="8203" y="22012"/>
                </a:lnTo>
                <a:lnTo>
                  <a:pt x="8180" y="21966"/>
                </a:lnTo>
                <a:lnTo>
                  <a:pt x="8146" y="21943"/>
                </a:lnTo>
                <a:lnTo>
                  <a:pt x="8100" y="21921"/>
                </a:lnTo>
                <a:lnTo>
                  <a:pt x="8066" y="21898"/>
                </a:lnTo>
                <a:lnTo>
                  <a:pt x="8009" y="21887"/>
                </a:lnTo>
                <a:lnTo>
                  <a:pt x="8009" y="19646"/>
                </a:lnTo>
                <a:lnTo>
                  <a:pt x="8066" y="19634"/>
                </a:lnTo>
                <a:lnTo>
                  <a:pt x="8112" y="19623"/>
                </a:lnTo>
                <a:lnTo>
                  <a:pt x="8146" y="19589"/>
                </a:lnTo>
                <a:lnTo>
                  <a:pt x="8180" y="19566"/>
                </a:lnTo>
                <a:lnTo>
                  <a:pt x="8214" y="19521"/>
                </a:lnTo>
                <a:lnTo>
                  <a:pt x="8237" y="19475"/>
                </a:lnTo>
                <a:lnTo>
                  <a:pt x="8248" y="19430"/>
                </a:lnTo>
                <a:lnTo>
                  <a:pt x="8248" y="19384"/>
                </a:lnTo>
                <a:lnTo>
                  <a:pt x="8248" y="19327"/>
                </a:lnTo>
                <a:lnTo>
                  <a:pt x="8225" y="19282"/>
                </a:lnTo>
                <a:lnTo>
                  <a:pt x="10148" y="18167"/>
                </a:lnTo>
                <a:lnTo>
                  <a:pt x="10193" y="18212"/>
                </a:lnTo>
                <a:lnTo>
                  <a:pt x="10239" y="18246"/>
                </a:lnTo>
                <a:lnTo>
                  <a:pt x="10296" y="18269"/>
                </a:lnTo>
                <a:lnTo>
                  <a:pt x="10364" y="18281"/>
                </a:lnTo>
                <a:lnTo>
                  <a:pt x="10421" y="18269"/>
                </a:lnTo>
                <a:lnTo>
                  <a:pt x="10478" y="18246"/>
                </a:lnTo>
                <a:lnTo>
                  <a:pt x="10535" y="18212"/>
                </a:lnTo>
                <a:lnTo>
                  <a:pt x="10569" y="18167"/>
                </a:lnTo>
                <a:close/>
                <a:moveTo>
                  <a:pt x="34264" y="18155"/>
                </a:moveTo>
                <a:lnTo>
                  <a:pt x="36243" y="19304"/>
                </a:lnTo>
                <a:lnTo>
                  <a:pt x="36220" y="19339"/>
                </a:lnTo>
                <a:lnTo>
                  <a:pt x="36220" y="19384"/>
                </a:lnTo>
                <a:lnTo>
                  <a:pt x="36220" y="19430"/>
                </a:lnTo>
                <a:lnTo>
                  <a:pt x="36232" y="19464"/>
                </a:lnTo>
                <a:lnTo>
                  <a:pt x="36254" y="19498"/>
                </a:lnTo>
                <a:lnTo>
                  <a:pt x="36277" y="19521"/>
                </a:lnTo>
                <a:lnTo>
                  <a:pt x="36311" y="19555"/>
                </a:lnTo>
                <a:lnTo>
                  <a:pt x="36334" y="19566"/>
                </a:lnTo>
                <a:lnTo>
                  <a:pt x="36379" y="19589"/>
                </a:lnTo>
                <a:lnTo>
                  <a:pt x="36414" y="19589"/>
                </a:lnTo>
                <a:lnTo>
                  <a:pt x="36414" y="21887"/>
                </a:lnTo>
                <a:lnTo>
                  <a:pt x="36368" y="21887"/>
                </a:lnTo>
                <a:lnTo>
                  <a:pt x="36323" y="21909"/>
                </a:lnTo>
                <a:lnTo>
                  <a:pt x="36277" y="21932"/>
                </a:lnTo>
                <a:lnTo>
                  <a:pt x="36243" y="21966"/>
                </a:lnTo>
                <a:lnTo>
                  <a:pt x="36209" y="22000"/>
                </a:lnTo>
                <a:lnTo>
                  <a:pt x="36186" y="22046"/>
                </a:lnTo>
                <a:lnTo>
                  <a:pt x="36175" y="22091"/>
                </a:lnTo>
                <a:lnTo>
                  <a:pt x="36175" y="22137"/>
                </a:lnTo>
                <a:lnTo>
                  <a:pt x="36175" y="22194"/>
                </a:lnTo>
                <a:lnTo>
                  <a:pt x="36186" y="22239"/>
                </a:lnTo>
                <a:lnTo>
                  <a:pt x="34241" y="23365"/>
                </a:lnTo>
                <a:lnTo>
                  <a:pt x="34207" y="23331"/>
                </a:lnTo>
                <a:lnTo>
                  <a:pt x="34161" y="23297"/>
                </a:lnTo>
                <a:lnTo>
                  <a:pt x="34116" y="23274"/>
                </a:lnTo>
                <a:lnTo>
                  <a:pt x="34002" y="23274"/>
                </a:lnTo>
                <a:lnTo>
                  <a:pt x="33957" y="23297"/>
                </a:lnTo>
                <a:lnTo>
                  <a:pt x="33922" y="23331"/>
                </a:lnTo>
                <a:lnTo>
                  <a:pt x="33888" y="23365"/>
                </a:lnTo>
                <a:lnTo>
                  <a:pt x="31863" y="22194"/>
                </a:lnTo>
                <a:lnTo>
                  <a:pt x="31875" y="22137"/>
                </a:lnTo>
                <a:lnTo>
                  <a:pt x="31863" y="22080"/>
                </a:lnTo>
                <a:lnTo>
                  <a:pt x="31829" y="22023"/>
                </a:lnTo>
                <a:lnTo>
                  <a:pt x="31784" y="21978"/>
                </a:lnTo>
                <a:lnTo>
                  <a:pt x="31716" y="21955"/>
                </a:lnTo>
                <a:lnTo>
                  <a:pt x="31716" y="19589"/>
                </a:lnTo>
                <a:lnTo>
                  <a:pt x="31784" y="19566"/>
                </a:lnTo>
                <a:lnTo>
                  <a:pt x="31841" y="19521"/>
                </a:lnTo>
                <a:lnTo>
                  <a:pt x="31886" y="19452"/>
                </a:lnTo>
                <a:lnTo>
                  <a:pt x="31898" y="19418"/>
                </a:lnTo>
                <a:lnTo>
                  <a:pt x="31898" y="19384"/>
                </a:lnTo>
                <a:lnTo>
                  <a:pt x="31898" y="19350"/>
                </a:lnTo>
                <a:lnTo>
                  <a:pt x="31886" y="19304"/>
                </a:lnTo>
                <a:lnTo>
                  <a:pt x="33866" y="18167"/>
                </a:lnTo>
                <a:lnTo>
                  <a:pt x="33900" y="18201"/>
                </a:lnTo>
                <a:lnTo>
                  <a:pt x="33945" y="18235"/>
                </a:lnTo>
                <a:lnTo>
                  <a:pt x="34002" y="18258"/>
                </a:lnTo>
                <a:lnTo>
                  <a:pt x="34059" y="18269"/>
                </a:lnTo>
                <a:lnTo>
                  <a:pt x="34116" y="18258"/>
                </a:lnTo>
                <a:lnTo>
                  <a:pt x="34173" y="18235"/>
                </a:lnTo>
                <a:lnTo>
                  <a:pt x="34218" y="18201"/>
                </a:lnTo>
                <a:lnTo>
                  <a:pt x="34264" y="18155"/>
                </a:lnTo>
                <a:close/>
                <a:moveTo>
                  <a:pt x="67457" y="18167"/>
                </a:moveTo>
                <a:lnTo>
                  <a:pt x="69425" y="19293"/>
                </a:lnTo>
                <a:lnTo>
                  <a:pt x="69414" y="19339"/>
                </a:lnTo>
                <a:lnTo>
                  <a:pt x="69402" y="19384"/>
                </a:lnTo>
                <a:lnTo>
                  <a:pt x="69402" y="19430"/>
                </a:lnTo>
                <a:lnTo>
                  <a:pt x="69414" y="19464"/>
                </a:lnTo>
                <a:lnTo>
                  <a:pt x="69436" y="19498"/>
                </a:lnTo>
                <a:lnTo>
                  <a:pt x="69459" y="19532"/>
                </a:lnTo>
                <a:lnTo>
                  <a:pt x="69493" y="19555"/>
                </a:lnTo>
                <a:lnTo>
                  <a:pt x="69527" y="19577"/>
                </a:lnTo>
                <a:lnTo>
                  <a:pt x="69562" y="19589"/>
                </a:lnTo>
                <a:lnTo>
                  <a:pt x="69596" y="19600"/>
                </a:lnTo>
                <a:lnTo>
                  <a:pt x="69596" y="21955"/>
                </a:lnTo>
                <a:lnTo>
                  <a:pt x="69539" y="21978"/>
                </a:lnTo>
                <a:lnTo>
                  <a:pt x="69482" y="22012"/>
                </a:lnTo>
                <a:lnTo>
                  <a:pt x="69448" y="22069"/>
                </a:lnTo>
                <a:lnTo>
                  <a:pt x="69436" y="22137"/>
                </a:lnTo>
                <a:lnTo>
                  <a:pt x="69448" y="22205"/>
                </a:lnTo>
                <a:lnTo>
                  <a:pt x="67434" y="23365"/>
                </a:lnTo>
                <a:lnTo>
                  <a:pt x="67400" y="23331"/>
                </a:lnTo>
                <a:lnTo>
                  <a:pt x="67355" y="23297"/>
                </a:lnTo>
                <a:lnTo>
                  <a:pt x="67309" y="23274"/>
                </a:lnTo>
                <a:lnTo>
                  <a:pt x="67195" y="23274"/>
                </a:lnTo>
                <a:lnTo>
                  <a:pt x="67150" y="23297"/>
                </a:lnTo>
                <a:lnTo>
                  <a:pt x="67104" y="23331"/>
                </a:lnTo>
                <a:lnTo>
                  <a:pt x="67070" y="23365"/>
                </a:lnTo>
                <a:lnTo>
                  <a:pt x="65114" y="22239"/>
                </a:lnTo>
                <a:lnTo>
                  <a:pt x="65125" y="22194"/>
                </a:lnTo>
                <a:lnTo>
                  <a:pt x="65136" y="22137"/>
                </a:lnTo>
                <a:lnTo>
                  <a:pt x="65125" y="22091"/>
                </a:lnTo>
                <a:lnTo>
                  <a:pt x="65114" y="22046"/>
                </a:lnTo>
                <a:lnTo>
                  <a:pt x="65091" y="22012"/>
                </a:lnTo>
                <a:lnTo>
                  <a:pt x="65068" y="21966"/>
                </a:lnTo>
                <a:lnTo>
                  <a:pt x="65034" y="21943"/>
                </a:lnTo>
                <a:lnTo>
                  <a:pt x="65000" y="21921"/>
                </a:lnTo>
                <a:lnTo>
                  <a:pt x="64954" y="21898"/>
                </a:lnTo>
                <a:lnTo>
                  <a:pt x="64909" y="21887"/>
                </a:lnTo>
                <a:lnTo>
                  <a:pt x="64909" y="19646"/>
                </a:lnTo>
                <a:lnTo>
                  <a:pt x="64954" y="19634"/>
                </a:lnTo>
                <a:lnTo>
                  <a:pt x="65000" y="19623"/>
                </a:lnTo>
                <a:lnTo>
                  <a:pt x="65034" y="19589"/>
                </a:lnTo>
                <a:lnTo>
                  <a:pt x="65068" y="19566"/>
                </a:lnTo>
                <a:lnTo>
                  <a:pt x="65102" y="19521"/>
                </a:lnTo>
                <a:lnTo>
                  <a:pt x="65125" y="19475"/>
                </a:lnTo>
                <a:lnTo>
                  <a:pt x="65136" y="19430"/>
                </a:lnTo>
                <a:lnTo>
                  <a:pt x="65136" y="19384"/>
                </a:lnTo>
                <a:lnTo>
                  <a:pt x="65136" y="19327"/>
                </a:lnTo>
                <a:lnTo>
                  <a:pt x="65114" y="19282"/>
                </a:lnTo>
                <a:lnTo>
                  <a:pt x="67048" y="18167"/>
                </a:lnTo>
                <a:lnTo>
                  <a:pt x="67082" y="18212"/>
                </a:lnTo>
                <a:lnTo>
                  <a:pt x="67127" y="18246"/>
                </a:lnTo>
                <a:lnTo>
                  <a:pt x="67184" y="18269"/>
                </a:lnTo>
                <a:lnTo>
                  <a:pt x="67252" y="18281"/>
                </a:lnTo>
                <a:lnTo>
                  <a:pt x="67309" y="18269"/>
                </a:lnTo>
                <a:lnTo>
                  <a:pt x="67377" y="18246"/>
                </a:lnTo>
                <a:lnTo>
                  <a:pt x="67423" y="18212"/>
                </a:lnTo>
                <a:lnTo>
                  <a:pt x="67457" y="18167"/>
                </a:lnTo>
                <a:close/>
                <a:moveTo>
                  <a:pt x="5837" y="18167"/>
                </a:moveTo>
                <a:lnTo>
                  <a:pt x="7748" y="19270"/>
                </a:lnTo>
                <a:lnTo>
                  <a:pt x="7736" y="19327"/>
                </a:lnTo>
                <a:lnTo>
                  <a:pt x="7725" y="19384"/>
                </a:lnTo>
                <a:lnTo>
                  <a:pt x="7736" y="19430"/>
                </a:lnTo>
                <a:lnTo>
                  <a:pt x="7748" y="19486"/>
                </a:lnTo>
                <a:lnTo>
                  <a:pt x="7770" y="19521"/>
                </a:lnTo>
                <a:lnTo>
                  <a:pt x="7793" y="19566"/>
                </a:lnTo>
                <a:lnTo>
                  <a:pt x="7839" y="19589"/>
                </a:lnTo>
                <a:lnTo>
                  <a:pt x="7873" y="19623"/>
                </a:lnTo>
                <a:lnTo>
                  <a:pt x="7918" y="19634"/>
                </a:lnTo>
                <a:lnTo>
                  <a:pt x="7964" y="19646"/>
                </a:lnTo>
                <a:lnTo>
                  <a:pt x="7964" y="21887"/>
                </a:lnTo>
                <a:lnTo>
                  <a:pt x="7918" y="21898"/>
                </a:lnTo>
                <a:lnTo>
                  <a:pt x="7873" y="21909"/>
                </a:lnTo>
                <a:lnTo>
                  <a:pt x="7839" y="21943"/>
                </a:lnTo>
                <a:lnTo>
                  <a:pt x="7804" y="21966"/>
                </a:lnTo>
                <a:lnTo>
                  <a:pt x="7770" y="22012"/>
                </a:lnTo>
                <a:lnTo>
                  <a:pt x="7759" y="22046"/>
                </a:lnTo>
                <a:lnTo>
                  <a:pt x="7736" y="22091"/>
                </a:lnTo>
                <a:lnTo>
                  <a:pt x="7736" y="22137"/>
                </a:lnTo>
                <a:lnTo>
                  <a:pt x="7736" y="22194"/>
                </a:lnTo>
                <a:lnTo>
                  <a:pt x="7759" y="22239"/>
                </a:lnTo>
                <a:lnTo>
                  <a:pt x="5780" y="23377"/>
                </a:lnTo>
                <a:lnTo>
                  <a:pt x="5746" y="23343"/>
                </a:lnTo>
                <a:lnTo>
                  <a:pt x="5711" y="23320"/>
                </a:lnTo>
                <a:lnTo>
                  <a:pt x="5666" y="23309"/>
                </a:lnTo>
                <a:lnTo>
                  <a:pt x="5620" y="23297"/>
                </a:lnTo>
                <a:lnTo>
                  <a:pt x="5575" y="23309"/>
                </a:lnTo>
                <a:lnTo>
                  <a:pt x="5529" y="23320"/>
                </a:lnTo>
                <a:lnTo>
                  <a:pt x="5495" y="23343"/>
                </a:lnTo>
                <a:lnTo>
                  <a:pt x="5461" y="23377"/>
                </a:lnTo>
                <a:lnTo>
                  <a:pt x="3470" y="22228"/>
                </a:lnTo>
                <a:lnTo>
                  <a:pt x="3482" y="22182"/>
                </a:lnTo>
                <a:lnTo>
                  <a:pt x="3482" y="22137"/>
                </a:lnTo>
                <a:lnTo>
                  <a:pt x="3482" y="22091"/>
                </a:lnTo>
                <a:lnTo>
                  <a:pt x="3470" y="22057"/>
                </a:lnTo>
                <a:lnTo>
                  <a:pt x="3448" y="22012"/>
                </a:lnTo>
                <a:lnTo>
                  <a:pt x="3425" y="21978"/>
                </a:lnTo>
                <a:lnTo>
                  <a:pt x="3391" y="21955"/>
                </a:lnTo>
                <a:lnTo>
                  <a:pt x="3357" y="21932"/>
                </a:lnTo>
                <a:lnTo>
                  <a:pt x="3311" y="21921"/>
                </a:lnTo>
                <a:lnTo>
                  <a:pt x="3277" y="21909"/>
                </a:lnTo>
                <a:lnTo>
                  <a:pt x="3277" y="19634"/>
                </a:lnTo>
                <a:lnTo>
                  <a:pt x="3323" y="19623"/>
                </a:lnTo>
                <a:lnTo>
                  <a:pt x="3368" y="19612"/>
                </a:lnTo>
                <a:lnTo>
                  <a:pt x="3402" y="19589"/>
                </a:lnTo>
                <a:lnTo>
                  <a:pt x="3436" y="19555"/>
                </a:lnTo>
                <a:lnTo>
                  <a:pt x="3459" y="19521"/>
                </a:lnTo>
                <a:lnTo>
                  <a:pt x="3482" y="19475"/>
                </a:lnTo>
                <a:lnTo>
                  <a:pt x="3493" y="19430"/>
                </a:lnTo>
                <a:lnTo>
                  <a:pt x="3505" y="19384"/>
                </a:lnTo>
                <a:lnTo>
                  <a:pt x="3493" y="19327"/>
                </a:lnTo>
                <a:lnTo>
                  <a:pt x="3482" y="19282"/>
                </a:lnTo>
                <a:lnTo>
                  <a:pt x="5404" y="18178"/>
                </a:lnTo>
                <a:lnTo>
                  <a:pt x="5438" y="18224"/>
                </a:lnTo>
                <a:lnTo>
                  <a:pt x="5495" y="18258"/>
                </a:lnTo>
                <a:lnTo>
                  <a:pt x="5552" y="18281"/>
                </a:lnTo>
                <a:lnTo>
                  <a:pt x="5620" y="18292"/>
                </a:lnTo>
                <a:lnTo>
                  <a:pt x="5689" y="18281"/>
                </a:lnTo>
                <a:lnTo>
                  <a:pt x="5746" y="18258"/>
                </a:lnTo>
                <a:lnTo>
                  <a:pt x="5802" y="18224"/>
                </a:lnTo>
                <a:lnTo>
                  <a:pt x="5837" y="18167"/>
                </a:lnTo>
                <a:close/>
                <a:moveTo>
                  <a:pt x="15324" y="18167"/>
                </a:moveTo>
                <a:lnTo>
                  <a:pt x="17235" y="19270"/>
                </a:lnTo>
                <a:lnTo>
                  <a:pt x="17212" y="19327"/>
                </a:lnTo>
                <a:lnTo>
                  <a:pt x="17201" y="19384"/>
                </a:lnTo>
                <a:lnTo>
                  <a:pt x="17212" y="19430"/>
                </a:lnTo>
                <a:lnTo>
                  <a:pt x="17223" y="19486"/>
                </a:lnTo>
                <a:lnTo>
                  <a:pt x="17246" y="19521"/>
                </a:lnTo>
                <a:lnTo>
                  <a:pt x="17280" y="19566"/>
                </a:lnTo>
                <a:lnTo>
                  <a:pt x="17314" y="19600"/>
                </a:lnTo>
                <a:lnTo>
                  <a:pt x="17360" y="19623"/>
                </a:lnTo>
                <a:lnTo>
                  <a:pt x="17405" y="19634"/>
                </a:lnTo>
                <a:lnTo>
                  <a:pt x="17451" y="19646"/>
                </a:lnTo>
                <a:lnTo>
                  <a:pt x="17451" y="21943"/>
                </a:lnTo>
                <a:lnTo>
                  <a:pt x="17417" y="21955"/>
                </a:lnTo>
                <a:lnTo>
                  <a:pt x="17383" y="21966"/>
                </a:lnTo>
                <a:lnTo>
                  <a:pt x="17326" y="22012"/>
                </a:lnTo>
                <a:lnTo>
                  <a:pt x="17280" y="22069"/>
                </a:lnTo>
                <a:lnTo>
                  <a:pt x="17269" y="22103"/>
                </a:lnTo>
                <a:lnTo>
                  <a:pt x="17269" y="22137"/>
                </a:lnTo>
                <a:lnTo>
                  <a:pt x="17280" y="22205"/>
                </a:lnTo>
                <a:lnTo>
                  <a:pt x="15267" y="23377"/>
                </a:lnTo>
                <a:lnTo>
                  <a:pt x="15233" y="23343"/>
                </a:lnTo>
                <a:lnTo>
                  <a:pt x="15198" y="23309"/>
                </a:lnTo>
                <a:lnTo>
                  <a:pt x="15153" y="23297"/>
                </a:lnTo>
                <a:lnTo>
                  <a:pt x="15096" y="23286"/>
                </a:lnTo>
                <a:lnTo>
                  <a:pt x="15051" y="23297"/>
                </a:lnTo>
                <a:lnTo>
                  <a:pt x="15005" y="23309"/>
                </a:lnTo>
                <a:lnTo>
                  <a:pt x="14971" y="23343"/>
                </a:lnTo>
                <a:lnTo>
                  <a:pt x="14937" y="23377"/>
                </a:lnTo>
                <a:lnTo>
                  <a:pt x="12912" y="22205"/>
                </a:lnTo>
                <a:lnTo>
                  <a:pt x="12923" y="22137"/>
                </a:lnTo>
                <a:lnTo>
                  <a:pt x="12901" y="22069"/>
                </a:lnTo>
                <a:lnTo>
                  <a:pt x="12867" y="22012"/>
                </a:lnTo>
                <a:lnTo>
                  <a:pt x="12821" y="21978"/>
                </a:lnTo>
                <a:lnTo>
                  <a:pt x="12753" y="21955"/>
                </a:lnTo>
                <a:lnTo>
                  <a:pt x="12753" y="19600"/>
                </a:lnTo>
                <a:lnTo>
                  <a:pt x="12798" y="19589"/>
                </a:lnTo>
                <a:lnTo>
                  <a:pt x="12832" y="19577"/>
                </a:lnTo>
                <a:lnTo>
                  <a:pt x="12867" y="19555"/>
                </a:lnTo>
                <a:lnTo>
                  <a:pt x="12889" y="19532"/>
                </a:lnTo>
                <a:lnTo>
                  <a:pt x="12912" y="19498"/>
                </a:lnTo>
                <a:lnTo>
                  <a:pt x="12935" y="19464"/>
                </a:lnTo>
                <a:lnTo>
                  <a:pt x="12946" y="19430"/>
                </a:lnTo>
                <a:lnTo>
                  <a:pt x="12946" y="19384"/>
                </a:lnTo>
                <a:lnTo>
                  <a:pt x="12946" y="19339"/>
                </a:lnTo>
                <a:lnTo>
                  <a:pt x="12935" y="19304"/>
                </a:lnTo>
                <a:lnTo>
                  <a:pt x="14880" y="18178"/>
                </a:lnTo>
                <a:lnTo>
                  <a:pt x="14925" y="18224"/>
                </a:lnTo>
                <a:lnTo>
                  <a:pt x="14971" y="18258"/>
                </a:lnTo>
                <a:lnTo>
                  <a:pt x="15028" y="18281"/>
                </a:lnTo>
                <a:lnTo>
                  <a:pt x="15096" y="18292"/>
                </a:lnTo>
                <a:lnTo>
                  <a:pt x="15164" y="18281"/>
                </a:lnTo>
                <a:lnTo>
                  <a:pt x="15233" y="18258"/>
                </a:lnTo>
                <a:lnTo>
                  <a:pt x="15278" y="18224"/>
                </a:lnTo>
                <a:lnTo>
                  <a:pt x="15324" y="18167"/>
                </a:lnTo>
                <a:close/>
                <a:moveTo>
                  <a:pt x="19988" y="18133"/>
                </a:moveTo>
                <a:lnTo>
                  <a:pt x="22046" y="19316"/>
                </a:lnTo>
                <a:lnTo>
                  <a:pt x="22035" y="19384"/>
                </a:lnTo>
                <a:lnTo>
                  <a:pt x="22046" y="19452"/>
                </a:lnTo>
                <a:lnTo>
                  <a:pt x="22081" y="19498"/>
                </a:lnTo>
                <a:lnTo>
                  <a:pt x="22126" y="19532"/>
                </a:lnTo>
                <a:lnTo>
                  <a:pt x="22194" y="19555"/>
                </a:lnTo>
                <a:lnTo>
                  <a:pt x="22194" y="21909"/>
                </a:lnTo>
                <a:lnTo>
                  <a:pt x="22149" y="21921"/>
                </a:lnTo>
                <a:lnTo>
                  <a:pt x="22103" y="21932"/>
                </a:lnTo>
                <a:lnTo>
                  <a:pt x="22069" y="21955"/>
                </a:lnTo>
                <a:lnTo>
                  <a:pt x="22046" y="21989"/>
                </a:lnTo>
                <a:lnTo>
                  <a:pt x="22012" y="22023"/>
                </a:lnTo>
                <a:lnTo>
                  <a:pt x="22001" y="22057"/>
                </a:lnTo>
                <a:lnTo>
                  <a:pt x="21978" y="22103"/>
                </a:lnTo>
                <a:lnTo>
                  <a:pt x="21978" y="22137"/>
                </a:lnTo>
                <a:lnTo>
                  <a:pt x="21978" y="22182"/>
                </a:lnTo>
                <a:lnTo>
                  <a:pt x="22001" y="22228"/>
                </a:lnTo>
                <a:lnTo>
                  <a:pt x="20010" y="23377"/>
                </a:lnTo>
                <a:lnTo>
                  <a:pt x="19976" y="23331"/>
                </a:lnTo>
                <a:lnTo>
                  <a:pt x="19931" y="23309"/>
                </a:lnTo>
                <a:lnTo>
                  <a:pt x="19885" y="23286"/>
                </a:lnTo>
                <a:lnTo>
                  <a:pt x="19794" y="23286"/>
                </a:lnTo>
                <a:lnTo>
                  <a:pt x="19749" y="23309"/>
                </a:lnTo>
                <a:lnTo>
                  <a:pt x="19703" y="23331"/>
                </a:lnTo>
                <a:lnTo>
                  <a:pt x="19669" y="23365"/>
                </a:lnTo>
                <a:lnTo>
                  <a:pt x="17656" y="22205"/>
                </a:lnTo>
                <a:lnTo>
                  <a:pt x="17667" y="22137"/>
                </a:lnTo>
                <a:lnTo>
                  <a:pt x="17667" y="22103"/>
                </a:lnTo>
                <a:lnTo>
                  <a:pt x="17656" y="22069"/>
                </a:lnTo>
                <a:lnTo>
                  <a:pt x="17621" y="22012"/>
                </a:lnTo>
                <a:lnTo>
                  <a:pt x="17565" y="21966"/>
                </a:lnTo>
                <a:lnTo>
                  <a:pt x="17496" y="21943"/>
                </a:lnTo>
                <a:lnTo>
                  <a:pt x="17496" y="19646"/>
                </a:lnTo>
                <a:lnTo>
                  <a:pt x="17542" y="19634"/>
                </a:lnTo>
                <a:lnTo>
                  <a:pt x="17587" y="19623"/>
                </a:lnTo>
                <a:lnTo>
                  <a:pt x="17633" y="19589"/>
                </a:lnTo>
                <a:lnTo>
                  <a:pt x="17667" y="19566"/>
                </a:lnTo>
                <a:lnTo>
                  <a:pt x="17690" y="19521"/>
                </a:lnTo>
                <a:lnTo>
                  <a:pt x="17712" y="19486"/>
                </a:lnTo>
                <a:lnTo>
                  <a:pt x="17724" y="19430"/>
                </a:lnTo>
                <a:lnTo>
                  <a:pt x="17735" y="19384"/>
                </a:lnTo>
                <a:lnTo>
                  <a:pt x="17724" y="19327"/>
                </a:lnTo>
                <a:lnTo>
                  <a:pt x="17712" y="19282"/>
                </a:lnTo>
                <a:lnTo>
                  <a:pt x="19692" y="18133"/>
                </a:lnTo>
                <a:lnTo>
                  <a:pt x="19726" y="18167"/>
                </a:lnTo>
                <a:lnTo>
                  <a:pt x="19760" y="18190"/>
                </a:lnTo>
                <a:lnTo>
                  <a:pt x="19794" y="18201"/>
                </a:lnTo>
                <a:lnTo>
                  <a:pt x="19840" y="18212"/>
                </a:lnTo>
                <a:lnTo>
                  <a:pt x="19885" y="18201"/>
                </a:lnTo>
                <a:lnTo>
                  <a:pt x="19931" y="18190"/>
                </a:lnTo>
                <a:lnTo>
                  <a:pt x="19965" y="18167"/>
                </a:lnTo>
                <a:lnTo>
                  <a:pt x="19988" y="18133"/>
                </a:lnTo>
                <a:close/>
                <a:moveTo>
                  <a:pt x="38996" y="18155"/>
                </a:moveTo>
                <a:lnTo>
                  <a:pt x="40964" y="19293"/>
                </a:lnTo>
                <a:lnTo>
                  <a:pt x="40952" y="19339"/>
                </a:lnTo>
                <a:lnTo>
                  <a:pt x="40941" y="19384"/>
                </a:lnTo>
                <a:lnTo>
                  <a:pt x="40952" y="19430"/>
                </a:lnTo>
                <a:lnTo>
                  <a:pt x="40964" y="19464"/>
                </a:lnTo>
                <a:lnTo>
                  <a:pt x="40975" y="19509"/>
                </a:lnTo>
                <a:lnTo>
                  <a:pt x="41009" y="19543"/>
                </a:lnTo>
                <a:lnTo>
                  <a:pt x="41032" y="19566"/>
                </a:lnTo>
                <a:lnTo>
                  <a:pt x="41078" y="19589"/>
                </a:lnTo>
                <a:lnTo>
                  <a:pt x="41112" y="19600"/>
                </a:lnTo>
                <a:lnTo>
                  <a:pt x="41157" y="19612"/>
                </a:lnTo>
                <a:lnTo>
                  <a:pt x="41157" y="21932"/>
                </a:lnTo>
                <a:lnTo>
                  <a:pt x="41112" y="21932"/>
                </a:lnTo>
                <a:lnTo>
                  <a:pt x="41078" y="21955"/>
                </a:lnTo>
                <a:lnTo>
                  <a:pt x="41043" y="21966"/>
                </a:lnTo>
                <a:lnTo>
                  <a:pt x="41009" y="22000"/>
                </a:lnTo>
                <a:lnTo>
                  <a:pt x="40987" y="22023"/>
                </a:lnTo>
                <a:lnTo>
                  <a:pt x="40975" y="22057"/>
                </a:lnTo>
                <a:lnTo>
                  <a:pt x="40964" y="22103"/>
                </a:lnTo>
                <a:lnTo>
                  <a:pt x="40952" y="22137"/>
                </a:lnTo>
                <a:lnTo>
                  <a:pt x="40964" y="22182"/>
                </a:lnTo>
                <a:lnTo>
                  <a:pt x="40975" y="22216"/>
                </a:lnTo>
                <a:lnTo>
                  <a:pt x="38973" y="23377"/>
                </a:lnTo>
                <a:lnTo>
                  <a:pt x="38939" y="23331"/>
                </a:lnTo>
                <a:lnTo>
                  <a:pt x="38893" y="23309"/>
                </a:lnTo>
                <a:lnTo>
                  <a:pt x="38848" y="23286"/>
                </a:lnTo>
                <a:lnTo>
                  <a:pt x="38746" y="23286"/>
                </a:lnTo>
                <a:lnTo>
                  <a:pt x="38700" y="23309"/>
                </a:lnTo>
                <a:lnTo>
                  <a:pt x="38666" y="23331"/>
                </a:lnTo>
                <a:lnTo>
                  <a:pt x="38632" y="23365"/>
                </a:lnTo>
                <a:lnTo>
                  <a:pt x="36675" y="22239"/>
                </a:lnTo>
                <a:lnTo>
                  <a:pt x="36687" y="22194"/>
                </a:lnTo>
                <a:lnTo>
                  <a:pt x="36687" y="22137"/>
                </a:lnTo>
                <a:lnTo>
                  <a:pt x="36687" y="22091"/>
                </a:lnTo>
                <a:lnTo>
                  <a:pt x="36675" y="22046"/>
                </a:lnTo>
                <a:lnTo>
                  <a:pt x="36652" y="22012"/>
                </a:lnTo>
                <a:lnTo>
                  <a:pt x="36618" y="21966"/>
                </a:lnTo>
                <a:lnTo>
                  <a:pt x="36584" y="21943"/>
                </a:lnTo>
                <a:lnTo>
                  <a:pt x="36550" y="21909"/>
                </a:lnTo>
                <a:lnTo>
                  <a:pt x="36505" y="21898"/>
                </a:lnTo>
                <a:lnTo>
                  <a:pt x="36459" y="21887"/>
                </a:lnTo>
                <a:lnTo>
                  <a:pt x="36459" y="19589"/>
                </a:lnTo>
                <a:lnTo>
                  <a:pt x="36527" y="19566"/>
                </a:lnTo>
                <a:lnTo>
                  <a:pt x="36584" y="19521"/>
                </a:lnTo>
                <a:lnTo>
                  <a:pt x="36630" y="19464"/>
                </a:lnTo>
                <a:lnTo>
                  <a:pt x="36630" y="19418"/>
                </a:lnTo>
                <a:lnTo>
                  <a:pt x="36641" y="19384"/>
                </a:lnTo>
                <a:lnTo>
                  <a:pt x="36630" y="19339"/>
                </a:lnTo>
                <a:lnTo>
                  <a:pt x="36618" y="19304"/>
                </a:lnTo>
                <a:lnTo>
                  <a:pt x="38598" y="18167"/>
                </a:lnTo>
                <a:lnTo>
                  <a:pt x="38643" y="18212"/>
                </a:lnTo>
                <a:lnTo>
                  <a:pt x="38689" y="18246"/>
                </a:lnTo>
                <a:lnTo>
                  <a:pt x="38734" y="18269"/>
                </a:lnTo>
                <a:lnTo>
                  <a:pt x="38859" y="18269"/>
                </a:lnTo>
                <a:lnTo>
                  <a:pt x="38916" y="18235"/>
                </a:lnTo>
                <a:lnTo>
                  <a:pt x="38962" y="18201"/>
                </a:lnTo>
                <a:lnTo>
                  <a:pt x="38996" y="18155"/>
                </a:lnTo>
                <a:close/>
                <a:moveTo>
                  <a:pt x="62736" y="18167"/>
                </a:moveTo>
                <a:lnTo>
                  <a:pt x="64647" y="19270"/>
                </a:lnTo>
                <a:lnTo>
                  <a:pt x="64625" y="19327"/>
                </a:lnTo>
                <a:lnTo>
                  <a:pt x="64625" y="19384"/>
                </a:lnTo>
                <a:lnTo>
                  <a:pt x="64625" y="19430"/>
                </a:lnTo>
                <a:lnTo>
                  <a:pt x="64636" y="19486"/>
                </a:lnTo>
                <a:lnTo>
                  <a:pt x="64659" y="19521"/>
                </a:lnTo>
                <a:lnTo>
                  <a:pt x="64693" y="19566"/>
                </a:lnTo>
                <a:lnTo>
                  <a:pt x="64727" y="19589"/>
                </a:lnTo>
                <a:lnTo>
                  <a:pt x="64761" y="19623"/>
                </a:lnTo>
                <a:lnTo>
                  <a:pt x="64807" y="19634"/>
                </a:lnTo>
                <a:lnTo>
                  <a:pt x="64863" y="19646"/>
                </a:lnTo>
                <a:lnTo>
                  <a:pt x="64863" y="21887"/>
                </a:lnTo>
                <a:lnTo>
                  <a:pt x="64818" y="21898"/>
                </a:lnTo>
                <a:lnTo>
                  <a:pt x="64772" y="21909"/>
                </a:lnTo>
                <a:lnTo>
                  <a:pt x="64727" y="21943"/>
                </a:lnTo>
                <a:lnTo>
                  <a:pt x="64693" y="21966"/>
                </a:lnTo>
                <a:lnTo>
                  <a:pt x="64670" y="22012"/>
                </a:lnTo>
                <a:lnTo>
                  <a:pt x="64647" y="22046"/>
                </a:lnTo>
                <a:lnTo>
                  <a:pt x="64636" y="22091"/>
                </a:lnTo>
                <a:lnTo>
                  <a:pt x="64625" y="22137"/>
                </a:lnTo>
                <a:lnTo>
                  <a:pt x="64636" y="22194"/>
                </a:lnTo>
                <a:lnTo>
                  <a:pt x="64647" y="22239"/>
                </a:lnTo>
                <a:lnTo>
                  <a:pt x="62668" y="23377"/>
                </a:lnTo>
                <a:lnTo>
                  <a:pt x="62634" y="23343"/>
                </a:lnTo>
                <a:lnTo>
                  <a:pt x="62600" y="23320"/>
                </a:lnTo>
                <a:lnTo>
                  <a:pt x="62554" y="23309"/>
                </a:lnTo>
                <a:lnTo>
                  <a:pt x="62509" y="23297"/>
                </a:lnTo>
                <a:lnTo>
                  <a:pt x="62463" y="23309"/>
                </a:lnTo>
                <a:lnTo>
                  <a:pt x="62418" y="23320"/>
                </a:lnTo>
                <a:lnTo>
                  <a:pt x="62384" y="23343"/>
                </a:lnTo>
                <a:lnTo>
                  <a:pt x="62361" y="23377"/>
                </a:lnTo>
                <a:lnTo>
                  <a:pt x="60359" y="22228"/>
                </a:lnTo>
                <a:lnTo>
                  <a:pt x="60370" y="22182"/>
                </a:lnTo>
                <a:lnTo>
                  <a:pt x="60382" y="22137"/>
                </a:lnTo>
                <a:lnTo>
                  <a:pt x="60370" y="22091"/>
                </a:lnTo>
                <a:lnTo>
                  <a:pt x="60359" y="22057"/>
                </a:lnTo>
                <a:lnTo>
                  <a:pt x="60336" y="22012"/>
                </a:lnTo>
                <a:lnTo>
                  <a:pt x="60313" y="21978"/>
                </a:lnTo>
                <a:lnTo>
                  <a:pt x="60279" y="21955"/>
                </a:lnTo>
                <a:lnTo>
                  <a:pt x="60245" y="21932"/>
                </a:lnTo>
                <a:lnTo>
                  <a:pt x="60211" y="21921"/>
                </a:lnTo>
                <a:lnTo>
                  <a:pt x="60165" y="21909"/>
                </a:lnTo>
                <a:lnTo>
                  <a:pt x="60165" y="19634"/>
                </a:lnTo>
                <a:lnTo>
                  <a:pt x="60211" y="19623"/>
                </a:lnTo>
                <a:lnTo>
                  <a:pt x="60256" y="19612"/>
                </a:lnTo>
                <a:lnTo>
                  <a:pt x="60291" y="19589"/>
                </a:lnTo>
                <a:lnTo>
                  <a:pt x="60325" y="19555"/>
                </a:lnTo>
                <a:lnTo>
                  <a:pt x="60359" y="19521"/>
                </a:lnTo>
                <a:lnTo>
                  <a:pt x="60382" y="19475"/>
                </a:lnTo>
                <a:lnTo>
                  <a:pt x="60393" y="19430"/>
                </a:lnTo>
                <a:lnTo>
                  <a:pt x="60393" y="19384"/>
                </a:lnTo>
                <a:lnTo>
                  <a:pt x="60393" y="19327"/>
                </a:lnTo>
                <a:lnTo>
                  <a:pt x="60370" y="19282"/>
                </a:lnTo>
                <a:lnTo>
                  <a:pt x="62293" y="18178"/>
                </a:lnTo>
                <a:lnTo>
                  <a:pt x="62327" y="18224"/>
                </a:lnTo>
                <a:lnTo>
                  <a:pt x="62384" y="18258"/>
                </a:lnTo>
                <a:lnTo>
                  <a:pt x="62441" y="18281"/>
                </a:lnTo>
                <a:lnTo>
                  <a:pt x="62509" y="18292"/>
                </a:lnTo>
                <a:lnTo>
                  <a:pt x="62577" y="18281"/>
                </a:lnTo>
                <a:lnTo>
                  <a:pt x="62634" y="18258"/>
                </a:lnTo>
                <a:lnTo>
                  <a:pt x="62691" y="18224"/>
                </a:lnTo>
                <a:lnTo>
                  <a:pt x="62736" y="18167"/>
                </a:lnTo>
                <a:close/>
                <a:moveTo>
                  <a:pt x="72212" y="18167"/>
                </a:moveTo>
                <a:lnTo>
                  <a:pt x="74123" y="19270"/>
                </a:lnTo>
                <a:lnTo>
                  <a:pt x="74100" y="19327"/>
                </a:lnTo>
                <a:lnTo>
                  <a:pt x="74100" y="19384"/>
                </a:lnTo>
                <a:lnTo>
                  <a:pt x="74100" y="19430"/>
                </a:lnTo>
                <a:lnTo>
                  <a:pt x="74112" y="19486"/>
                </a:lnTo>
                <a:lnTo>
                  <a:pt x="74134" y="19521"/>
                </a:lnTo>
                <a:lnTo>
                  <a:pt x="74169" y="19566"/>
                </a:lnTo>
                <a:lnTo>
                  <a:pt x="74203" y="19600"/>
                </a:lnTo>
                <a:lnTo>
                  <a:pt x="74248" y="19623"/>
                </a:lnTo>
                <a:lnTo>
                  <a:pt x="74294" y="19634"/>
                </a:lnTo>
                <a:lnTo>
                  <a:pt x="74339" y="19646"/>
                </a:lnTo>
                <a:lnTo>
                  <a:pt x="74339" y="21943"/>
                </a:lnTo>
                <a:lnTo>
                  <a:pt x="74305" y="21955"/>
                </a:lnTo>
                <a:lnTo>
                  <a:pt x="74271" y="21966"/>
                </a:lnTo>
                <a:lnTo>
                  <a:pt x="74214" y="22012"/>
                </a:lnTo>
                <a:lnTo>
                  <a:pt x="74180" y="22069"/>
                </a:lnTo>
                <a:lnTo>
                  <a:pt x="74169" y="22103"/>
                </a:lnTo>
                <a:lnTo>
                  <a:pt x="74157" y="22137"/>
                </a:lnTo>
                <a:lnTo>
                  <a:pt x="74169" y="22205"/>
                </a:lnTo>
                <a:lnTo>
                  <a:pt x="72155" y="23377"/>
                </a:lnTo>
                <a:lnTo>
                  <a:pt x="72121" y="23343"/>
                </a:lnTo>
                <a:lnTo>
                  <a:pt x="72087" y="23309"/>
                </a:lnTo>
                <a:lnTo>
                  <a:pt x="72041" y="23297"/>
                </a:lnTo>
                <a:lnTo>
                  <a:pt x="71996" y="23286"/>
                </a:lnTo>
                <a:lnTo>
                  <a:pt x="71939" y="23297"/>
                </a:lnTo>
                <a:lnTo>
                  <a:pt x="71893" y="23309"/>
                </a:lnTo>
                <a:lnTo>
                  <a:pt x="71859" y="23343"/>
                </a:lnTo>
                <a:lnTo>
                  <a:pt x="71825" y="23377"/>
                </a:lnTo>
                <a:lnTo>
                  <a:pt x="69800" y="22205"/>
                </a:lnTo>
                <a:lnTo>
                  <a:pt x="69812" y="22137"/>
                </a:lnTo>
                <a:lnTo>
                  <a:pt x="69800" y="22069"/>
                </a:lnTo>
                <a:lnTo>
                  <a:pt x="69766" y="22012"/>
                </a:lnTo>
                <a:lnTo>
                  <a:pt x="69709" y="21978"/>
                </a:lnTo>
                <a:lnTo>
                  <a:pt x="69641" y="21955"/>
                </a:lnTo>
                <a:lnTo>
                  <a:pt x="69641" y="19600"/>
                </a:lnTo>
                <a:lnTo>
                  <a:pt x="69687" y="19589"/>
                </a:lnTo>
                <a:lnTo>
                  <a:pt x="69721" y="19577"/>
                </a:lnTo>
                <a:lnTo>
                  <a:pt x="69755" y="19555"/>
                </a:lnTo>
                <a:lnTo>
                  <a:pt x="69778" y="19532"/>
                </a:lnTo>
                <a:lnTo>
                  <a:pt x="69800" y="19498"/>
                </a:lnTo>
                <a:lnTo>
                  <a:pt x="69823" y="19464"/>
                </a:lnTo>
                <a:lnTo>
                  <a:pt x="69835" y="19430"/>
                </a:lnTo>
                <a:lnTo>
                  <a:pt x="69835" y="19384"/>
                </a:lnTo>
                <a:lnTo>
                  <a:pt x="69835" y="19339"/>
                </a:lnTo>
                <a:lnTo>
                  <a:pt x="69823" y="19304"/>
                </a:lnTo>
                <a:lnTo>
                  <a:pt x="71768" y="18178"/>
                </a:lnTo>
                <a:lnTo>
                  <a:pt x="71814" y="18224"/>
                </a:lnTo>
                <a:lnTo>
                  <a:pt x="71859" y="18258"/>
                </a:lnTo>
                <a:lnTo>
                  <a:pt x="71928" y="18281"/>
                </a:lnTo>
                <a:lnTo>
                  <a:pt x="71996" y="18292"/>
                </a:lnTo>
                <a:lnTo>
                  <a:pt x="72053" y="18281"/>
                </a:lnTo>
                <a:lnTo>
                  <a:pt x="72121" y="18258"/>
                </a:lnTo>
                <a:lnTo>
                  <a:pt x="72166" y="18224"/>
                </a:lnTo>
                <a:lnTo>
                  <a:pt x="72212" y="18167"/>
                </a:lnTo>
                <a:close/>
                <a:moveTo>
                  <a:pt x="76876" y="18133"/>
                </a:moveTo>
                <a:lnTo>
                  <a:pt x="78946" y="19316"/>
                </a:lnTo>
                <a:lnTo>
                  <a:pt x="78923" y="19384"/>
                </a:lnTo>
                <a:lnTo>
                  <a:pt x="78935" y="19452"/>
                </a:lnTo>
                <a:lnTo>
                  <a:pt x="78969" y="19498"/>
                </a:lnTo>
                <a:lnTo>
                  <a:pt x="79026" y="19532"/>
                </a:lnTo>
                <a:lnTo>
                  <a:pt x="79083" y="19555"/>
                </a:lnTo>
                <a:lnTo>
                  <a:pt x="79083" y="21909"/>
                </a:lnTo>
                <a:lnTo>
                  <a:pt x="79037" y="21921"/>
                </a:lnTo>
                <a:lnTo>
                  <a:pt x="79003" y="21932"/>
                </a:lnTo>
                <a:lnTo>
                  <a:pt x="78969" y="21955"/>
                </a:lnTo>
                <a:lnTo>
                  <a:pt x="78935" y="21989"/>
                </a:lnTo>
                <a:lnTo>
                  <a:pt x="78912" y="22023"/>
                </a:lnTo>
                <a:lnTo>
                  <a:pt x="78889" y="22057"/>
                </a:lnTo>
                <a:lnTo>
                  <a:pt x="78878" y="22103"/>
                </a:lnTo>
                <a:lnTo>
                  <a:pt x="78867" y="22137"/>
                </a:lnTo>
                <a:lnTo>
                  <a:pt x="78878" y="22182"/>
                </a:lnTo>
                <a:lnTo>
                  <a:pt x="78889" y="22228"/>
                </a:lnTo>
                <a:lnTo>
                  <a:pt x="76899" y="23377"/>
                </a:lnTo>
                <a:lnTo>
                  <a:pt x="76865" y="23331"/>
                </a:lnTo>
                <a:lnTo>
                  <a:pt x="76830" y="23309"/>
                </a:lnTo>
                <a:lnTo>
                  <a:pt x="76785" y="23286"/>
                </a:lnTo>
                <a:lnTo>
                  <a:pt x="76683" y="23286"/>
                </a:lnTo>
                <a:lnTo>
                  <a:pt x="76637" y="23309"/>
                </a:lnTo>
                <a:lnTo>
                  <a:pt x="76603" y="23331"/>
                </a:lnTo>
                <a:lnTo>
                  <a:pt x="76569" y="23365"/>
                </a:lnTo>
                <a:lnTo>
                  <a:pt x="74544" y="22205"/>
                </a:lnTo>
                <a:lnTo>
                  <a:pt x="74555" y="22137"/>
                </a:lnTo>
                <a:lnTo>
                  <a:pt x="74555" y="22103"/>
                </a:lnTo>
                <a:lnTo>
                  <a:pt x="74544" y="22069"/>
                </a:lnTo>
                <a:lnTo>
                  <a:pt x="74510" y="22012"/>
                </a:lnTo>
                <a:lnTo>
                  <a:pt x="74453" y="21966"/>
                </a:lnTo>
                <a:lnTo>
                  <a:pt x="74385" y="21943"/>
                </a:lnTo>
                <a:lnTo>
                  <a:pt x="74385" y="19646"/>
                </a:lnTo>
                <a:lnTo>
                  <a:pt x="74430" y="19634"/>
                </a:lnTo>
                <a:lnTo>
                  <a:pt x="74476" y="19623"/>
                </a:lnTo>
                <a:lnTo>
                  <a:pt x="74521" y="19589"/>
                </a:lnTo>
                <a:lnTo>
                  <a:pt x="74555" y="19566"/>
                </a:lnTo>
                <a:lnTo>
                  <a:pt x="74589" y="19521"/>
                </a:lnTo>
                <a:lnTo>
                  <a:pt x="74601" y="19486"/>
                </a:lnTo>
                <a:lnTo>
                  <a:pt x="74624" y="19430"/>
                </a:lnTo>
                <a:lnTo>
                  <a:pt x="74624" y="19384"/>
                </a:lnTo>
                <a:lnTo>
                  <a:pt x="74624" y="19327"/>
                </a:lnTo>
                <a:lnTo>
                  <a:pt x="74601" y="19282"/>
                </a:lnTo>
                <a:lnTo>
                  <a:pt x="76580" y="18133"/>
                </a:lnTo>
                <a:lnTo>
                  <a:pt x="76614" y="18167"/>
                </a:lnTo>
                <a:lnTo>
                  <a:pt x="76648" y="18190"/>
                </a:lnTo>
                <a:lnTo>
                  <a:pt x="76683" y="18201"/>
                </a:lnTo>
                <a:lnTo>
                  <a:pt x="76728" y="18212"/>
                </a:lnTo>
                <a:lnTo>
                  <a:pt x="76774" y="18201"/>
                </a:lnTo>
                <a:lnTo>
                  <a:pt x="76819" y="18190"/>
                </a:lnTo>
                <a:lnTo>
                  <a:pt x="76853" y="18167"/>
                </a:lnTo>
                <a:lnTo>
                  <a:pt x="76876" y="18133"/>
                </a:lnTo>
                <a:close/>
                <a:moveTo>
                  <a:pt x="24754" y="18144"/>
                </a:moveTo>
                <a:lnTo>
                  <a:pt x="26790" y="19316"/>
                </a:lnTo>
                <a:lnTo>
                  <a:pt x="26779" y="19350"/>
                </a:lnTo>
                <a:lnTo>
                  <a:pt x="26767" y="19384"/>
                </a:lnTo>
                <a:lnTo>
                  <a:pt x="26790" y="19452"/>
                </a:lnTo>
                <a:lnTo>
                  <a:pt x="26813" y="19498"/>
                </a:lnTo>
                <a:lnTo>
                  <a:pt x="26870" y="19543"/>
                </a:lnTo>
                <a:lnTo>
                  <a:pt x="26927" y="19555"/>
                </a:lnTo>
                <a:lnTo>
                  <a:pt x="26927" y="21955"/>
                </a:lnTo>
                <a:lnTo>
                  <a:pt x="26870" y="21966"/>
                </a:lnTo>
                <a:lnTo>
                  <a:pt x="26813" y="22012"/>
                </a:lnTo>
                <a:lnTo>
                  <a:pt x="26767" y="22069"/>
                </a:lnTo>
                <a:lnTo>
                  <a:pt x="26767" y="22103"/>
                </a:lnTo>
                <a:lnTo>
                  <a:pt x="26756" y="22137"/>
                </a:lnTo>
                <a:lnTo>
                  <a:pt x="26767" y="22205"/>
                </a:lnTo>
                <a:lnTo>
                  <a:pt x="24720" y="23388"/>
                </a:lnTo>
                <a:lnTo>
                  <a:pt x="24697" y="23354"/>
                </a:lnTo>
                <a:lnTo>
                  <a:pt x="24663" y="23331"/>
                </a:lnTo>
                <a:lnTo>
                  <a:pt x="24617" y="23320"/>
                </a:lnTo>
                <a:lnTo>
                  <a:pt x="24583" y="23309"/>
                </a:lnTo>
                <a:lnTo>
                  <a:pt x="24538" y="23320"/>
                </a:lnTo>
                <a:lnTo>
                  <a:pt x="24504" y="23331"/>
                </a:lnTo>
                <a:lnTo>
                  <a:pt x="24469" y="23354"/>
                </a:lnTo>
                <a:lnTo>
                  <a:pt x="24435" y="23388"/>
                </a:lnTo>
                <a:lnTo>
                  <a:pt x="22422" y="22216"/>
                </a:lnTo>
                <a:lnTo>
                  <a:pt x="22433" y="22182"/>
                </a:lnTo>
                <a:lnTo>
                  <a:pt x="22445" y="22137"/>
                </a:lnTo>
                <a:lnTo>
                  <a:pt x="22433" y="22103"/>
                </a:lnTo>
                <a:lnTo>
                  <a:pt x="22422" y="22057"/>
                </a:lnTo>
                <a:lnTo>
                  <a:pt x="22410" y="22023"/>
                </a:lnTo>
                <a:lnTo>
                  <a:pt x="22376" y="21989"/>
                </a:lnTo>
                <a:lnTo>
                  <a:pt x="22354" y="21966"/>
                </a:lnTo>
                <a:lnTo>
                  <a:pt x="22319" y="21943"/>
                </a:lnTo>
                <a:lnTo>
                  <a:pt x="22274" y="21921"/>
                </a:lnTo>
                <a:lnTo>
                  <a:pt x="22240" y="21909"/>
                </a:lnTo>
                <a:lnTo>
                  <a:pt x="22240" y="19555"/>
                </a:lnTo>
                <a:lnTo>
                  <a:pt x="22297" y="19532"/>
                </a:lnTo>
                <a:lnTo>
                  <a:pt x="22342" y="19498"/>
                </a:lnTo>
                <a:lnTo>
                  <a:pt x="22365" y="19441"/>
                </a:lnTo>
                <a:lnTo>
                  <a:pt x="22376" y="19384"/>
                </a:lnTo>
                <a:lnTo>
                  <a:pt x="22365" y="19327"/>
                </a:lnTo>
                <a:lnTo>
                  <a:pt x="24413" y="18144"/>
                </a:lnTo>
                <a:lnTo>
                  <a:pt x="24435" y="18190"/>
                </a:lnTo>
                <a:lnTo>
                  <a:pt x="24481" y="18212"/>
                </a:lnTo>
                <a:lnTo>
                  <a:pt x="24526" y="18235"/>
                </a:lnTo>
                <a:lnTo>
                  <a:pt x="24629" y="18235"/>
                </a:lnTo>
                <a:lnTo>
                  <a:pt x="24674" y="18212"/>
                </a:lnTo>
                <a:lnTo>
                  <a:pt x="24720" y="18178"/>
                </a:lnTo>
                <a:lnTo>
                  <a:pt x="24754" y="18144"/>
                </a:lnTo>
                <a:close/>
                <a:moveTo>
                  <a:pt x="29497" y="18144"/>
                </a:moveTo>
                <a:lnTo>
                  <a:pt x="31499" y="19304"/>
                </a:lnTo>
                <a:lnTo>
                  <a:pt x="31488" y="19339"/>
                </a:lnTo>
                <a:lnTo>
                  <a:pt x="31488" y="19384"/>
                </a:lnTo>
                <a:lnTo>
                  <a:pt x="31488" y="19418"/>
                </a:lnTo>
                <a:lnTo>
                  <a:pt x="31499" y="19464"/>
                </a:lnTo>
                <a:lnTo>
                  <a:pt x="31511" y="19498"/>
                </a:lnTo>
                <a:lnTo>
                  <a:pt x="31534" y="19521"/>
                </a:lnTo>
                <a:lnTo>
                  <a:pt x="31568" y="19555"/>
                </a:lnTo>
                <a:lnTo>
                  <a:pt x="31602" y="19566"/>
                </a:lnTo>
                <a:lnTo>
                  <a:pt x="31636" y="19577"/>
                </a:lnTo>
                <a:lnTo>
                  <a:pt x="31670" y="19589"/>
                </a:lnTo>
                <a:lnTo>
                  <a:pt x="31670" y="21955"/>
                </a:lnTo>
                <a:lnTo>
                  <a:pt x="31602" y="21978"/>
                </a:lnTo>
                <a:lnTo>
                  <a:pt x="31556" y="22012"/>
                </a:lnTo>
                <a:lnTo>
                  <a:pt x="31522" y="22069"/>
                </a:lnTo>
                <a:lnTo>
                  <a:pt x="31511" y="22103"/>
                </a:lnTo>
                <a:lnTo>
                  <a:pt x="31499" y="22137"/>
                </a:lnTo>
                <a:lnTo>
                  <a:pt x="31511" y="22205"/>
                </a:lnTo>
                <a:lnTo>
                  <a:pt x="29475" y="23388"/>
                </a:lnTo>
                <a:lnTo>
                  <a:pt x="29440" y="23354"/>
                </a:lnTo>
                <a:lnTo>
                  <a:pt x="29406" y="23331"/>
                </a:lnTo>
                <a:lnTo>
                  <a:pt x="29361" y="23309"/>
                </a:lnTo>
                <a:lnTo>
                  <a:pt x="29281" y="23309"/>
                </a:lnTo>
                <a:lnTo>
                  <a:pt x="29236" y="23320"/>
                </a:lnTo>
                <a:lnTo>
                  <a:pt x="29202" y="23354"/>
                </a:lnTo>
                <a:lnTo>
                  <a:pt x="29167" y="23377"/>
                </a:lnTo>
                <a:lnTo>
                  <a:pt x="27131" y="22205"/>
                </a:lnTo>
                <a:lnTo>
                  <a:pt x="27143" y="22137"/>
                </a:lnTo>
                <a:lnTo>
                  <a:pt x="27131" y="22069"/>
                </a:lnTo>
                <a:lnTo>
                  <a:pt x="27097" y="22012"/>
                </a:lnTo>
                <a:lnTo>
                  <a:pt x="27040" y="21978"/>
                </a:lnTo>
                <a:lnTo>
                  <a:pt x="26972" y="21955"/>
                </a:lnTo>
                <a:lnTo>
                  <a:pt x="26972" y="19555"/>
                </a:lnTo>
                <a:lnTo>
                  <a:pt x="27040" y="19543"/>
                </a:lnTo>
                <a:lnTo>
                  <a:pt x="27086" y="19498"/>
                </a:lnTo>
                <a:lnTo>
                  <a:pt x="27120" y="19452"/>
                </a:lnTo>
                <a:lnTo>
                  <a:pt x="27131" y="19384"/>
                </a:lnTo>
                <a:lnTo>
                  <a:pt x="27120" y="19327"/>
                </a:lnTo>
                <a:lnTo>
                  <a:pt x="29145" y="18144"/>
                </a:lnTo>
                <a:lnTo>
                  <a:pt x="29179" y="18190"/>
                </a:lnTo>
                <a:lnTo>
                  <a:pt x="29224" y="18212"/>
                </a:lnTo>
                <a:lnTo>
                  <a:pt x="29270" y="18235"/>
                </a:lnTo>
                <a:lnTo>
                  <a:pt x="29315" y="18246"/>
                </a:lnTo>
                <a:lnTo>
                  <a:pt x="29372" y="18235"/>
                </a:lnTo>
                <a:lnTo>
                  <a:pt x="29418" y="18212"/>
                </a:lnTo>
                <a:lnTo>
                  <a:pt x="29463" y="18178"/>
                </a:lnTo>
                <a:lnTo>
                  <a:pt x="29497" y="18144"/>
                </a:lnTo>
                <a:close/>
                <a:moveTo>
                  <a:pt x="48494" y="18167"/>
                </a:moveTo>
                <a:lnTo>
                  <a:pt x="50496" y="19316"/>
                </a:lnTo>
                <a:lnTo>
                  <a:pt x="50485" y="19350"/>
                </a:lnTo>
                <a:lnTo>
                  <a:pt x="50474" y="19384"/>
                </a:lnTo>
                <a:lnTo>
                  <a:pt x="50496" y="19452"/>
                </a:lnTo>
                <a:lnTo>
                  <a:pt x="50519" y="19498"/>
                </a:lnTo>
                <a:lnTo>
                  <a:pt x="50576" y="19532"/>
                </a:lnTo>
                <a:lnTo>
                  <a:pt x="50633" y="19555"/>
                </a:lnTo>
                <a:lnTo>
                  <a:pt x="50633" y="21875"/>
                </a:lnTo>
                <a:lnTo>
                  <a:pt x="50587" y="21875"/>
                </a:lnTo>
                <a:lnTo>
                  <a:pt x="50542" y="21898"/>
                </a:lnTo>
                <a:lnTo>
                  <a:pt x="50496" y="21921"/>
                </a:lnTo>
                <a:lnTo>
                  <a:pt x="50451" y="21955"/>
                </a:lnTo>
                <a:lnTo>
                  <a:pt x="50428" y="22000"/>
                </a:lnTo>
                <a:lnTo>
                  <a:pt x="50405" y="22034"/>
                </a:lnTo>
                <a:lnTo>
                  <a:pt x="50383" y="22091"/>
                </a:lnTo>
                <a:lnTo>
                  <a:pt x="50383" y="22137"/>
                </a:lnTo>
                <a:lnTo>
                  <a:pt x="50383" y="22194"/>
                </a:lnTo>
                <a:lnTo>
                  <a:pt x="50405" y="22251"/>
                </a:lnTo>
                <a:lnTo>
                  <a:pt x="48437" y="23388"/>
                </a:lnTo>
                <a:lnTo>
                  <a:pt x="48403" y="23354"/>
                </a:lnTo>
                <a:lnTo>
                  <a:pt x="48369" y="23320"/>
                </a:lnTo>
                <a:lnTo>
                  <a:pt x="48324" y="23309"/>
                </a:lnTo>
                <a:lnTo>
                  <a:pt x="48278" y="23297"/>
                </a:lnTo>
                <a:lnTo>
                  <a:pt x="48233" y="23309"/>
                </a:lnTo>
                <a:lnTo>
                  <a:pt x="48199" y="23320"/>
                </a:lnTo>
                <a:lnTo>
                  <a:pt x="48164" y="23343"/>
                </a:lnTo>
                <a:lnTo>
                  <a:pt x="48130" y="23377"/>
                </a:lnTo>
                <a:lnTo>
                  <a:pt x="46117" y="22216"/>
                </a:lnTo>
                <a:lnTo>
                  <a:pt x="46128" y="22182"/>
                </a:lnTo>
                <a:lnTo>
                  <a:pt x="46140" y="22137"/>
                </a:lnTo>
                <a:lnTo>
                  <a:pt x="46128" y="22103"/>
                </a:lnTo>
                <a:lnTo>
                  <a:pt x="46117" y="22057"/>
                </a:lnTo>
                <a:lnTo>
                  <a:pt x="46105" y="22023"/>
                </a:lnTo>
                <a:lnTo>
                  <a:pt x="46083" y="21989"/>
                </a:lnTo>
                <a:lnTo>
                  <a:pt x="46049" y="21966"/>
                </a:lnTo>
                <a:lnTo>
                  <a:pt x="46014" y="21943"/>
                </a:lnTo>
                <a:lnTo>
                  <a:pt x="45980" y="21932"/>
                </a:lnTo>
                <a:lnTo>
                  <a:pt x="45946" y="21921"/>
                </a:lnTo>
                <a:lnTo>
                  <a:pt x="45946" y="19600"/>
                </a:lnTo>
                <a:lnTo>
                  <a:pt x="45980" y="19589"/>
                </a:lnTo>
                <a:lnTo>
                  <a:pt x="46014" y="19577"/>
                </a:lnTo>
                <a:lnTo>
                  <a:pt x="46071" y="19532"/>
                </a:lnTo>
                <a:lnTo>
                  <a:pt x="46117" y="19464"/>
                </a:lnTo>
                <a:lnTo>
                  <a:pt x="46128" y="19430"/>
                </a:lnTo>
                <a:lnTo>
                  <a:pt x="46128" y="19384"/>
                </a:lnTo>
                <a:lnTo>
                  <a:pt x="46128" y="19339"/>
                </a:lnTo>
                <a:lnTo>
                  <a:pt x="46117" y="19304"/>
                </a:lnTo>
                <a:lnTo>
                  <a:pt x="48062" y="18178"/>
                </a:lnTo>
                <a:lnTo>
                  <a:pt x="48108" y="18224"/>
                </a:lnTo>
                <a:lnTo>
                  <a:pt x="48153" y="18258"/>
                </a:lnTo>
                <a:lnTo>
                  <a:pt x="48210" y="18281"/>
                </a:lnTo>
                <a:lnTo>
                  <a:pt x="48278" y="18292"/>
                </a:lnTo>
                <a:lnTo>
                  <a:pt x="48346" y="18281"/>
                </a:lnTo>
                <a:lnTo>
                  <a:pt x="48403" y="18258"/>
                </a:lnTo>
                <a:lnTo>
                  <a:pt x="48460" y="18212"/>
                </a:lnTo>
                <a:lnTo>
                  <a:pt x="48494" y="18167"/>
                </a:lnTo>
                <a:close/>
                <a:moveTo>
                  <a:pt x="81642" y="18144"/>
                </a:moveTo>
                <a:lnTo>
                  <a:pt x="83678" y="19316"/>
                </a:lnTo>
                <a:lnTo>
                  <a:pt x="83667" y="19350"/>
                </a:lnTo>
                <a:lnTo>
                  <a:pt x="83667" y="19384"/>
                </a:lnTo>
                <a:lnTo>
                  <a:pt x="83678" y="19452"/>
                </a:lnTo>
                <a:lnTo>
                  <a:pt x="83713" y="19498"/>
                </a:lnTo>
                <a:lnTo>
                  <a:pt x="83758" y="19543"/>
                </a:lnTo>
                <a:lnTo>
                  <a:pt x="83826" y="19555"/>
                </a:lnTo>
                <a:lnTo>
                  <a:pt x="83826" y="21955"/>
                </a:lnTo>
                <a:lnTo>
                  <a:pt x="83758" y="21966"/>
                </a:lnTo>
                <a:lnTo>
                  <a:pt x="83701" y="22012"/>
                </a:lnTo>
                <a:lnTo>
                  <a:pt x="83667" y="22069"/>
                </a:lnTo>
                <a:lnTo>
                  <a:pt x="83656" y="22103"/>
                </a:lnTo>
                <a:lnTo>
                  <a:pt x="83656" y="22137"/>
                </a:lnTo>
                <a:lnTo>
                  <a:pt x="83667" y="22205"/>
                </a:lnTo>
                <a:lnTo>
                  <a:pt x="81608" y="23388"/>
                </a:lnTo>
                <a:lnTo>
                  <a:pt x="81585" y="23354"/>
                </a:lnTo>
                <a:lnTo>
                  <a:pt x="81551" y="23331"/>
                </a:lnTo>
                <a:lnTo>
                  <a:pt x="81517" y="23320"/>
                </a:lnTo>
                <a:lnTo>
                  <a:pt x="81472" y="23309"/>
                </a:lnTo>
                <a:lnTo>
                  <a:pt x="81426" y="23320"/>
                </a:lnTo>
                <a:lnTo>
                  <a:pt x="81392" y="23331"/>
                </a:lnTo>
                <a:lnTo>
                  <a:pt x="81358" y="23354"/>
                </a:lnTo>
                <a:lnTo>
                  <a:pt x="81335" y="23388"/>
                </a:lnTo>
                <a:lnTo>
                  <a:pt x="79310" y="22216"/>
                </a:lnTo>
                <a:lnTo>
                  <a:pt x="79322" y="22182"/>
                </a:lnTo>
                <a:lnTo>
                  <a:pt x="79333" y="22137"/>
                </a:lnTo>
                <a:lnTo>
                  <a:pt x="79322" y="22103"/>
                </a:lnTo>
                <a:lnTo>
                  <a:pt x="79310" y="22057"/>
                </a:lnTo>
                <a:lnTo>
                  <a:pt x="79299" y="22023"/>
                </a:lnTo>
                <a:lnTo>
                  <a:pt x="79276" y="21989"/>
                </a:lnTo>
                <a:lnTo>
                  <a:pt x="79242" y="21966"/>
                </a:lnTo>
                <a:lnTo>
                  <a:pt x="79208" y="21943"/>
                </a:lnTo>
                <a:lnTo>
                  <a:pt x="79174" y="21921"/>
                </a:lnTo>
                <a:lnTo>
                  <a:pt x="79128" y="21909"/>
                </a:lnTo>
                <a:lnTo>
                  <a:pt x="79128" y="19555"/>
                </a:lnTo>
                <a:lnTo>
                  <a:pt x="79185" y="19532"/>
                </a:lnTo>
                <a:lnTo>
                  <a:pt x="79231" y="19498"/>
                </a:lnTo>
                <a:lnTo>
                  <a:pt x="79265" y="19441"/>
                </a:lnTo>
                <a:lnTo>
                  <a:pt x="79276" y="19384"/>
                </a:lnTo>
                <a:lnTo>
                  <a:pt x="79265" y="19327"/>
                </a:lnTo>
                <a:lnTo>
                  <a:pt x="81301" y="18144"/>
                </a:lnTo>
                <a:lnTo>
                  <a:pt x="81335" y="18190"/>
                </a:lnTo>
                <a:lnTo>
                  <a:pt x="81369" y="18212"/>
                </a:lnTo>
                <a:lnTo>
                  <a:pt x="81415" y="18235"/>
                </a:lnTo>
                <a:lnTo>
                  <a:pt x="81528" y="18235"/>
                </a:lnTo>
                <a:lnTo>
                  <a:pt x="81574" y="18212"/>
                </a:lnTo>
                <a:lnTo>
                  <a:pt x="81608" y="18178"/>
                </a:lnTo>
                <a:lnTo>
                  <a:pt x="81642" y="18144"/>
                </a:lnTo>
                <a:close/>
                <a:moveTo>
                  <a:pt x="46105" y="22262"/>
                </a:moveTo>
                <a:lnTo>
                  <a:pt x="48108" y="23411"/>
                </a:lnTo>
                <a:lnTo>
                  <a:pt x="48096" y="23445"/>
                </a:lnTo>
                <a:lnTo>
                  <a:pt x="48096" y="23491"/>
                </a:lnTo>
                <a:lnTo>
                  <a:pt x="48096" y="23525"/>
                </a:lnTo>
                <a:lnTo>
                  <a:pt x="48108" y="23559"/>
                </a:lnTo>
                <a:lnTo>
                  <a:pt x="48142" y="23616"/>
                </a:lnTo>
                <a:lnTo>
                  <a:pt x="48199" y="23661"/>
                </a:lnTo>
                <a:lnTo>
                  <a:pt x="48233" y="23673"/>
                </a:lnTo>
                <a:lnTo>
                  <a:pt x="48267" y="23673"/>
                </a:lnTo>
                <a:lnTo>
                  <a:pt x="48267" y="26004"/>
                </a:lnTo>
                <a:lnTo>
                  <a:pt x="48221" y="26016"/>
                </a:lnTo>
                <a:lnTo>
                  <a:pt x="48176" y="26027"/>
                </a:lnTo>
                <a:lnTo>
                  <a:pt x="48142" y="26050"/>
                </a:lnTo>
                <a:lnTo>
                  <a:pt x="48108" y="26084"/>
                </a:lnTo>
                <a:lnTo>
                  <a:pt x="48073" y="26118"/>
                </a:lnTo>
                <a:lnTo>
                  <a:pt x="48051" y="26152"/>
                </a:lnTo>
                <a:lnTo>
                  <a:pt x="48039" y="26198"/>
                </a:lnTo>
                <a:lnTo>
                  <a:pt x="48039" y="26243"/>
                </a:lnTo>
                <a:lnTo>
                  <a:pt x="48039" y="26289"/>
                </a:lnTo>
                <a:lnTo>
                  <a:pt x="48062" y="26334"/>
                </a:lnTo>
                <a:lnTo>
                  <a:pt x="46128" y="27449"/>
                </a:lnTo>
                <a:lnTo>
                  <a:pt x="46083" y="27404"/>
                </a:lnTo>
                <a:lnTo>
                  <a:pt x="46037" y="27370"/>
                </a:lnTo>
                <a:lnTo>
                  <a:pt x="45980" y="27347"/>
                </a:lnTo>
                <a:lnTo>
                  <a:pt x="45912" y="27335"/>
                </a:lnTo>
                <a:lnTo>
                  <a:pt x="45844" y="27347"/>
                </a:lnTo>
                <a:lnTo>
                  <a:pt x="45787" y="27370"/>
                </a:lnTo>
                <a:lnTo>
                  <a:pt x="45741" y="27404"/>
                </a:lnTo>
                <a:lnTo>
                  <a:pt x="45696" y="27449"/>
                </a:lnTo>
                <a:lnTo>
                  <a:pt x="43762" y="26334"/>
                </a:lnTo>
                <a:lnTo>
                  <a:pt x="43773" y="26289"/>
                </a:lnTo>
                <a:lnTo>
                  <a:pt x="43785" y="26243"/>
                </a:lnTo>
                <a:lnTo>
                  <a:pt x="43773" y="26198"/>
                </a:lnTo>
                <a:lnTo>
                  <a:pt x="43762" y="26164"/>
                </a:lnTo>
                <a:lnTo>
                  <a:pt x="43751" y="26118"/>
                </a:lnTo>
                <a:lnTo>
                  <a:pt x="43717" y="26084"/>
                </a:lnTo>
                <a:lnTo>
                  <a:pt x="43694" y="26050"/>
                </a:lnTo>
                <a:lnTo>
                  <a:pt x="43660" y="26027"/>
                </a:lnTo>
                <a:lnTo>
                  <a:pt x="43614" y="26016"/>
                </a:lnTo>
                <a:lnTo>
                  <a:pt x="43569" y="26004"/>
                </a:lnTo>
                <a:lnTo>
                  <a:pt x="43569" y="23752"/>
                </a:lnTo>
                <a:lnTo>
                  <a:pt x="43614" y="23741"/>
                </a:lnTo>
                <a:lnTo>
                  <a:pt x="43660" y="23718"/>
                </a:lnTo>
                <a:lnTo>
                  <a:pt x="43705" y="23695"/>
                </a:lnTo>
                <a:lnTo>
                  <a:pt x="43739" y="23661"/>
                </a:lnTo>
                <a:lnTo>
                  <a:pt x="43762" y="23627"/>
                </a:lnTo>
                <a:lnTo>
                  <a:pt x="43785" y="23582"/>
                </a:lnTo>
                <a:lnTo>
                  <a:pt x="43796" y="23536"/>
                </a:lnTo>
                <a:lnTo>
                  <a:pt x="43808" y="23491"/>
                </a:lnTo>
                <a:lnTo>
                  <a:pt x="43796" y="23434"/>
                </a:lnTo>
                <a:lnTo>
                  <a:pt x="43785" y="23388"/>
                </a:lnTo>
                <a:lnTo>
                  <a:pt x="45719" y="22262"/>
                </a:lnTo>
                <a:lnTo>
                  <a:pt x="45753" y="22307"/>
                </a:lnTo>
                <a:lnTo>
                  <a:pt x="45798" y="22342"/>
                </a:lnTo>
                <a:lnTo>
                  <a:pt x="45855" y="22364"/>
                </a:lnTo>
                <a:lnTo>
                  <a:pt x="45969" y="22364"/>
                </a:lnTo>
                <a:lnTo>
                  <a:pt x="46026" y="22342"/>
                </a:lnTo>
                <a:lnTo>
                  <a:pt x="46071" y="22307"/>
                </a:lnTo>
                <a:lnTo>
                  <a:pt x="46105" y="22262"/>
                </a:lnTo>
                <a:close/>
                <a:moveTo>
                  <a:pt x="12889" y="22239"/>
                </a:moveTo>
                <a:lnTo>
                  <a:pt x="14914" y="23411"/>
                </a:lnTo>
                <a:lnTo>
                  <a:pt x="14903" y="23445"/>
                </a:lnTo>
                <a:lnTo>
                  <a:pt x="14903" y="23491"/>
                </a:lnTo>
                <a:lnTo>
                  <a:pt x="14903" y="23525"/>
                </a:lnTo>
                <a:lnTo>
                  <a:pt x="14914" y="23559"/>
                </a:lnTo>
                <a:lnTo>
                  <a:pt x="14948" y="23627"/>
                </a:lnTo>
                <a:lnTo>
                  <a:pt x="15005" y="23661"/>
                </a:lnTo>
                <a:lnTo>
                  <a:pt x="15039" y="23673"/>
                </a:lnTo>
                <a:lnTo>
                  <a:pt x="15085" y="23684"/>
                </a:lnTo>
                <a:lnTo>
                  <a:pt x="15085" y="26004"/>
                </a:lnTo>
                <a:lnTo>
                  <a:pt x="15039" y="26016"/>
                </a:lnTo>
                <a:lnTo>
                  <a:pt x="14994" y="26039"/>
                </a:lnTo>
                <a:lnTo>
                  <a:pt x="14960" y="26061"/>
                </a:lnTo>
                <a:lnTo>
                  <a:pt x="14925" y="26084"/>
                </a:lnTo>
                <a:lnTo>
                  <a:pt x="14903" y="26118"/>
                </a:lnTo>
                <a:lnTo>
                  <a:pt x="14880" y="26152"/>
                </a:lnTo>
                <a:lnTo>
                  <a:pt x="14869" y="26198"/>
                </a:lnTo>
                <a:lnTo>
                  <a:pt x="14857" y="26243"/>
                </a:lnTo>
                <a:lnTo>
                  <a:pt x="14869" y="26289"/>
                </a:lnTo>
                <a:lnTo>
                  <a:pt x="14880" y="26334"/>
                </a:lnTo>
                <a:lnTo>
                  <a:pt x="12935" y="27461"/>
                </a:lnTo>
                <a:lnTo>
                  <a:pt x="12901" y="27415"/>
                </a:lnTo>
                <a:lnTo>
                  <a:pt x="12844" y="27381"/>
                </a:lnTo>
                <a:lnTo>
                  <a:pt x="12787" y="27358"/>
                </a:lnTo>
                <a:lnTo>
                  <a:pt x="12730" y="27347"/>
                </a:lnTo>
                <a:lnTo>
                  <a:pt x="12673" y="27358"/>
                </a:lnTo>
                <a:lnTo>
                  <a:pt x="12616" y="27381"/>
                </a:lnTo>
                <a:lnTo>
                  <a:pt x="12559" y="27415"/>
                </a:lnTo>
                <a:lnTo>
                  <a:pt x="12525" y="27449"/>
                </a:lnTo>
                <a:lnTo>
                  <a:pt x="10569" y="26323"/>
                </a:lnTo>
                <a:lnTo>
                  <a:pt x="10580" y="26289"/>
                </a:lnTo>
                <a:lnTo>
                  <a:pt x="10591" y="26243"/>
                </a:lnTo>
                <a:lnTo>
                  <a:pt x="10580" y="26198"/>
                </a:lnTo>
                <a:lnTo>
                  <a:pt x="10569" y="26164"/>
                </a:lnTo>
                <a:lnTo>
                  <a:pt x="10557" y="26130"/>
                </a:lnTo>
                <a:lnTo>
                  <a:pt x="10523" y="26095"/>
                </a:lnTo>
                <a:lnTo>
                  <a:pt x="10500" y="26061"/>
                </a:lnTo>
                <a:lnTo>
                  <a:pt x="10466" y="26050"/>
                </a:lnTo>
                <a:lnTo>
                  <a:pt x="10421" y="26027"/>
                </a:lnTo>
                <a:lnTo>
                  <a:pt x="10387" y="26016"/>
                </a:lnTo>
                <a:lnTo>
                  <a:pt x="10387" y="23707"/>
                </a:lnTo>
                <a:lnTo>
                  <a:pt x="10421" y="23695"/>
                </a:lnTo>
                <a:lnTo>
                  <a:pt x="10455" y="23684"/>
                </a:lnTo>
                <a:lnTo>
                  <a:pt x="10489" y="23661"/>
                </a:lnTo>
                <a:lnTo>
                  <a:pt x="10523" y="23627"/>
                </a:lnTo>
                <a:lnTo>
                  <a:pt x="10546" y="23604"/>
                </a:lnTo>
                <a:lnTo>
                  <a:pt x="10557" y="23570"/>
                </a:lnTo>
                <a:lnTo>
                  <a:pt x="10569" y="23525"/>
                </a:lnTo>
                <a:lnTo>
                  <a:pt x="10580" y="23491"/>
                </a:lnTo>
                <a:lnTo>
                  <a:pt x="10569" y="23445"/>
                </a:lnTo>
                <a:lnTo>
                  <a:pt x="10557" y="23411"/>
                </a:lnTo>
                <a:lnTo>
                  <a:pt x="12571" y="22239"/>
                </a:lnTo>
                <a:lnTo>
                  <a:pt x="12605" y="22285"/>
                </a:lnTo>
                <a:lnTo>
                  <a:pt x="12639" y="22307"/>
                </a:lnTo>
                <a:lnTo>
                  <a:pt x="12685" y="22319"/>
                </a:lnTo>
                <a:lnTo>
                  <a:pt x="12730" y="22330"/>
                </a:lnTo>
                <a:lnTo>
                  <a:pt x="12776" y="22319"/>
                </a:lnTo>
                <a:lnTo>
                  <a:pt x="12821" y="22307"/>
                </a:lnTo>
                <a:lnTo>
                  <a:pt x="12855" y="22273"/>
                </a:lnTo>
                <a:lnTo>
                  <a:pt x="12889" y="22239"/>
                </a:lnTo>
                <a:close/>
                <a:moveTo>
                  <a:pt x="31852" y="22239"/>
                </a:moveTo>
                <a:lnTo>
                  <a:pt x="33866" y="23400"/>
                </a:lnTo>
                <a:lnTo>
                  <a:pt x="33854" y="23445"/>
                </a:lnTo>
                <a:lnTo>
                  <a:pt x="33843" y="23491"/>
                </a:lnTo>
                <a:lnTo>
                  <a:pt x="33843" y="23525"/>
                </a:lnTo>
                <a:lnTo>
                  <a:pt x="33854" y="23570"/>
                </a:lnTo>
                <a:lnTo>
                  <a:pt x="33877" y="23604"/>
                </a:lnTo>
                <a:lnTo>
                  <a:pt x="33900" y="23638"/>
                </a:lnTo>
                <a:lnTo>
                  <a:pt x="33934" y="23661"/>
                </a:lnTo>
                <a:lnTo>
                  <a:pt x="33968" y="23684"/>
                </a:lnTo>
                <a:lnTo>
                  <a:pt x="34002" y="23695"/>
                </a:lnTo>
                <a:lnTo>
                  <a:pt x="34048" y="23707"/>
                </a:lnTo>
                <a:lnTo>
                  <a:pt x="34048" y="26027"/>
                </a:lnTo>
                <a:lnTo>
                  <a:pt x="34002" y="26039"/>
                </a:lnTo>
                <a:lnTo>
                  <a:pt x="33968" y="26050"/>
                </a:lnTo>
                <a:lnTo>
                  <a:pt x="33934" y="26073"/>
                </a:lnTo>
                <a:lnTo>
                  <a:pt x="33900" y="26095"/>
                </a:lnTo>
                <a:lnTo>
                  <a:pt x="33877" y="26130"/>
                </a:lnTo>
                <a:lnTo>
                  <a:pt x="33854" y="26164"/>
                </a:lnTo>
                <a:lnTo>
                  <a:pt x="33843" y="26209"/>
                </a:lnTo>
                <a:lnTo>
                  <a:pt x="33843" y="26243"/>
                </a:lnTo>
                <a:lnTo>
                  <a:pt x="33843" y="26289"/>
                </a:lnTo>
                <a:lnTo>
                  <a:pt x="33854" y="26323"/>
                </a:lnTo>
                <a:lnTo>
                  <a:pt x="31898" y="27461"/>
                </a:lnTo>
                <a:lnTo>
                  <a:pt x="31863" y="27404"/>
                </a:lnTo>
                <a:lnTo>
                  <a:pt x="31807" y="27370"/>
                </a:lnTo>
                <a:lnTo>
                  <a:pt x="31750" y="27347"/>
                </a:lnTo>
                <a:lnTo>
                  <a:pt x="31625" y="27347"/>
                </a:lnTo>
                <a:lnTo>
                  <a:pt x="31568" y="27370"/>
                </a:lnTo>
                <a:lnTo>
                  <a:pt x="31522" y="27404"/>
                </a:lnTo>
                <a:lnTo>
                  <a:pt x="31477" y="27449"/>
                </a:lnTo>
                <a:lnTo>
                  <a:pt x="29531" y="26323"/>
                </a:lnTo>
                <a:lnTo>
                  <a:pt x="29543" y="26289"/>
                </a:lnTo>
                <a:lnTo>
                  <a:pt x="29543" y="26243"/>
                </a:lnTo>
                <a:lnTo>
                  <a:pt x="29543" y="26198"/>
                </a:lnTo>
                <a:lnTo>
                  <a:pt x="29531" y="26164"/>
                </a:lnTo>
                <a:lnTo>
                  <a:pt x="29509" y="26130"/>
                </a:lnTo>
                <a:lnTo>
                  <a:pt x="29486" y="26095"/>
                </a:lnTo>
                <a:lnTo>
                  <a:pt x="29463" y="26073"/>
                </a:lnTo>
                <a:lnTo>
                  <a:pt x="29429" y="26050"/>
                </a:lnTo>
                <a:lnTo>
                  <a:pt x="29384" y="26027"/>
                </a:lnTo>
                <a:lnTo>
                  <a:pt x="29349" y="26016"/>
                </a:lnTo>
                <a:lnTo>
                  <a:pt x="29349" y="23673"/>
                </a:lnTo>
                <a:lnTo>
                  <a:pt x="29406" y="23650"/>
                </a:lnTo>
                <a:lnTo>
                  <a:pt x="29463" y="23604"/>
                </a:lnTo>
                <a:lnTo>
                  <a:pt x="29486" y="23547"/>
                </a:lnTo>
                <a:lnTo>
                  <a:pt x="29497" y="23491"/>
                </a:lnTo>
                <a:lnTo>
                  <a:pt x="29486" y="23422"/>
                </a:lnTo>
                <a:lnTo>
                  <a:pt x="31534" y="22239"/>
                </a:lnTo>
                <a:lnTo>
                  <a:pt x="31568" y="22273"/>
                </a:lnTo>
                <a:lnTo>
                  <a:pt x="31602" y="22307"/>
                </a:lnTo>
                <a:lnTo>
                  <a:pt x="31647" y="22319"/>
                </a:lnTo>
                <a:lnTo>
                  <a:pt x="31693" y="22330"/>
                </a:lnTo>
                <a:lnTo>
                  <a:pt x="31738" y="22319"/>
                </a:lnTo>
                <a:lnTo>
                  <a:pt x="31784" y="22307"/>
                </a:lnTo>
                <a:lnTo>
                  <a:pt x="31818" y="22273"/>
                </a:lnTo>
                <a:lnTo>
                  <a:pt x="31852" y="22239"/>
                </a:lnTo>
                <a:close/>
                <a:moveTo>
                  <a:pt x="36652" y="22273"/>
                </a:moveTo>
                <a:lnTo>
                  <a:pt x="38609" y="23411"/>
                </a:lnTo>
                <a:lnTo>
                  <a:pt x="38598" y="23445"/>
                </a:lnTo>
                <a:lnTo>
                  <a:pt x="38598" y="23491"/>
                </a:lnTo>
                <a:lnTo>
                  <a:pt x="38598" y="23525"/>
                </a:lnTo>
                <a:lnTo>
                  <a:pt x="38609" y="23570"/>
                </a:lnTo>
                <a:lnTo>
                  <a:pt x="38632" y="23593"/>
                </a:lnTo>
                <a:lnTo>
                  <a:pt x="38655" y="23627"/>
                </a:lnTo>
                <a:lnTo>
                  <a:pt x="38677" y="23650"/>
                </a:lnTo>
                <a:lnTo>
                  <a:pt x="38711" y="23673"/>
                </a:lnTo>
                <a:lnTo>
                  <a:pt x="38746" y="23684"/>
                </a:lnTo>
                <a:lnTo>
                  <a:pt x="38780" y="23695"/>
                </a:lnTo>
                <a:lnTo>
                  <a:pt x="38780" y="26027"/>
                </a:lnTo>
                <a:lnTo>
                  <a:pt x="38746" y="26039"/>
                </a:lnTo>
                <a:lnTo>
                  <a:pt x="38711" y="26050"/>
                </a:lnTo>
                <a:lnTo>
                  <a:pt x="38677" y="26073"/>
                </a:lnTo>
                <a:lnTo>
                  <a:pt x="38643" y="26095"/>
                </a:lnTo>
                <a:lnTo>
                  <a:pt x="38620" y="26130"/>
                </a:lnTo>
                <a:lnTo>
                  <a:pt x="38598" y="26164"/>
                </a:lnTo>
                <a:lnTo>
                  <a:pt x="38586" y="26209"/>
                </a:lnTo>
                <a:lnTo>
                  <a:pt x="38586" y="26243"/>
                </a:lnTo>
                <a:lnTo>
                  <a:pt x="38586" y="26289"/>
                </a:lnTo>
                <a:lnTo>
                  <a:pt x="38598" y="26323"/>
                </a:lnTo>
                <a:lnTo>
                  <a:pt x="36641" y="27461"/>
                </a:lnTo>
                <a:lnTo>
                  <a:pt x="36607" y="27404"/>
                </a:lnTo>
                <a:lnTo>
                  <a:pt x="36550" y="27370"/>
                </a:lnTo>
                <a:lnTo>
                  <a:pt x="36493" y="27347"/>
                </a:lnTo>
                <a:lnTo>
                  <a:pt x="36425" y="27335"/>
                </a:lnTo>
                <a:lnTo>
                  <a:pt x="36368" y="27347"/>
                </a:lnTo>
                <a:lnTo>
                  <a:pt x="36311" y="27370"/>
                </a:lnTo>
                <a:lnTo>
                  <a:pt x="36266" y="27404"/>
                </a:lnTo>
                <a:lnTo>
                  <a:pt x="36220" y="27449"/>
                </a:lnTo>
                <a:lnTo>
                  <a:pt x="34264" y="26323"/>
                </a:lnTo>
                <a:lnTo>
                  <a:pt x="34275" y="26278"/>
                </a:lnTo>
                <a:lnTo>
                  <a:pt x="34275" y="26243"/>
                </a:lnTo>
                <a:lnTo>
                  <a:pt x="34275" y="26209"/>
                </a:lnTo>
                <a:lnTo>
                  <a:pt x="34264" y="26164"/>
                </a:lnTo>
                <a:lnTo>
                  <a:pt x="34241" y="26130"/>
                </a:lnTo>
                <a:lnTo>
                  <a:pt x="34218" y="26107"/>
                </a:lnTo>
                <a:lnTo>
                  <a:pt x="34161" y="26050"/>
                </a:lnTo>
                <a:lnTo>
                  <a:pt x="34127" y="26039"/>
                </a:lnTo>
                <a:lnTo>
                  <a:pt x="34093" y="26027"/>
                </a:lnTo>
                <a:lnTo>
                  <a:pt x="34093" y="23695"/>
                </a:lnTo>
                <a:lnTo>
                  <a:pt x="34127" y="23695"/>
                </a:lnTo>
                <a:lnTo>
                  <a:pt x="34161" y="23673"/>
                </a:lnTo>
                <a:lnTo>
                  <a:pt x="34218" y="23627"/>
                </a:lnTo>
                <a:lnTo>
                  <a:pt x="34264" y="23570"/>
                </a:lnTo>
                <a:lnTo>
                  <a:pt x="34275" y="23525"/>
                </a:lnTo>
                <a:lnTo>
                  <a:pt x="34275" y="23491"/>
                </a:lnTo>
                <a:lnTo>
                  <a:pt x="34275" y="23445"/>
                </a:lnTo>
                <a:lnTo>
                  <a:pt x="34264" y="23411"/>
                </a:lnTo>
                <a:lnTo>
                  <a:pt x="36209" y="22285"/>
                </a:lnTo>
                <a:lnTo>
                  <a:pt x="36254" y="22330"/>
                </a:lnTo>
                <a:lnTo>
                  <a:pt x="36300" y="22364"/>
                </a:lnTo>
                <a:lnTo>
                  <a:pt x="36368" y="22387"/>
                </a:lnTo>
                <a:lnTo>
                  <a:pt x="36425" y="22398"/>
                </a:lnTo>
                <a:lnTo>
                  <a:pt x="36493" y="22387"/>
                </a:lnTo>
                <a:lnTo>
                  <a:pt x="36561" y="22364"/>
                </a:lnTo>
                <a:lnTo>
                  <a:pt x="36607" y="22330"/>
                </a:lnTo>
                <a:lnTo>
                  <a:pt x="36652" y="22273"/>
                </a:lnTo>
                <a:close/>
                <a:moveTo>
                  <a:pt x="69778" y="22239"/>
                </a:moveTo>
                <a:lnTo>
                  <a:pt x="71802" y="23411"/>
                </a:lnTo>
                <a:lnTo>
                  <a:pt x="71791" y="23445"/>
                </a:lnTo>
                <a:lnTo>
                  <a:pt x="71791" y="23491"/>
                </a:lnTo>
                <a:lnTo>
                  <a:pt x="71791" y="23525"/>
                </a:lnTo>
                <a:lnTo>
                  <a:pt x="71802" y="23559"/>
                </a:lnTo>
                <a:lnTo>
                  <a:pt x="71848" y="23627"/>
                </a:lnTo>
                <a:lnTo>
                  <a:pt x="71905" y="23661"/>
                </a:lnTo>
                <a:lnTo>
                  <a:pt x="71939" y="23673"/>
                </a:lnTo>
                <a:lnTo>
                  <a:pt x="71973" y="23684"/>
                </a:lnTo>
                <a:lnTo>
                  <a:pt x="71973" y="26004"/>
                </a:lnTo>
                <a:lnTo>
                  <a:pt x="71928" y="26016"/>
                </a:lnTo>
                <a:lnTo>
                  <a:pt x="71882" y="26039"/>
                </a:lnTo>
                <a:lnTo>
                  <a:pt x="71848" y="26061"/>
                </a:lnTo>
                <a:lnTo>
                  <a:pt x="71814" y="26084"/>
                </a:lnTo>
                <a:lnTo>
                  <a:pt x="71791" y="26118"/>
                </a:lnTo>
                <a:lnTo>
                  <a:pt x="71768" y="26152"/>
                </a:lnTo>
                <a:lnTo>
                  <a:pt x="71757" y="26198"/>
                </a:lnTo>
                <a:lnTo>
                  <a:pt x="71757" y="26243"/>
                </a:lnTo>
                <a:lnTo>
                  <a:pt x="71757" y="26289"/>
                </a:lnTo>
                <a:lnTo>
                  <a:pt x="71768" y="26334"/>
                </a:lnTo>
                <a:lnTo>
                  <a:pt x="69823" y="27461"/>
                </a:lnTo>
                <a:lnTo>
                  <a:pt x="69789" y="27415"/>
                </a:lnTo>
                <a:lnTo>
                  <a:pt x="69744" y="27381"/>
                </a:lnTo>
                <a:lnTo>
                  <a:pt x="69687" y="27358"/>
                </a:lnTo>
                <a:lnTo>
                  <a:pt x="69618" y="27347"/>
                </a:lnTo>
                <a:lnTo>
                  <a:pt x="69562" y="27358"/>
                </a:lnTo>
                <a:lnTo>
                  <a:pt x="69505" y="27381"/>
                </a:lnTo>
                <a:lnTo>
                  <a:pt x="69459" y="27415"/>
                </a:lnTo>
                <a:lnTo>
                  <a:pt x="69414" y="27449"/>
                </a:lnTo>
                <a:lnTo>
                  <a:pt x="67468" y="26323"/>
                </a:lnTo>
                <a:lnTo>
                  <a:pt x="67468" y="26289"/>
                </a:lnTo>
                <a:lnTo>
                  <a:pt x="67480" y="26243"/>
                </a:lnTo>
                <a:lnTo>
                  <a:pt x="67468" y="26198"/>
                </a:lnTo>
                <a:lnTo>
                  <a:pt x="67457" y="26164"/>
                </a:lnTo>
                <a:lnTo>
                  <a:pt x="67446" y="26130"/>
                </a:lnTo>
                <a:lnTo>
                  <a:pt x="67423" y="26095"/>
                </a:lnTo>
                <a:lnTo>
                  <a:pt x="67389" y="26061"/>
                </a:lnTo>
                <a:lnTo>
                  <a:pt x="67355" y="26050"/>
                </a:lnTo>
                <a:lnTo>
                  <a:pt x="67321" y="26027"/>
                </a:lnTo>
                <a:lnTo>
                  <a:pt x="67275" y="26016"/>
                </a:lnTo>
                <a:lnTo>
                  <a:pt x="67275" y="23707"/>
                </a:lnTo>
                <a:lnTo>
                  <a:pt x="67309" y="23695"/>
                </a:lnTo>
                <a:lnTo>
                  <a:pt x="67355" y="23684"/>
                </a:lnTo>
                <a:lnTo>
                  <a:pt x="67389" y="23661"/>
                </a:lnTo>
                <a:lnTo>
                  <a:pt x="67412" y="23627"/>
                </a:lnTo>
                <a:lnTo>
                  <a:pt x="67434" y="23604"/>
                </a:lnTo>
                <a:lnTo>
                  <a:pt x="67457" y="23570"/>
                </a:lnTo>
                <a:lnTo>
                  <a:pt x="67468" y="23525"/>
                </a:lnTo>
                <a:lnTo>
                  <a:pt x="67468" y="23491"/>
                </a:lnTo>
                <a:lnTo>
                  <a:pt x="67468" y="23445"/>
                </a:lnTo>
                <a:lnTo>
                  <a:pt x="67446" y="23411"/>
                </a:lnTo>
                <a:lnTo>
                  <a:pt x="69459" y="22239"/>
                </a:lnTo>
                <a:lnTo>
                  <a:pt x="69493" y="22285"/>
                </a:lnTo>
                <a:lnTo>
                  <a:pt x="69527" y="22307"/>
                </a:lnTo>
                <a:lnTo>
                  <a:pt x="69573" y="22319"/>
                </a:lnTo>
                <a:lnTo>
                  <a:pt x="69618" y="22330"/>
                </a:lnTo>
                <a:lnTo>
                  <a:pt x="69664" y="22319"/>
                </a:lnTo>
                <a:lnTo>
                  <a:pt x="69709" y="22307"/>
                </a:lnTo>
                <a:lnTo>
                  <a:pt x="69755" y="22273"/>
                </a:lnTo>
                <a:lnTo>
                  <a:pt x="69778" y="22239"/>
                </a:lnTo>
                <a:close/>
                <a:moveTo>
                  <a:pt x="3448" y="22262"/>
                </a:moveTo>
                <a:lnTo>
                  <a:pt x="5438" y="23422"/>
                </a:lnTo>
                <a:lnTo>
                  <a:pt x="5427" y="23456"/>
                </a:lnTo>
                <a:lnTo>
                  <a:pt x="5427" y="23491"/>
                </a:lnTo>
                <a:lnTo>
                  <a:pt x="5438" y="23559"/>
                </a:lnTo>
                <a:lnTo>
                  <a:pt x="5473" y="23616"/>
                </a:lnTo>
                <a:lnTo>
                  <a:pt x="5529" y="23661"/>
                </a:lnTo>
                <a:lnTo>
                  <a:pt x="5598" y="23673"/>
                </a:lnTo>
                <a:lnTo>
                  <a:pt x="5598" y="26004"/>
                </a:lnTo>
                <a:lnTo>
                  <a:pt x="5552" y="26016"/>
                </a:lnTo>
                <a:lnTo>
                  <a:pt x="5507" y="26027"/>
                </a:lnTo>
                <a:lnTo>
                  <a:pt x="5473" y="26050"/>
                </a:lnTo>
                <a:lnTo>
                  <a:pt x="5438" y="26084"/>
                </a:lnTo>
                <a:lnTo>
                  <a:pt x="5416" y="26118"/>
                </a:lnTo>
                <a:lnTo>
                  <a:pt x="5393" y="26152"/>
                </a:lnTo>
                <a:lnTo>
                  <a:pt x="5382" y="26198"/>
                </a:lnTo>
                <a:lnTo>
                  <a:pt x="5382" y="26243"/>
                </a:lnTo>
                <a:lnTo>
                  <a:pt x="5382" y="26289"/>
                </a:lnTo>
                <a:lnTo>
                  <a:pt x="5393" y="26334"/>
                </a:lnTo>
                <a:lnTo>
                  <a:pt x="3425" y="27472"/>
                </a:lnTo>
                <a:lnTo>
                  <a:pt x="3391" y="27426"/>
                </a:lnTo>
                <a:lnTo>
                  <a:pt x="3357" y="27404"/>
                </a:lnTo>
                <a:lnTo>
                  <a:pt x="3300" y="27381"/>
                </a:lnTo>
                <a:lnTo>
                  <a:pt x="3254" y="27370"/>
                </a:lnTo>
                <a:lnTo>
                  <a:pt x="3197" y="27381"/>
                </a:lnTo>
                <a:lnTo>
                  <a:pt x="3152" y="27404"/>
                </a:lnTo>
                <a:lnTo>
                  <a:pt x="3106" y="27426"/>
                </a:lnTo>
                <a:lnTo>
                  <a:pt x="3072" y="27472"/>
                </a:lnTo>
                <a:lnTo>
                  <a:pt x="1059" y="26312"/>
                </a:lnTo>
                <a:lnTo>
                  <a:pt x="1070" y="26243"/>
                </a:lnTo>
                <a:lnTo>
                  <a:pt x="1070" y="26209"/>
                </a:lnTo>
                <a:lnTo>
                  <a:pt x="1059" y="26175"/>
                </a:lnTo>
                <a:lnTo>
                  <a:pt x="1025" y="26118"/>
                </a:lnTo>
                <a:lnTo>
                  <a:pt x="968" y="26073"/>
                </a:lnTo>
                <a:lnTo>
                  <a:pt x="900" y="26050"/>
                </a:lnTo>
                <a:lnTo>
                  <a:pt x="900" y="23741"/>
                </a:lnTo>
                <a:lnTo>
                  <a:pt x="945" y="23729"/>
                </a:lnTo>
                <a:lnTo>
                  <a:pt x="991" y="23707"/>
                </a:lnTo>
                <a:lnTo>
                  <a:pt x="1025" y="23684"/>
                </a:lnTo>
                <a:lnTo>
                  <a:pt x="1059" y="23661"/>
                </a:lnTo>
                <a:lnTo>
                  <a:pt x="1093" y="23627"/>
                </a:lnTo>
                <a:lnTo>
                  <a:pt x="1116" y="23582"/>
                </a:lnTo>
                <a:lnTo>
                  <a:pt x="1127" y="23536"/>
                </a:lnTo>
                <a:lnTo>
                  <a:pt x="1127" y="23491"/>
                </a:lnTo>
                <a:lnTo>
                  <a:pt x="1127" y="23434"/>
                </a:lnTo>
                <a:lnTo>
                  <a:pt x="1104" y="23388"/>
                </a:lnTo>
                <a:lnTo>
                  <a:pt x="3050" y="22262"/>
                </a:lnTo>
                <a:lnTo>
                  <a:pt x="3084" y="22307"/>
                </a:lnTo>
                <a:lnTo>
                  <a:pt x="3129" y="22353"/>
                </a:lnTo>
                <a:lnTo>
                  <a:pt x="3186" y="22376"/>
                </a:lnTo>
                <a:lnTo>
                  <a:pt x="3254" y="22376"/>
                </a:lnTo>
                <a:lnTo>
                  <a:pt x="3311" y="22364"/>
                </a:lnTo>
                <a:lnTo>
                  <a:pt x="3368" y="22353"/>
                </a:lnTo>
                <a:lnTo>
                  <a:pt x="3414" y="22307"/>
                </a:lnTo>
                <a:lnTo>
                  <a:pt x="3448" y="22262"/>
                </a:lnTo>
                <a:close/>
                <a:moveTo>
                  <a:pt x="22399" y="22262"/>
                </a:moveTo>
                <a:lnTo>
                  <a:pt x="24413" y="23422"/>
                </a:lnTo>
                <a:lnTo>
                  <a:pt x="24401" y="23491"/>
                </a:lnTo>
                <a:lnTo>
                  <a:pt x="24413" y="23547"/>
                </a:lnTo>
                <a:lnTo>
                  <a:pt x="24447" y="23604"/>
                </a:lnTo>
                <a:lnTo>
                  <a:pt x="24504" y="23638"/>
                </a:lnTo>
                <a:lnTo>
                  <a:pt x="24560" y="23661"/>
                </a:lnTo>
                <a:lnTo>
                  <a:pt x="24560" y="26050"/>
                </a:lnTo>
                <a:lnTo>
                  <a:pt x="24526" y="26050"/>
                </a:lnTo>
                <a:lnTo>
                  <a:pt x="24492" y="26061"/>
                </a:lnTo>
                <a:lnTo>
                  <a:pt x="24435" y="26107"/>
                </a:lnTo>
                <a:lnTo>
                  <a:pt x="24390" y="26175"/>
                </a:lnTo>
                <a:lnTo>
                  <a:pt x="24378" y="26209"/>
                </a:lnTo>
                <a:lnTo>
                  <a:pt x="24378" y="26243"/>
                </a:lnTo>
                <a:lnTo>
                  <a:pt x="24378" y="26278"/>
                </a:lnTo>
                <a:lnTo>
                  <a:pt x="24390" y="26312"/>
                </a:lnTo>
                <a:lnTo>
                  <a:pt x="22388" y="27472"/>
                </a:lnTo>
                <a:lnTo>
                  <a:pt x="22354" y="27438"/>
                </a:lnTo>
                <a:lnTo>
                  <a:pt x="22308" y="27404"/>
                </a:lnTo>
                <a:lnTo>
                  <a:pt x="22263" y="27381"/>
                </a:lnTo>
                <a:lnTo>
                  <a:pt x="22160" y="27381"/>
                </a:lnTo>
                <a:lnTo>
                  <a:pt x="22103" y="27404"/>
                </a:lnTo>
                <a:lnTo>
                  <a:pt x="22069" y="27426"/>
                </a:lnTo>
                <a:lnTo>
                  <a:pt x="22035" y="27472"/>
                </a:lnTo>
                <a:lnTo>
                  <a:pt x="20033" y="26312"/>
                </a:lnTo>
                <a:lnTo>
                  <a:pt x="20044" y="26243"/>
                </a:lnTo>
                <a:lnTo>
                  <a:pt x="20033" y="26209"/>
                </a:lnTo>
                <a:lnTo>
                  <a:pt x="20033" y="26175"/>
                </a:lnTo>
                <a:lnTo>
                  <a:pt x="19988" y="26107"/>
                </a:lnTo>
                <a:lnTo>
                  <a:pt x="19931" y="26073"/>
                </a:lnTo>
                <a:lnTo>
                  <a:pt x="19862" y="26050"/>
                </a:lnTo>
                <a:lnTo>
                  <a:pt x="19862" y="23684"/>
                </a:lnTo>
                <a:lnTo>
                  <a:pt x="19931" y="23673"/>
                </a:lnTo>
                <a:lnTo>
                  <a:pt x="19988" y="23627"/>
                </a:lnTo>
                <a:lnTo>
                  <a:pt x="20033" y="23559"/>
                </a:lnTo>
                <a:lnTo>
                  <a:pt x="20044" y="23525"/>
                </a:lnTo>
                <a:lnTo>
                  <a:pt x="20044" y="23491"/>
                </a:lnTo>
                <a:lnTo>
                  <a:pt x="20044" y="23445"/>
                </a:lnTo>
                <a:lnTo>
                  <a:pt x="20033" y="23411"/>
                </a:lnTo>
                <a:lnTo>
                  <a:pt x="22012" y="22262"/>
                </a:lnTo>
                <a:lnTo>
                  <a:pt x="22058" y="22307"/>
                </a:lnTo>
                <a:lnTo>
                  <a:pt x="22103" y="22342"/>
                </a:lnTo>
                <a:lnTo>
                  <a:pt x="22149" y="22364"/>
                </a:lnTo>
                <a:lnTo>
                  <a:pt x="22206" y="22376"/>
                </a:lnTo>
                <a:lnTo>
                  <a:pt x="22274" y="22364"/>
                </a:lnTo>
                <a:lnTo>
                  <a:pt x="22319" y="22342"/>
                </a:lnTo>
                <a:lnTo>
                  <a:pt x="22365" y="22307"/>
                </a:lnTo>
                <a:lnTo>
                  <a:pt x="22399" y="22262"/>
                </a:lnTo>
                <a:close/>
                <a:moveTo>
                  <a:pt x="41351" y="22251"/>
                </a:moveTo>
                <a:lnTo>
                  <a:pt x="43296" y="23377"/>
                </a:lnTo>
                <a:lnTo>
                  <a:pt x="43284" y="23434"/>
                </a:lnTo>
                <a:lnTo>
                  <a:pt x="43273" y="23491"/>
                </a:lnTo>
                <a:lnTo>
                  <a:pt x="43284" y="23536"/>
                </a:lnTo>
                <a:lnTo>
                  <a:pt x="43296" y="23593"/>
                </a:lnTo>
                <a:lnTo>
                  <a:pt x="43318" y="23627"/>
                </a:lnTo>
                <a:lnTo>
                  <a:pt x="43353" y="23673"/>
                </a:lnTo>
                <a:lnTo>
                  <a:pt x="43387" y="23707"/>
                </a:lnTo>
                <a:lnTo>
                  <a:pt x="43432" y="23729"/>
                </a:lnTo>
                <a:lnTo>
                  <a:pt x="43478" y="23741"/>
                </a:lnTo>
                <a:lnTo>
                  <a:pt x="43523" y="23752"/>
                </a:lnTo>
                <a:lnTo>
                  <a:pt x="43523" y="26004"/>
                </a:lnTo>
                <a:lnTo>
                  <a:pt x="43478" y="26016"/>
                </a:lnTo>
                <a:lnTo>
                  <a:pt x="43432" y="26027"/>
                </a:lnTo>
                <a:lnTo>
                  <a:pt x="43398" y="26050"/>
                </a:lnTo>
                <a:lnTo>
                  <a:pt x="43364" y="26084"/>
                </a:lnTo>
                <a:lnTo>
                  <a:pt x="43330" y="26118"/>
                </a:lnTo>
                <a:lnTo>
                  <a:pt x="43318" y="26152"/>
                </a:lnTo>
                <a:lnTo>
                  <a:pt x="43296" y="26198"/>
                </a:lnTo>
                <a:lnTo>
                  <a:pt x="43296" y="26243"/>
                </a:lnTo>
                <a:lnTo>
                  <a:pt x="43296" y="26289"/>
                </a:lnTo>
                <a:lnTo>
                  <a:pt x="43318" y="26334"/>
                </a:lnTo>
                <a:lnTo>
                  <a:pt x="41362" y="27472"/>
                </a:lnTo>
                <a:lnTo>
                  <a:pt x="41328" y="27426"/>
                </a:lnTo>
                <a:lnTo>
                  <a:pt x="41282" y="27392"/>
                </a:lnTo>
                <a:lnTo>
                  <a:pt x="41225" y="27370"/>
                </a:lnTo>
                <a:lnTo>
                  <a:pt x="41112" y="27370"/>
                </a:lnTo>
                <a:lnTo>
                  <a:pt x="41066" y="27392"/>
                </a:lnTo>
                <a:lnTo>
                  <a:pt x="41021" y="27426"/>
                </a:lnTo>
                <a:lnTo>
                  <a:pt x="40987" y="27461"/>
                </a:lnTo>
                <a:lnTo>
                  <a:pt x="39007" y="26312"/>
                </a:lnTo>
                <a:lnTo>
                  <a:pt x="39019" y="26243"/>
                </a:lnTo>
                <a:lnTo>
                  <a:pt x="39007" y="26209"/>
                </a:lnTo>
                <a:lnTo>
                  <a:pt x="38996" y="26164"/>
                </a:lnTo>
                <a:lnTo>
                  <a:pt x="38962" y="26107"/>
                </a:lnTo>
                <a:lnTo>
                  <a:pt x="38905" y="26061"/>
                </a:lnTo>
                <a:lnTo>
                  <a:pt x="38871" y="26039"/>
                </a:lnTo>
                <a:lnTo>
                  <a:pt x="38825" y="26039"/>
                </a:lnTo>
                <a:lnTo>
                  <a:pt x="38825" y="23695"/>
                </a:lnTo>
                <a:lnTo>
                  <a:pt x="38893" y="23673"/>
                </a:lnTo>
                <a:lnTo>
                  <a:pt x="38950" y="23627"/>
                </a:lnTo>
                <a:lnTo>
                  <a:pt x="38996" y="23559"/>
                </a:lnTo>
                <a:lnTo>
                  <a:pt x="38996" y="23525"/>
                </a:lnTo>
                <a:lnTo>
                  <a:pt x="39007" y="23491"/>
                </a:lnTo>
                <a:lnTo>
                  <a:pt x="38996" y="23445"/>
                </a:lnTo>
                <a:lnTo>
                  <a:pt x="38996" y="23411"/>
                </a:lnTo>
                <a:lnTo>
                  <a:pt x="40998" y="22262"/>
                </a:lnTo>
                <a:lnTo>
                  <a:pt x="41021" y="22296"/>
                </a:lnTo>
                <a:lnTo>
                  <a:pt x="41066" y="22330"/>
                </a:lnTo>
                <a:lnTo>
                  <a:pt x="41112" y="22342"/>
                </a:lnTo>
                <a:lnTo>
                  <a:pt x="41169" y="22353"/>
                </a:lnTo>
                <a:lnTo>
                  <a:pt x="41225" y="22342"/>
                </a:lnTo>
                <a:lnTo>
                  <a:pt x="41271" y="22330"/>
                </a:lnTo>
                <a:lnTo>
                  <a:pt x="41316" y="22296"/>
                </a:lnTo>
                <a:lnTo>
                  <a:pt x="41351" y="22251"/>
                </a:lnTo>
                <a:close/>
                <a:moveTo>
                  <a:pt x="60336" y="22262"/>
                </a:moveTo>
                <a:lnTo>
                  <a:pt x="62338" y="23422"/>
                </a:lnTo>
                <a:lnTo>
                  <a:pt x="62327" y="23456"/>
                </a:lnTo>
                <a:lnTo>
                  <a:pt x="62315" y="23491"/>
                </a:lnTo>
                <a:lnTo>
                  <a:pt x="62338" y="23559"/>
                </a:lnTo>
                <a:lnTo>
                  <a:pt x="62372" y="23616"/>
                </a:lnTo>
                <a:lnTo>
                  <a:pt x="62418" y="23661"/>
                </a:lnTo>
                <a:lnTo>
                  <a:pt x="62486" y="23673"/>
                </a:lnTo>
                <a:lnTo>
                  <a:pt x="62486" y="26004"/>
                </a:lnTo>
                <a:lnTo>
                  <a:pt x="62441" y="26016"/>
                </a:lnTo>
                <a:lnTo>
                  <a:pt x="62406" y="26027"/>
                </a:lnTo>
                <a:lnTo>
                  <a:pt x="62361" y="26050"/>
                </a:lnTo>
                <a:lnTo>
                  <a:pt x="62338" y="26084"/>
                </a:lnTo>
                <a:lnTo>
                  <a:pt x="62304" y="26118"/>
                </a:lnTo>
                <a:lnTo>
                  <a:pt x="62293" y="26152"/>
                </a:lnTo>
                <a:lnTo>
                  <a:pt x="62270" y="26198"/>
                </a:lnTo>
                <a:lnTo>
                  <a:pt x="62270" y="26243"/>
                </a:lnTo>
                <a:lnTo>
                  <a:pt x="62270" y="26289"/>
                </a:lnTo>
                <a:lnTo>
                  <a:pt x="62293" y="26334"/>
                </a:lnTo>
                <a:lnTo>
                  <a:pt x="60325" y="27472"/>
                </a:lnTo>
                <a:lnTo>
                  <a:pt x="60291" y="27426"/>
                </a:lnTo>
                <a:lnTo>
                  <a:pt x="60245" y="27404"/>
                </a:lnTo>
                <a:lnTo>
                  <a:pt x="60200" y="27381"/>
                </a:lnTo>
                <a:lnTo>
                  <a:pt x="60143" y="27370"/>
                </a:lnTo>
                <a:lnTo>
                  <a:pt x="60086" y="27381"/>
                </a:lnTo>
                <a:lnTo>
                  <a:pt x="60040" y="27404"/>
                </a:lnTo>
                <a:lnTo>
                  <a:pt x="59995" y="27426"/>
                </a:lnTo>
                <a:lnTo>
                  <a:pt x="59961" y="27472"/>
                </a:lnTo>
                <a:lnTo>
                  <a:pt x="57959" y="26312"/>
                </a:lnTo>
                <a:lnTo>
                  <a:pt x="57970" y="26243"/>
                </a:lnTo>
                <a:lnTo>
                  <a:pt x="57959" y="26209"/>
                </a:lnTo>
                <a:lnTo>
                  <a:pt x="57947" y="26175"/>
                </a:lnTo>
                <a:lnTo>
                  <a:pt x="57913" y="26118"/>
                </a:lnTo>
                <a:lnTo>
                  <a:pt x="57856" y="26073"/>
                </a:lnTo>
                <a:lnTo>
                  <a:pt x="57799" y="26050"/>
                </a:lnTo>
                <a:lnTo>
                  <a:pt x="57799" y="23741"/>
                </a:lnTo>
                <a:lnTo>
                  <a:pt x="57845" y="23729"/>
                </a:lnTo>
                <a:lnTo>
                  <a:pt x="57879" y="23707"/>
                </a:lnTo>
                <a:lnTo>
                  <a:pt x="57924" y="23684"/>
                </a:lnTo>
                <a:lnTo>
                  <a:pt x="57959" y="23661"/>
                </a:lnTo>
                <a:lnTo>
                  <a:pt x="57981" y="23627"/>
                </a:lnTo>
                <a:lnTo>
                  <a:pt x="58004" y="23582"/>
                </a:lnTo>
                <a:lnTo>
                  <a:pt x="58015" y="23536"/>
                </a:lnTo>
                <a:lnTo>
                  <a:pt x="58015" y="23491"/>
                </a:lnTo>
                <a:lnTo>
                  <a:pt x="58015" y="23434"/>
                </a:lnTo>
                <a:lnTo>
                  <a:pt x="58004" y="23388"/>
                </a:lnTo>
                <a:lnTo>
                  <a:pt x="59938" y="22262"/>
                </a:lnTo>
                <a:lnTo>
                  <a:pt x="59983" y="22307"/>
                </a:lnTo>
                <a:lnTo>
                  <a:pt x="60029" y="22353"/>
                </a:lnTo>
                <a:lnTo>
                  <a:pt x="60074" y="22376"/>
                </a:lnTo>
                <a:lnTo>
                  <a:pt x="60143" y="22376"/>
                </a:lnTo>
                <a:lnTo>
                  <a:pt x="60200" y="22364"/>
                </a:lnTo>
                <a:lnTo>
                  <a:pt x="60256" y="22353"/>
                </a:lnTo>
                <a:lnTo>
                  <a:pt x="60302" y="22307"/>
                </a:lnTo>
                <a:lnTo>
                  <a:pt x="60336" y="22262"/>
                </a:lnTo>
                <a:close/>
                <a:moveTo>
                  <a:pt x="79299" y="22262"/>
                </a:moveTo>
                <a:lnTo>
                  <a:pt x="81312" y="23422"/>
                </a:lnTo>
                <a:lnTo>
                  <a:pt x="81301" y="23491"/>
                </a:lnTo>
                <a:lnTo>
                  <a:pt x="81312" y="23547"/>
                </a:lnTo>
                <a:lnTo>
                  <a:pt x="81346" y="23604"/>
                </a:lnTo>
                <a:lnTo>
                  <a:pt x="81392" y="23638"/>
                </a:lnTo>
                <a:lnTo>
                  <a:pt x="81449" y="23661"/>
                </a:lnTo>
                <a:lnTo>
                  <a:pt x="81449" y="26050"/>
                </a:lnTo>
                <a:lnTo>
                  <a:pt x="81415" y="26050"/>
                </a:lnTo>
                <a:lnTo>
                  <a:pt x="81381" y="26061"/>
                </a:lnTo>
                <a:lnTo>
                  <a:pt x="81324" y="26107"/>
                </a:lnTo>
                <a:lnTo>
                  <a:pt x="81278" y="26175"/>
                </a:lnTo>
                <a:lnTo>
                  <a:pt x="81278" y="26209"/>
                </a:lnTo>
                <a:lnTo>
                  <a:pt x="81267" y="26243"/>
                </a:lnTo>
                <a:lnTo>
                  <a:pt x="81278" y="26278"/>
                </a:lnTo>
                <a:lnTo>
                  <a:pt x="81278" y="26312"/>
                </a:lnTo>
                <a:lnTo>
                  <a:pt x="79287" y="27472"/>
                </a:lnTo>
                <a:lnTo>
                  <a:pt x="79242" y="27438"/>
                </a:lnTo>
                <a:lnTo>
                  <a:pt x="79208" y="27404"/>
                </a:lnTo>
                <a:lnTo>
                  <a:pt x="79151" y="27381"/>
                </a:lnTo>
                <a:lnTo>
                  <a:pt x="79049" y="27381"/>
                </a:lnTo>
                <a:lnTo>
                  <a:pt x="79003" y="27404"/>
                </a:lnTo>
                <a:lnTo>
                  <a:pt x="78958" y="27426"/>
                </a:lnTo>
                <a:lnTo>
                  <a:pt x="78923" y="27472"/>
                </a:lnTo>
                <a:lnTo>
                  <a:pt x="76921" y="26312"/>
                </a:lnTo>
                <a:lnTo>
                  <a:pt x="76933" y="26243"/>
                </a:lnTo>
                <a:lnTo>
                  <a:pt x="76933" y="26209"/>
                </a:lnTo>
                <a:lnTo>
                  <a:pt x="76921" y="26175"/>
                </a:lnTo>
                <a:lnTo>
                  <a:pt x="76887" y="26107"/>
                </a:lnTo>
                <a:lnTo>
                  <a:pt x="76830" y="26073"/>
                </a:lnTo>
                <a:lnTo>
                  <a:pt x="76762" y="26050"/>
                </a:lnTo>
                <a:lnTo>
                  <a:pt x="76762" y="23684"/>
                </a:lnTo>
                <a:lnTo>
                  <a:pt x="76830" y="23673"/>
                </a:lnTo>
                <a:lnTo>
                  <a:pt x="76887" y="23627"/>
                </a:lnTo>
                <a:lnTo>
                  <a:pt x="76921" y="23559"/>
                </a:lnTo>
                <a:lnTo>
                  <a:pt x="76933" y="23525"/>
                </a:lnTo>
                <a:lnTo>
                  <a:pt x="76933" y="23491"/>
                </a:lnTo>
                <a:lnTo>
                  <a:pt x="76933" y="23445"/>
                </a:lnTo>
                <a:lnTo>
                  <a:pt x="76921" y="23411"/>
                </a:lnTo>
                <a:lnTo>
                  <a:pt x="78912" y="22262"/>
                </a:lnTo>
                <a:lnTo>
                  <a:pt x="78946" y="22307"/>
                </a:lnTo>
                <a:lnTo>
                  <a:pt x="78992" y="22342"/>
                </a:lnTo>
                <a:lnTo>
                  <a:pt x="79037" y="22364"/>
                </a:lnTo>
                <a:lnTo>
                  <a:pt x="79105" y="22376"/>
                </a:lnTo>
                <a:lnTo>
                  <a:pt x="79162" y="22364"/>
                </a:lnTo>
                <a:lnTo>
                  <a:pt x="79219" y="22342"/>
                </a:lnTo>
                <a:lnTo>
                  <a:pt x="79265" y="22307"/>
                </a:lnTo>
                <a:lnTo>
                  <a:pt x="79299" y="22262"/>
                </a:lnTo>
                <a:close/>
                <a:moveTo>
                  <a:pt x="8203" y="22273"/>
                </a:moveTo>
                <a:lnTo>
                  <a:pt x="10159" y="23400"/>
                </a:lnTo>
                <a:lnTo>
                  <a:pt x="10148" y="23445"/>
                </a:lnTo>
                <a:lnTo>
                  <a:pt x="10148" y="23491"/>
                </a:lnTo>
                <a:lnTo>
                  <a:pt x="10148" y="23525"/>
                </a:lnTo>
                <a:lnTo>
                  <a:pt x="10159" y="23570"/>
                </a:lnTo>
                <a:lnTo>
                  <a:pt x="10171" y="23604"/>
                </a:lnTo>
                <a:lnTo>
                  <a:pt x="10205" y="23638"/>
                </a:lnTo>
                <a:lnTo>
                  <a:pt x="10227" y="23661"/>
                </a:lnTo>
                <a:lnTo>
                  <a:pt x="10262" y="23684"/>
                </a:lnTo>
                <a:lnTo>
                  <a:pt x="10296" y="23695"/>
                </a:lnTo>
                <a:lnTo>
                  <a:pt x="10341" y="23707"/>
                </a:lnTo>
                <a:lnTo>
                  <a:pt x="10341" y="26016"/>
                </a:lnTo>
                <a:lnTo>
                  <a:pt x="10296" y="26027"/>
                </a:lnTo>
                <a:lnTo>
                  <a:pt x="10262" y="26039"/>
                </a:lnTo>
                <a:lnTo>
                  <a:pt x="10227" y="26061"/>
                </a:lnTo>
                <a:lnTo>
                  <a:pt x="10193" y="26095"/>
                </a:lnTo>
                <a:lnTo>
                  <a:pt x="10171" y="26130"/>
                </a:lnTo>
                <a:lnTo>
                  <a:pt x="10148" y="26164"/>
                </a:lnTo>
                <a:lnTo>
                  <a:pt x="10136" y="26198"/>
                </a:lnTo>
                <a:lnTo>
                  <a:pt x="10136" y="26243"/>
                </a:lnTo>
                <a:lnTo>
                  <a:pt x="10136" y="26289"/>
                </a:lnTo>
                <a:lnTo>
                  <a:pt x="10148" y="26323"/>
                </a:lnTo>
                <a:lnTo>
                  <a:pt x="8146" y="27483"/>
                </a:lnTo>
                <a:lnTo>
                  <a:pt x="8112" y="27449"/>
                </a:lnTo>
                <a:lnTo>
                  <a:pt x="8077" y="27426"/>
                </a:lnTo>
                <a:lnTo>
                  <a:pt x="8032" y="27415"/>
                </a:lnTo>
                <a:lnTo>
                  <a:pt x="7986" y="27404"/>
                </a:lnTo>
                <a:lnTo>
                  <a:pt x="7941" y="27415"/>
                </a:lnTo>
                <a:lnTo>
                  <a:pt x="7907" y="27426"/>
                </a:lnTo>
                <a:lnTo>
                  <a:pt x="7861" y="27449"/>
                </a:lnTo>
                <a:lnTo>
                  <a:pt x="7839" y="27483"/>
                </a:lnTo>
                <a:lnTo>
                  <a:pt x="5837" y="26334"/>
                </a:lnTo>
                <a:lnTo>
                  <a:pt x="5859" y="26289"/>
                </a:lnTo>
                <a:lnTo>
                  <a:pt x="5859" y="26243"/>
                </a:lnTo>
                <a:lnTo>
                  <a:pt x="5859" y="26198"/>
                </a:lnTo>
                <a:lnTo>
                  <a:pt x="5837" y="26152"/>
                </a:lnTo>
                <a:lnTo>
                  <a:pt x="5825" y="26118"/>
                </a:lnTo>
                <a:lnTo>
                  <a:pt x="5791" y="26084"/>
                </a:lnTo>
                <a:lnTo>
                  <a:pt x="5768" y="26061"/>
                </a:lnTo>
                <a:lnTo>
                  <a:pt x="5723" y="26039"/>
                </a:lnTo>
                <a:lnTo>
                  <a:pt x="5689" y="26016"/>
                </a:lnTo>
                <a:lnTo>
                  <a:pt x="5643" y="26004"/>
                </a:lnTo>
                <a:lnTo>
                  <a:pt x="5643" y="23673"/>
                </a:lnTo>
                <a:lnTo>
                  <a:pt x="5711" y="23661"/>
                </a:lnTo>
                <a:lnTo>
                  <a:pt x="5757" y="23616"/>
                </a:lnTo>
                <a:lnTo>
                  <a:pt x="5802" y="23559"/>
                </a:lnTo>
                <a:lnTo>
                  <a:pt x="5814" y="23491"/>
                </a:lnTo>
                <a:lnTo>
                  <a:pt x="5802" y="23456"/>
                </a:lnTo>
                <a:lnTo>
                  <a:pt x="5791" y="23422"/>
                </a:lnTo>
                <a:lnTo>
                  <a:pt x="7770" y="22273"/>
                </a:lnTo>
                <a:lnTo>
                  <a:pt x="7816" y="22319"/>
                </a:lnTo>
                <a:lnTo>
                  <a:pt x="7861" y="22364"/>
                </a:lnTo>
                <a:lnTo>
                  <a:pt x="7930" y="22387"/>
                </a:lnTo>
                <a:lnTo>
                  <a:pt x="7986" y="22398"/>
                </a:lnTo>
                <a:lnTo>
                  <a:pt x="8055" y="22387"/>
                </a:lnTo>
                <a:lnTo>
                  <a:pt x="8112" y="22364"/>
                </a:lnTo>
                <a:lnTo>
                  <a:pt x="8168" y="22319"/>
                </a:lnTo>
                <a:lnTo>
                  <a:pt x="8203" y="22273"/>
                </a:lnTo>
                <a:close/>
                <a:moveTo>
                  <a:pt x="65091" y="22273"/>
                </a:moveTo>
                <a:lnTo>
                  <a:pt x="67048" y="23400"/>
                </a:lnTo>
                <a:lnTo>
                  <a:pt x="67036" y="23445"/>
                </a:lnTo>
                <a:lnTo>
                  <a:pt x="67036" y="23491"/>
                </a:lnTo>
                <a:lnTo>
                  <a:pt x="67036" y="23525"/>
                </a:lnTo>
                <a:lnTo>
                  <a:pt x="67048" y="23570"/>
                </a:lnTo>
                <a:lnTo>
                  <a:pt x="67070" y="23604"/>
                </a:lnTo>
                <a:lnTo>
                  <a:pt x="67093" y="23638"/>
                </a:lnTo>
                <a:lnTo>
                  <a:pt x="67116" y="23661"/>
                </a:lnTo>
                <a:lnTo>
                  <a:pt x="67150" y="23684"/>
                </a:lnTo>
                <a:lnTo>
                  <a:pt x="67195" y="23695"/>
                </a:lnTo>
                <a:lnTo>
                  <a:pt x="67230" y="23707"/>
                </a:lnTo>
                <a:lnTo>
                  <a:pt x="67230" y="26016"/>
                </a:lnTo>
                <a:lnTo>
                  <a:pt x="67184" y="26027"/>
                </a:lnTo>
                <a:lnTo>
                  <a:pt x="67150" y="26039"/>
                </a:lnTo>
                <a:lnTo>
                  <a:pt x="67116" y="26061"/>
                </a:lnTo>
                <a:lnTo>
                  <a:pt x="67082" y="26095"/>
                </a:lnTo>
                <a:lnTo>
                  <a:pt x="67059" y="26130"/>
                </a:lnTo>
                <a:lnTo>
                  <a:pt x="67036" y="26164"/>
                </a:lnTo>
                <a:lnTo>
                  <a:pt x="67025" y="26198"/>
                </a:lnTo>
                <a:lnTo>
                  <a:pt x="67025" y="26243"/>
                </a:lnTo>
                <a:lnTo>
                  <a:pt x="67025" y="26289"/>
                </a:lnTo>
                <a:lnTo>
                  <a:pt x="67036" y="26323"/>
                </a:lnTo>
                <a:lnTo>
                  <a:pt x="65034" y="27483"/>
                </a:lnTo>
                <a:lnTo>
                  <a:pt x="65000" y="27449"/>
                </a:lnTo>
                <a:lnTo>
                  <a:pt x="64966" y="27426"/>
                </a:lnTo>
                <a:lnTo>
                  <a:pt x="64932" y="27415"/>
                </a:lnTo>
                <a:lnTo>
                  <a:pt x="64886" y="27404"/>
                </a:lnTo>
                <a:lnTo>
                  <a:pt x="64829" y="27415"/>
                </a:lnTo>
                <a:lnTo>
                  <a:pt x="64795" y="27426"/>
                </a:lnTo>
                <a:lnTo>
                  <a:pt x="64761" y="27449"/>
                </a:lnTo>
                <a:lnTo>
                  <a:pt x="64727" y="27483"/>
                </a:lnTo>
                <a:lnTo>
                  <a:pt x="62736" y="26334"/>
                </a:lnTo>
                <a:lnTo>
                  <a:pt x="62748" y="26289"/>
                </a:lnTo>
                <a:lnTo>
                  <a:pt x="62748" y="26243"/>
                </a:lnTo>
                <a:lnTo>
                  <a:pt x="62748" y="26198"/>
                </a:lnTo>
                <a:lnTo>
                  <a:pt x="62736" y="26152"/>
                </a:lnTo>
                <a:lnTo>
                  <a:pt x="62714" y="26118"/>
                </a:lnTo>
                <a:lnTo>
                  <a:pt x="62691" y="26084"/>
                </a:lnTo>
                <a:lnTo>
                  <a:pt x="62657" y="26061"/>
                </a:lnTo>
                <a:lnTo>
                  <a:pt x="62623" y="26039"/>
                </a:lnTo>
                <a:lnTo>
                  <a:pt x="62577" y="26016"/>
                </a:lnTo>
                <a:lnTo>
                  <a:pt x="62532" y="26004"/>
                </a:lnTo>
                <a:lnTo>
                  <a:pt x="62532" y="23673"/>
                </a:lnTo>
                <a:lnTo>
                  <a:pt x="62600" y="23661"/>
                </a:lnTo>
                <a:lnTo>
                  <a:pt x="62657" y="23616"/>
                </a:lnTo>
                <a:lnTo>
                  <a:pt x="62691" y="23559"/>
                </a:lnTo>
                <a:lnTo>
                  <a:pt x="62702" y="23491"/>
                </a:lnTo>
                <a:lnTo>
                  <a:pt x="62702" y="23456"/>
                </a:lnTo>
                <a:lnTo>
                  <a:pt x="62691" y="23422"/>
                </a:lnTo>
                <a:lnTo>
                  <a:pt x="64670" y="22273"/>
                </a:lnTo>
                <a:lnTo>
                  <a:pt x="64704" y="22319"/>
                </a:lnTo>
                <a:lnTo>
                  <a:pt x="64761" y="22364"/>
                </a:lnTo>
                <a:lnTo>
                  <a:pt x="64818" y="22387"/>
                </a:lnTo>
                <a:lnTo>
                  <a:pt x="64886" y="22398"/>
                </a:lnTo>
                <a:lnTo>
                  <a:pt x="64943" y="22387"/>
                </a:lnTo>
                <a:lnTo>
                  <a:pt x="65000" y="22364"/>
                </a:lnTo>
                <a:lnTo>
                  <a:pt x="65057" y="22319"/>
                </a:lnTo>
                <a:lnTo>
                  <a:pt x="65091" y="22273"/>
                </a:lnTo>
                <a:close/>
                <a:moveTo>
                  <a:pt x="17633" y="22251"/>
                </a:moveTo>
                <a:lnTo>
                  <a:pt x="19646" y="23411"/>
                </a:lnTo>
                <a:lnTo>
                  <a:pt x="19635" y="23445"/>
                </a:lnTo>
                <a:lnTo>
                  <a:pt x="19635" y="23491"/>
                </a:lnTo>
                <a:lnTo>
                  <a:pt x="19635" y="23525"/>
                </a:lnTo>
                <a:lnTo>
                  <a:pt x="19646" y="23559"/>
                </a:lnTo>
                <a:lnTo>
                  <a:pt x="19669" y="23593"/>
                </a:lnTo>
                <a:lnTo>
                  <a:pt x="19692" y="23627"/>
                </a:lnTo>
                <a:lnTo>
                  <a:pt x="19749" y="23673"/>
                </a:lnTo>
                <a:lnTo>
                  <a:pt x="19783" y="23684"/>
                </a:lnTo>
                <a:lnTo>
                  <a:pt x="19817" y="23695"/>
                </a:lnTo>
                <a:lnTo>
                  <a:pt x="19817" y="26050"/>
                </a:lnTo>
                <a:lnTo>
                  <a:pt x="19783" y="26050"/>
                </a:lnTo>
                <a:lnTo>
                  <a:pt x="19749" y="26061"/>
                </a:lnTo>
                <a:lnTo>
                  <a:pt x="19692" y="26107"/>
                </a:lnTo>
                <a:lnTo>
                  <a:pt x="19646" y="26175"/>
                </a:lnTo>
                <a:lnTo>
                  <a:pt x="19635" y="26209"/>
                </a:lnTo>
                <a:lnTo>
                  <a:pt x="19635" y="26243"/>
                </a:lnTo>
                <a:lnTo>
                  <a:pt x="19635" y="26278"/>
                </a:lnTo>
                <a:lnTo>
                  <a:pt x="19646" y="26312"/>
                </a:lnTo>
                <a:lnTo>
                  <a:pt x="17610" y="27495"/>
                </a:lnTo>
                <a:lnTo>
                  <a:pt x="17587" y="27461"/>
                </a:lnTo>
                <a:lnTo>
                  <a:pt x="17553" y="27438"/>
                </a:lnTo>
                <a:lnTo>
                  <a:pt x="17508" y="27415"/>
                </a:lnTo>
                <a:lnTo>
                  <a:pt x="17428" y="27415"/>
                </a:lnTo>
                <a:lnTo>
                  <a:pt x="17383" y="27438"/>
                </a:lnTo>
                <a:lnTo>
                  <a:pt x="17348" y="27461"/>
                </a:lnTo>
                <a:lnTo>
                  <a:pt x="17326" y="27483"/>
                </a:lnTo>
                <a:lnTo>
                  <a:pt x="15324" y="26334"/>
                </a:lnTo>
                <a:lnTo>
                  <a:pt x="15335" y="26289"/>
                </a:lnTo>
                <a:lnTo>
                  <a:pt x="15335" y="26243"/>
                </a:lnTo>
                <a:lnTo>
                  <a:pt x="15335" y="26198"/>
                </a:lnTo>
                <a:lnTo>
                  <a:pt x="15324" y="26164"/>
                </a:lnTo>
                <a:lnTo>
                  <a:pt x="15301" y="26118"/>
                </a:lnTo>
                <a:lnTo>
                  <a:pt x="15278" y="26084"/>
                </a:lnTo>
                <a:lnTo>
                  <a:pt x="15244" y="26061"/>
                </a:lnTo>
                <a:lnTo>
                  <a:pt x="15210" y="26039"/>
                </a:lnTo>
                <a:lnTo>
                  <a:pt x="15164" y="26016"/>
                </a:lnTo>
                <a:lnTo>
                  <a:pt x="15130" y="26016"/>
                </a:lnTo>
                <a:lnTo>
                  <a:pt x="15130" y="23684"/>
                </a:lnTo>
                <a:lnTo>
                  <a:pt x="15198" y="23661"/>
                </a:lnTo>
                <a:lnTo>
                  <a:pt x="15244" y="23616"/>
                </a:lnTo>
                <a:lnTo>
                  <a:pt x="15289" y="23559"/>
                </a:lnTo>
                <a:lnTo>
                  <a:pt x="15289" y="23525"/>
                </a:lnTo>
                <a:lnTo>
                  <a:pt x="15301" y="23491"/>
                </a:lnTo>
                <a:lnTo>
                  <a:pt x="15289" y="23445"/>
                </a:lnTo>
                <a:lnTo>
                  <a:pt x="15289" y="23411"/>
                </a:lnTo>
                <a:lnTo>
                  <a:pt x="17303" y="22251"/>
                </a:lnTo>
                <a:lnTo>
                  <a:pt x="17337" y="22285"/>
                </a:lnTo>
                <a:lnTo>
                  <a:pt x="17371" y="22319"/>
                </a:lnTo>
                <a:lnTo>
                  <a:pt x="17417" y="22330"/>
                </a:lnTo>
                <a:lnTo>
                  <a:pt x="17474" y="22342"/>
                </a:lnTo>
                <a:lnTo>
                  <a:pt x="17519" y="22330"/>
                </a:lnTo>
                <a:lnTo>
                  <a:pt x="17565" y="22319"/>
                </a:lnTo>
                <a:lnTo>
                  <a:pt x="17610" y="22285"/>
                </a:lnTo>
                <a:lnTo>
                  <a:pt x="17633" y="22251"/>
                </a:lnTo>
                <a:close/>
                <a:moveTo>
                  <a:pt x="27109" y="22239"/>
                </a:moveTo>
                <a:lnTo>
                  <a:pt x="29145" y="23422"/>
                </a:lnTo>
                <a:lnTo>
                  <a:pt x="29145" y="23456"/>
                </a:lnTo>
                <a:lnTo>
                  <a:pt x="29133" y="23491"/>
                </a:lnTo>
                <a:lnTo>
                  <a:pt x="29145" y="23559"/>
                </a:lnTo>
                <a:lnTo>
                  <a:pt x="29179" y="23616"/>
                </a:lnTo>
                <a:lnTo>
                  <a:pt x="29236" y="23650"/>
                </a:lnTo>
                <a:lnTo>
                  <a:pt x="29304" y="23673"/>
                </a:lnTo>
                <a:lnTo>
                  <a:pt x="29304" y="26016"/>
                </a:lnTo>
                <a:lnTo>
                  <a:pt x="29258" y="26027"/>
                </a:lnTo>
                <a:lnTo>
                  <a:pt x="29224" y="26039"/>
                </a:lnTo>
                <a:lnTo>
                  <a:pt x="29179" y="26061"/>
                </a:lnTo>
                <a:lnTo>
                  <a:pt x="29156" y="26095"/>
                </a:lnTo>
                <a:lnTo>
                  <a:pt x="29122" y="26118"/>
                </a:lnTo>
                <a:lnTo>
                  <a:pt x="29111" y="26164"/>
                </a:lnTo>
                <a:lnTo>
                  <a:pt x="29099" y="26198"/>
                </a:lnTo>
                <a:lnTo>
                  <a:pt x="29088" y="26243"/>
                </a:lnTo>
                <a:lnTo>
                  <a:pt x="29099" y="26289"/>
                </a:lnTo>
                <a:lnTo>
                  <a:pt x="29111" y="26334"/>
                </a:lnTo>
                <a:lnTo>
                  <a:pt x="27086" y="27495"/>
                </a:lnTo>
                <a:lnTo>
                  <a:pt x="27063" y="27472"/>
                </a:lnTo>
                <a:lnTo>
                  <a:pt x="27029" y="27449"/>
                </a:lnTo>
                <a:lnTo>
                  <a:pt x="26995" y="27438"/>
                </a:lnTo>
                <a:lnTo>
                  <a:pt x="26949" y="27426"/>
                </a:lnTo>
                <a:lnTo>
                  <a:pt x="26915" y="27438"/>
                </a:lnTo>
                <a:lnTo>
                  <a:pt x="26870" y="27449"/>
                </a:lnTo>
                <a:lnTo>
                  <a:pt x="26847" y="27472"/>
                </a:lnTo>
                <a:lnTo>
                  <a:pt x="26813" y="27495"/>
                </a:lnTo>
                <a:lnTo>
                  <a:pt x="24765" y="26312"/>
                </a:lnTo>
                <a:lnTo>
                  <a:pt x="24777" y="26243"/>
                </a:lnTo>
                <a:lnTo>
                  <a:pt x="24777" y="26209"/>
                </a:lnTo>
                <a:lnTo>
                  <a:pt x="24765" y="26175"/>
                </a:lnTo>
                <a:lnTo>
                  <a:pt x="24731" y="26118"/>
                </a:lnTo>
                <a:lnTo>
                  <a:pt x="24674" y="26073"/>
                </a:lnTo>
                <a:lnTo>
                  <a:pt x="24606" y="26050"/>
                </a:lnTo>
                <a:lnTo>
                  <a:pt x="24606" y="23661"/>
                </a:lnTo>
                <a:lnTo>
                  <a:pt x="24663" y="23638"/>
                </a:lnTo>
                <a:lnTo>
                  <a:pt x="24708" y="23604"/>
                </a:lnTo>
                <a:lnTo>
                  <a:pt x="24742" y="23547"/>
                </a:lnTo>
                <a:lnTo>
                  <a:pt x="24754" y="23491"/>
                </a:lnTo>
                <a:lnTo>
                  <a:pt x="24742" y="23434"/>
                </a:lnTo>
                <a:lnTo>
                  <a:pt x="26790" y="22251"/>
                </a:lnTo>
                <a:lnTo>
                  <a:pt x="26824" y="22285"/>
                </a:lnTo>
                <a:lnTo>
                  <a:pt x="26858" y="22307"/>
                </a:lnTo>
                <a:lnTo>
                  <a:pt x="26904" y="22330"/>
                </a:lnTo>
                <a:lnTo>
                  <a:pt x="26995" y="22330"/>
                </a:lnTo>
                <a:lnTo>
                  <a:pt x="27040" y="22307"/>
                </a:lnTo>
                <a:lnTo>
                  <a:pt x="27086" y="22273"/>
                </a:lnTo>
                <a:lnTo>
                  <a:pt x="27109" y="22239"/>
                </a:lnTo>
                <a:close/>
                <a:moveTo>
                  <a:pt x="50883" y="22273"/>
                </a:moveTo>
                <a:lnTo>
                  <a:pt x="52771" y="23377"/>
                </a:lnTo>
                <a:lnTo>
                  <a:pt x="52760" y="23434"/>
                </a:lnTo>
                <a:lnTo>
                  <a:pt x="52749" y="23491"/>
                </a:lnTo>
                <a:lnTo>
                  <a:pt x="52760" y="23536"/>
                </a:lnTo>
                <a:lnTo>
                  <a:pt x="52771" y="23593"/>
                </a:lnTo>
                <a:lnTo>
                  <a:pt x="52794" y="23638"/>
                </a:lnTo>
                <a:lnTo>
                  <a:pt x="52828" y="23673"/>
                </a:lnTo>
                <a:lnTo>
                  <a:pt x="52862" y="23707"/>
                </a:lnTo>
                <a:lnTo>
                  <a:pt x="52908" y="23729"/>
                </a:lnTo>
                <a:lnTo>
                  <a:pt x="52953" y="23752"/>
                </a:lnTo>
                <a:lnTo>
                  <a:pt x="53010" y="23764"/>
                </a:lnTo>
                <a:lnTo>
                  <a:pt x="53010" y="26073"/>
                </a:lnTo>
                <a:lnTo>
                  <a:pt x="52942" y="26095"/>
                </a:lnTo>
                <a:lnTo>
                  <a:pt x="52897" y="26130"/>
                </a:lnTo>
                <a:lnTo>
                  <a:pt x="52862" y="26186"/>
                </a:lnTo>
                <a:lnTo>
                  <a:pt x="52851" y="26243"/>
                </a:lnTo>
                <a:lnTo>
                  <a:pt x="52862" y="26300"/>
                </a:lnTo>
                <a:lnTo>
                  <a:pt x="50803" y="27495"/>
                </a:lnTo>
                <a:lnTo>
                  <a:pt x="50781" y="27461"/>
                </a:lnTo>
                <a:lnTo>
                  <a:pt x="50735" y="27426"/>
                </a:lnTo>
                <a:lnTo>
                  <a:pt x="50701" y="27415"/>
                </a:lnTo>
                <a:lnTo>
                  <a:pt x="50644" y="27404"/>
                </a:lnTo>
                <a:lnTo>
                  <a:pt x="50610" y="27415"/>
                </a:lnTo>
                <a:lnTo>
                  <a:pt x="50565" y="27426"/>
                </a:lnTo>
                <a:lnTo>
                  <a:pt x="50530" y="27449"/>
                </a:lnTo>
                <a:lnTo>
                  <a:pt x="50496" y="27483"/>
                </a:lnTo>
                <a:lnTo>
                  <a:pt x="48506" y="26334"/>
                </a:lnTo>
                <a:lnTo>
                  <a:pt x="48517" y="26289"/>
                </a:lnTo>
                <a:lnTo>
                  <a:pt x="48517" y="26243"/>
                </a:lnTo>
                <a:lnTo>
                  <a:pt x="48517" y="26198"/>
                </a:lnTo>
                <a:lnTo>
                  <a:pt x="48506" y="26164"/>
                </a:lnTo>
                <a:lnTo>
                  <a:pt x="48483" y="26118"/>
                </a:lnTo>
                <a:lnTo>
                  <a:pt x="48460" y="26084"/>
                </a:lnTo>
                <a:lnTo>
                  <a:pt x="48426" y="26061"/>
                </a:lnTo>
                <a:lnTo>
                  <a:pt x="48392" y="26039"/>
                </a:lnTo>
                <a:lnTo>
                  <a:pt x="48358" y="26016"/>
                </a:lnTo>
                <a:lnTo>
                  <a:pt x="48312" y="26004"/>
                </a:lnTo>
                <a:lnTo>
                  <a:pt x="48312" y="23673"/>
                </a:lnTo>
                <a:lnTo>
                  <a:pt x="48369" y="23650"/>
                </a:lnTo>
                <a:lnTo>
                  <a:pt x="48426" y="23604"/>
                </a:lnTo>
                <a:lnTo>
                  <a:pt x="48460" y="23559"/>
                </a:lnTo>
                <a:lnTo>
                  <a:pt x="48472" y="23491"/>
                </a:lnTo>
                <a:lnTo>
                  <a:pt x="48460" y="23422"/>
                </a:lnTo>
                <a:lnTo>
                  <a:pt x="50428" y="22285"/>
                </a:lnTo>
                <a:lnTo>
                  <a:pt x="50462" y="22342"/>
                </a:lnTo>
                <a:lnTo>
                  <a:pt x="50519" y="22376"/>
                </a:lnTo>
                <a:lnTo>
                  <a:pt x="50576" y="22398"/>
                </a:lnTo>
                <a:lnTo>
                  <a:pt x="50644" y="22410"/>
                </a:lnTo>
                <a:lnTo>
                  <a:pt x="50724" y="22398"/>
                </a:lnTo>
                <a:lnTo>
                  <a:pt x="50781" y="22376"/>
                </a:lnTo>
                <a:lnTo>
                  <a:pt x="50838" y="22330"/>
                </a:lnTo>
                <a:lnTo>
                  <a:pt x="50883" y="22273"/>
                </a:lnTo>
                <a:close/>
                <a:moveTo>
                  <a:pt x="55536" y="22228"/>
                </a:moveTo>
                <a:lnTo>
                  <a:pt x="57538" y="23388"/>
                </a:lnTo>
                <a:lnTo>
                  <a:pt x="57526" y="23434"/>
                </a:lnTo>
                <a:lnTo>
                  <a:pt x="57515" y="23491"/>
                </a:lnTo>
                <a:lnTo>
                  <a:pt x="57526" y="23536"/>
                </a:lnTo>
                <a:lnTo>
                  <a:pt x="57538" y="23582"/>
                </a:lnTo>
                <a:lnTo>
                  <a:pt x="57560" y="23627"/>
                </a:lnTo>
                <a:lnTo>
                  <a:pt x="57583" y="23661"/>
                </a:lnTo>
                <a:lnTo>
                  <a:pt x="57617" y="23684"/>
                </a:lnTo>
                <a:lnTo>
                  <a:pt x="57663" y="23718"/>
                </a:lnTo>
                <a:lnTo>
                  <a:pt x="57697" y="23729"/>
                </a:lnTo>
                <a:lnTo>
                  <a:pt x="57754" y="23741"/>
                </a:lnTo>
                <a:lnTo>
                  <a:pt x="57754" y="26050"/>
                </a:lnTo>
                <a:lnTo>
                  <a:pt x="57686" y="26073"/>
                </a:lnTo>
                <a:lnTo>
                  <a:pt x="57629" y="26118"/>
                </a:lnTo>
                <a:lnTo>
                  <a:pt x="57595" y="26175"/>
                </a:lnTo>
                <a:lnTo>
                  <a:pt x="57583" y="26209"/>
                </a:lnTo>
                <a:lnTo>
                  <a:pt x="57572" y="26243"/>
                </a:lnTo>
                <a:lnTo>
                  <a:pt x="57583" y="26312"/>
                </a:lnTo>
                <a:lnTo>
                  <a:pt x="55536" y="27495"/>
                </a:lnTo>
                <a:lnTo>
                  <a:pt x="55513" y="27461"/>
                </a:lnTo>
                <a:lnTo>
                  <a:pt x="55479" y="27438"/>
                </a:lnTo>
                <a:lnTo>
                  <a:pt x="55433" y="27426"/>
                </a:lnTo>
                <a:lnTo>
                  <a:pt x="55388" y="27415"/>
                </a:lnTo>
                <a:lnTo>
                  <a:pt x="55354" y="27426"/>
                </a:lnTo>
                <a:lnTo>
                  <a:pt x="55308" y="27438"/>
                </a:lnTo>
                <a:lnTo>
                  <a:pt x="55285" y="27461"/>
                </a:lnTo>
                <a:lnTo>
                  <a:pt x="55251" y="27483"/>
                </a:lnTo>
                <a:lnTo>
                  <a:pt x="53181" y="26289"/>
                </a:lnTo>
                <a:lnTo>
                  <a:pt x="53192" y="26243"/>
                </a:lnTo>
                <a:lnTo>
                  <a:pt x="53181" y="26186"/>
                </a:lnTo>
                <a:lnTo>
                  <a:pt x="53147" y="26141"/>
                </a:lnTo>
                <a:lnTo>
                  <a:pt x="53113" y="26095"/>
                </a:lnTo>
                <a:lnTo>
                  <a:pt x="53056" y="26073"/>
                </a:lnTo>
                <a:lnTo>
                  <a:pt x="53056" y="23752"/>
                </a:lnTo>
                <a:lnTo>
                  <a:pt x="53101" y="23741"/>
                </a:lnTo>
                <a:lnTo>
                  <a:pt x="53147" y="23729"/>
                </a:lnTo>
                <a:lnTo>
                  <a:pt x="53181" y="23695"/>
                </a:lnTo>
                <a:lnTo>
                  <a:pt x="53226" y="23673"/>
                </a:lnTo>
                <a:lnTo>
                  <a:pt x="53249" y="23627"/>
                </a:lnTo>
                <a:lnTo>
                  <a:pt x="53272" y="23582"/>
                </a:lnTo>
                <a:lnTo>
                  <a:pt x="53283" y="23536"/>
                </a:lnTo>
                <a:lnTo>
                  <a:pt x="53295" y="23491"/>
                </a:lnTo>
                <a:lnTo>
                  <a:pt x="53283" y="23434"/>
                </a:lnTo>
                <a:lnTo>
                  <a:pt x="53272" y="23388"/>
                </a:lnTo>
                <a:lnTo>
                  <a:pt x="55251" y="22239"/>
                </a:lnTo>
                <a:lnTo>
                  <a:pt x="55274" y="22262"/>
                </a:lnTo>
                <a:lnTo>
                  <a:pt x="55308" y="22296"/>
                </a:lnTo>
                <a:lnTo>
                  <a:pt x="55354" y="22307"/>
                </a:lnTo>
                <a:lnTo>
                  <a:pt x="55433" y="22307"/>
                </a:lnTo>
                <a:lnTo>
                  <a:pt x="55479" y="22285"/>
                </a:lnTo>
                <a:lnTo>
                  <a:pt x="55513" y="22262"/>
                </a:lnTo>
                <a:lnTo>
                  <a:pt x="55536" y="22228"/>
                </a:lnTo>
                <a:close/>
                <a:moveTo>
                  <a:pt x="74533" y="22251"/>
                </a:moveTo>
                <a:lnTo>
                  <a:pt x="76546" y="23411"/>
                </a:lnTo>
                <a:lnTo>
                  <a:pt x="76535" y="23445"/>
                </a:lnTo>
                <a:lnTo>
                  <a:pt x="76523" y="23491"/>
                </a:lnTo>
                <a:lnTo>
                  <a:pt x="76535" y="23525"/>
                </a:lnTo>
                <a:lnTo>
                  <a:pt x="76546" y="23559"/>
                </a:lnTo>
                <a:lnTo>
                  <a:pt x="76557" y="23593"/>
                </a:lnTo>
                <a:lnTo>
                  <a:pt x="76580" y="23627"/>
                </a:lnTo>
                <a:lnTo>
                  <a:pt x="76637" y="23673"/>
                </a:lnTo>
                <a:lnTo>
                  <a:pt x="76671" y="23684"/>
                </a:lnTo>
                <a:lnTo>
                  <a:pt x="76717" y="23695"/>
                </a:lnTo>
                <a:lnTo>
                  <a:pt x="76717" y="26050"/>
                </a:lnTo>
                <a:lnTo>
                  <a:pt x="76671" y="26050"/>
                </a:lnTo>
                <a:lnTo>
                  <a:pt x="76637" y="26061"/>
                </a:lnTo>
                <a:lnTo>
                  <a:pt x="76580" y="26107"/>
                </a:lnTo>
                <a:lnTo>
                  <a:pt x="76546" y="26175"/>
                </a:lnTo>
                <a:lnTo>
                  <a:pt x="76535" y="26209"/>
                </a:lnTo>
                <a:lnTo>
                  <a:pt x="76523" y="26243"/>
                </a:lnTo>
                <a:lnTo>
                  <a:pt x="76535" y="26278"/>
                </a:lnTo>
                <a:lnTo>
                  <a:pt x="76546" y="26312"/>
                </a:lnTo>
                <a:lnTo>
                  <a:pt x="74510" y="27495"/>
                </a:lnTo>
                <a:lnTo>
                  <a:pt x="74476" y="27461"/>
                </a:lnTo>
                <a:lnTo>
                  <a:pt x="74442" y="27438"/>
                </a:lnTo>
                <a:lnTo>
                  <a:pt x="74407" y="27415"/>
                </a:lnTo>
                <a:lnTo>
                  <a:pt x="74316" y="27415"/>
                </a:lnTo>
                <a:lnTo>
                  <a:pt x="74282" y="27438"/>
                </a:lnTo>
                <a:lnTo>
                  <a:pt x="74248" y="27461"/>
                </a:lnTo>
                <a:lnTo>
                  <a:pt x="74214" y="27483"/>
                </a:lnTo>
                <a:lnTo>
                  <a:pt x="72212" y="26334"/>
                </a:lnTo>
                <a:lnTo>
                  <a:pt x="72223" y="26289"/>
                </a:lnTo>
                <a:lnTo>
                  <a:pt x="72223" y="26243"/>
                </a:lnTo>
                <a:lnTo>
                  <a:pt x="72223" y="26198"/>
                </a:lnTo>
                <a:lnTo>
                  <a:pt x="72212" y="26164"/>
                </a:lnTo>
                <a:lnTo>
                  <a:pt x="72189" y="26118"/>
                </a:lnTo>
                <a:lnTo>
                  <a:pt x="72166" y="26084"/>
                </a:lnTo>
                <a:lnTo>
                  <a:pt x="72132" y="26061"/>
                </a:lnTo>
                <a:lnTo>
                  <a:pt x="72098" y="26039"/>
                </a:lnTo>
                <a:lnTo>
                  <a:pt x="72064" y="26016"/>
                </a:lnTo>
                <a:lnTo>
                  <a:pt x="72019" y="26016"/>
                </a:lnTo>
                <a:lnTo>
                  <a:pt x="72019" y="23684"/>
                </a:lnTo>
                <a:lnTo>
                  <a:pt x="72087" y="23661"/>
                </a:lnTo>
                <a:lnTo>
                  <a:pt x="72144" y="23616"/>
                </a:lnTo>
                <a:lnTo>
                  <a:pt x="72178" y="23559"/>
                </a:lnTo>
                <a:lnTo>
                  <a:pt x="72189" y="23525"/>
                </a:lnTo>
                <a:lnTo>
                  <a:pt x="72189" y="23491"/>
                </a:lnTo>
                <a:lnTo>
                  <a:pt x="72189" y="23445"/>
                </a:lnTo>
                <a:lnTo>
                  <a:pt x="72178" y="23411"/>
                </a:lnTo>
                <a:lnTo>
                  <a:pt x="74191" y="22251"/>
                </a:lnTo>
                <a:lnTo>
                  <a:pt x="74225" y="22285"/>
                </a:lnTo>
                <a:lnTo>
                  <a:pt x="74260" y="22319"/>
                </a:lnTo>
                <a:lnTo>
                  <a:pt x="74305" y="22330"/>
                </a:lnTo>
                <a:lnTo>
                  <a:pt x="74362" y="22342"/>
                </a:lnTo>
                <a:lnTo>
                  <a:pt x="74407" y="22330"/>
                </a:lnTo>
                <a:lnTo>
                  <a:pt x="74453" y="22319"/>
                </a:lnTo>
                <a:lnTo>
                  <a:pt x="74498" y="22285"/>
                </a:lnTo>
                <a:lnTo>
                  <a:pt x="74533" y="22251"/>
                </a:lnTo>
                <a:close/>
                <a:moveTo>
                  <a:pt x="83997" y="22239"/>
                </a:moveTo>
                <a:lnTo>
                  <a:pt x="86044" y="23422"/>
                </a:lnTo>
                <a:lnTo>
                  <a:pt x="86033" y="23456"/>
                </a:lnTo>
                <a:lnTo>
                  <a:pt x="86033" y="23491"/>
                </a:lnTo>
                <a:lnTo>
                  <a:pt x="86044" y="23559"/>
                </a:lnTo>
                <a:lnTo>
                  <a:pt x="86079" y="23616"/>
                </a:lnTo>
                <a:lnTo>
                  <a:pt x="86124" y="23650"/>
                </a:lnTo>
                <a:lnTo>
                  <a:pt x="86192" y="23673"/>
                </a:lnTo>
                <a:lnTo>
                  <a:pt x="86192" y="26016"/>
                </a:lnTo>
                <a:lnTo>
                  <a:pt x="86147" y="26027"/>
                </a:lnTo>
                <a:lnTo>
                  <a:pt x="86113" y="26039"/>
                </a:lnTo>
                <a:lnTo>
                  <a:pt x="86079" y="26061"/>
                </a:lnTo>
                <a:lnTo>
                  <a:pt x="86044" y="26095"/>
                </a:lnTo>
                <a:lnTo>
                  <a:pt x="86022" y="26118"/>
                </a:lnTo>
                <a:lnTo>
                  <a:pt x="85999" y="26164"/>
                </a:lnTo>
                <a:lnTo>
                  <a:pt x="85988" y="26198"/>
                </a:lnTo>
                <a:lnTo>
                  <a:pt x="85988" y="26243"/>
                </a:lnTo>
                <a:lnTo>
                  <a:pt x="85988" y="26289"/>
                </a:lnTo>
                <a:lnTo>
                  <a:pt x="85999" y="26334"/>
                </a:lnTo>
                <a:lnTo>
                  <a:pt x="83974" y="27495"/>
                </a:lnTo>
                <a:lnTo>
                  <a:pt x="83951" y="27472"/>
                </a:lnTo>
                <a:lnTo>
                  <a:pt x="83917" y="27449"/>
                </a:lnTo>
                <a:lnTo>
                  <a:pt x="83883" y="27438"/>
                </a:lnTo>
                <a:lnTo>
                  <a:pt x="83838" y="27426"/>
                </a:lnTo>
                <a:lnTo>
                  <a:pt x="83804" y="27438"/>
                </a:lnTo>
                <a:lnTo>
                  <a:pt x="83769" y="27449"/>
                </a:lnTo>
                <a:lnTo>
                  <a:pt x="83735" y="27472"/>
                </a:lnTo>
                <a:lnTo>
                  <a:pt x="83713" y="27495"/>
                </a:lnTo>
                <a:lnTo>
                  <a:pt x="81665" y="26312"/>
                </a:lnTo>
                <a:lnTo>
                  <a:pt x="81676" y="26243"/>
                </a:lnTo>
                <a:lnTo>
                  <a:pt x="81665" y="26209"/>
                </a:lnTo>
                <a:lnTo>
                  <a:pt x="81654" y="26175"/>
                </a:lnTo>
                <a:lnTo>
                  <a:pt x="81619" y="26118"/>
                </a:lnTo>
                <a:lnTo>
                  <a:pt x="81563" y="26073"/>
                </a:lnTo>
                <a:lnTo>
                  <a:pt x="81494" y="26050"/>
                </a:lnTo>
                <a:lnTo>
                  <a:pt x="81494" y="23661"/>
                </a:lnTo>
                <a:lnTo>
                  <a:pt x="81551" y="23638"/>
                </a:lnTo>
                <a:lnTo>
                  <a:pt x="81608" y="23604"/>
                </a:lnTo>
                <a:lnTo>
                  <a:pt x="81631" y="23547"/>
                </a:lnTo>
                <a:lnTo>
                  <a:pt x="81642" y="23491"/>
                </a:lnTo>
                <a:lnTo>
                  <a:pt x="81631" y="23434"/>
                </a:lnTo>
                <a:lnTo>
                  <a:pt x="83678" y="22251"/>
                </a:lnTo>
                <a:lnTo>
                  <a:pt x="83713" y="22285"/>
                </a:lnTo>
                <a:lnTo>
                  <a:pt x="83747" y="22307"/>
                </a:lnTo>
                <a:lnTo>
                  <a:pt x="83792" y="22330"/>
                </a:lnTo>
                <a:lnTo>
                  <a:pt x="83895" y="22330"/>
                </a:lnTo>
                <a:lnTo>
                  <a:pt x="83940" y="22307"/>
                </a:lnTo>
                <a:lnTo>
                  <a:pt x="83974" y="22273"/>
                </a:lnTo>
                <a:lnTo>
                  <a:pt x="83997" y="22239"/>
                </a:lnTo>
                <a:close/>
                <a:moveTo>
                  <a:pt x="34241" y="26357"/>
                </a:moveTo>
                <a:lnTo>
                  <a:pt x="36197" y="27483"/>
                </a:lnTo>
                <a:lnTo>
                  <a:pt x="36186" y="27540"/>
                </a:lnTo>
                <a:lnTo>
                  <a:pt x="36175" y="27597"/>
                </a:lnTo>
                <a:lnTo>
                  <a:pt x="36175" y="27643"/>
                </a:lnTo>
                <a:lnTo>
                  <a:pt x="36197" y="27688"/>
                </a:lnTo>
                <a:lnTo>
                  <a:pt x="36220" y="27734"/>
                </a:lnTo>
                <a:lnTo>
                  <a:pt x="36243" y="27768"/>
                </a:lnTo>
                <a:lnTo>
                  <a:pt x="36277" y="27802"/>
                </a:lnTo>
                <a:lnTo>
                  <a:pt x="36323" y="27825"/>
                </a:lnTo>
                <a:lnTo>
                  <a:pt x="36368" y="27836"/>
                </a:lnTo>
                <a:lnTo>
                  <a:pt x="36414" y="27847"/>
                </a:lnTo>
                <a:lnTo>
                  <a:pt x="36414" y="30168"/>
                </a:lnTo>
                <a:lnTo>
                  <a:pt x="36379" y="30168"/>
                </a:lnTo>
                <a:lnTo>
                  <a:pt x="36345" y="30179"/>
                </a:lnTo>
                <a:lnTo>
                  <a:pt x="36288" y="30225"/>
                </a:lnTo>
                <a:lnTo>
                  <a:pt x="36254" y="30282"/>
                </a:lnTo>
                <a:lnTo>
                  <a:pt x="36243" y="30316"/>
                </a:lnTo>
                <a:lnTo>
                  <a:pt x="36243" y="30350"/>
                </a:lnTo>
                <a:lnTo>
                  <a:pt x="36254" y="30418"/>
                </a:lnTo>
                <a:lnTo>
                  <a:pt x="34286" y="31556"/>
                </a:lnTo>
                <a:lnTo>
                  <a:pt x="34241" y="31499"/>
                </a:lnTo>
                <a:lnTo>
                  <a:pt x="34195" y="31465"/>
                </a:lnTo>
                <a:lnTo>
                  <a:pt x="34127" y="31442"/>
                </a:lnTo>
                <a:lnTo>
                  <a:pt x="34059" y="31431"/>
                </a:lnTo>
                <a:lnTo>
                  <a:pt x="33991" y="31442"/>
                </a:lnTo>
                <a:lnTo>
                  <a:pt x="33934" y="31465"/>
                </a:lnTo>
                <a:lnTo>
                  <a:pt x="33877" y="31499"/>
                </a:lnTo>
                <a:lnTo>
                  <a:pt x="33831" y="31544"/>
                </a:lnTo>
                <a:lnTo>
                  <a:pt x="31920" y="30441"/>
                </a:lnTo>
                <a:lnTo>
                  <a:pt x="31932" y="30395"/>
                </a:lnTo>
                <a:lnTo>
                  <a:pt x="31932" y="30350"/>
                </a:lnTo>
                <a:lnTo>
                  <a:pt x="31932" y="30304"/>
                </a:lnTo>
                <a:lnTo>
                  <a:pt x="31920" y="30259"/>
                </a:lnTo>
                <a:lnTo>
                  <a:pt x="31898" y="30225"/>
                </a:lnTo>
                <a:lnTo>
                  <a:pt x="31875" y="30191"/>
                </a:lnTo>
                <a:lnTo>
                  <a:pt x="31841" y="30157"/>
                </a:lnTo>
                <a:lnTo>
                  <a:pt x="31807" y="30134"/>
                </a:lnTo>
                <a:lnTo>
                  <a:pt x="31761" y="30122"/>
                </a:lnTo>
                <a:lnTo>
                  <a:pt x="31716" y="30111"/>
                </a:lnTo>
                <a:lnTo>
                  <a:pt x="31716" y="27847"/>
                </a:lnTo>
                <a:lnTo>
                  <a:pt x="31761" y="27836"/>
                </a:lnTo>
                <a:lnTo>
                  <a:pt x="31807" y="27813"/>
                </a:lnTo>
                <a:lnTo>
                  <a:pt x="31841" y="27790"/>
                </a:lnTo>
                <a:lnTo>
                  <a:pt x="31875" y="27768"/>
                </a:lnTo>
                <a:lnTo>
                  <a:pt x="31909" y="27722"/>
                </a:lnTo>
                <a:lnTo>
                  <a:pt x="31920" y="27688"/>
                </a:lnTo>
                <a:lnTo>
                  <a:pt x="31943" y="27643"/>
                </a:lnTo>
                <a:lnTo>
                  <a:pt x="31943" y="27597"/>
                </a:lnTo>
                <a:lnTo>
                  <a:pt x="31932" y="27540"/>
                </a:lnTo>
                <a:lnTo>
                  <a:pt x="31920" y="27495"/>
                </a:lnTo>
                <a:lnTo>
                  <a:pt x="33877" y="26369"/>
                </a:lnTo>
                <a:lnTo>
                  <a:pt x="33911" y="26403"/>
                </a:lnTo>
                <a:lnTo>
                  <a:pt x="33957" y="26437"/>
                </a:lnTo>
                <a:lnTo>
                  <a:pt x="34002" y="26460"/>
                </a:lnTo>
                <a:lnTo>
                  <a:pt x="34116" y="26460"/>
                </a:lnTo>
                <a:lnTo>
                  <a:pt x="34161" y="26437"/>
                </a:lnTo>
                <a:lnTo>
                  <a:pt x="34207" y="26403"/>
                </a:lnTo>
                <a:lnTo>
                  <a:pt x="34241" y="26357"/>
                </a:lnTo>
                <a:close/>
                <a:moveTo>
                  <a:pt x="15301" y="26369"/>
                </a:moveTo>
                <a:lnTo>
                  <a:pt x="17303" y="27529"/>
                </a:lnTo>
                <a:lnTo>
                  <a:pt x="17292" y="27597"/>
                </a:lnTo>
                <a:lnTo>
                  <a:pt x="17303" y="27665"/>
                </a:lnTo>
                <a:lnTo>
                  <a:pt x="17337" y="27711"/>
                </a:lnTo>
                <a:lnTo>
                  <a:pt x="17383" y="27756"/>
                </a:lnTo>
                <a:lnTo>
                  <a:pt x="17451" y="27768"/>
                </a:lnTo>
                <a:lnTo>
                  <a:pt x="17451" y="30157"/>
                </a:lnTo>
                <a:lnTo>
                  <a:pt x="17417" y="30157"/>
                </a:lnTo>
                <a:lnTo>
                  <a:pt x="17383" y="30168"/>
                </a:lnTo>
                <a:lnTo>
                  <a:pt x="17314" y="30213"/>
                </a:lnTo>
                <a:lnTo>
                  <a:pt x="17280" y="30282"/>
                </a:lnTo>
                <a:lnTo>
                  <a:pt x="17269" y="30316"/>
                </a:lnTo>
                <a:lnTo>
                  <a:pt x="17269" y="30350"/>
                </a:lnTo>
                <a:lnTo>
                  <a:pt x="17269" y="30384"/>
                </a:lnTo>
                <a:lnTo>
                  <a:pt x="17280" y="30418"/>
                </a:lnTo>
                <a:lnTo>
                  <a:pt x="15301" y="31567"/>
                </a:lnTo>
                <a:lnTo>
                  <a:pt x="15267" y="31522"/>
                </a:lnTo>
                <a:lnTo>
                  <a:pt x="15210" y="31487"/>
                </a:lnTo>
                <a:lnTo>
                  <a:pt x="15164" y="31465"/>
                </a:lnTo>
                <a:lnTo>
                  <a:pt x="15096" y="31453"/>
                </a:lnTo>
                <a:lnTo>
                  <a:pt x="15039" y="31465"/>
                </a:lnTo>
                <a:lnTo>
                  <a:pt x="14982" y="31487"/>
                </a:lnTo>
                <a:lnTo>
                  <a:pt x="14937" y="31522"/>
                </a:lnTo>
                <a:lnTo>
                  <a:pt x="14903" y="31567"/>
                </a:lnTo>
                <a:lnTo>
                  <a:pt x="12935" y="30430"/>
                </a:lnTo>
                <a:lnTo>
                  <a:pt x="12935" y="30384"/>
                </a:lnTo>
                <a:lnTo>
                  <a:pt x="12946" y="30350"/>
                </a:lnTo>
                <a:lnTo>
                  <a:pt x="12935" y="30316"/>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8" y="27688"/>
                </a:lnTo>
                <a:lnTo>
                  <a:pt x="12969" y="27643"/>
                </a:lnTo>
                <a:lnTo>
                  <a:pt x="12980" y="27597"/>
                </a:lnTo>
                <a:lnTo>
                  <a:pt x="12969" y="27540"/>
                </a:lnTo>
                <a:lnTo>
                  <a:pt x="12958" y="27495"/>
                </a:lnTo>
                <a:lnTo>
                  <a:pt x="14903" y="26380"/>
                </a:lnTo>
                <a:lnTo>
                  <a:pt x="14937" y="26414"/>
                </a:lnTo>
                <a:lnTo>
                  <a:pt x="14982" y="26448"/>
                </a:lnTo>
                <a:lnTo>
                  <a:pt x="15039" y="26471"/>
                </a:lnTo>
                <a:lnTo>
                  <a:pt x="15096" y="26482"/>
                </a:lnTo>
                <a:lnTo>
                  <a:pt x="15164" y="26471"/>
                </a:lnTo>
                <a:lnTo>
                  <a:pt x="15221" y="26448"/>
                </a:lnTo>
                <a:lnTo>
                  <a:pt x="15267" y="26414"/>
                </a:lnTo>
                <a:lnTo>
                  <a:pt x="15301" y="26369"/>
                </a:lnTo>
                <a:close/>
                <a:moveTo>
                  <a:pt x="20010" y="26357"/>
                </a:moveTo>
                <a:lnTo>
                  <a:pt x="22012" y="27506"/>
                </a:lnTo>
                <a:lnTo>
                  <a:pt x="21990" y="27552"/>
                </a:lnTo>
                <a:lnTo>
                  <a:pt x="21990" y="27597"/>
                </a:lnTo>
                <a:lnTo>
                  <a:pt x="21990" y="27631"/>
                </a:lnTo>
                <a:lnTo>
                  <a:pt x="22001" y="27677"/>
                </a:lnTo>
                <a:lnTo>
                  <a:pt x="22024" y="27711"/>
                </a:lnTo>
                <a:lnTo>
                  <a:pt x="22046" y="27745"/>
                </a:lnTo>
                <a:lnTo>
                  <a:pt x="22081" y="27768"/>
                </a:lnTo>
                <a:lnTo>
                  <a:pt x="22115" y="27790"/>
                </a:lnTo>
                <a:lnTo>
                  <a:pt x="22149" y="27802"/>
                </a:lnTo>
                <a:lnTo>
                  <a:pt x="22194" y="27813"/>
                </a:lnTo>
                <a:lnTo>
                  <a:pt x="22194" y="30145"/>
                </a:lnTo>
                <a:lnTo>
                  <a:pt x="22149" y="30145"/>
                </a:lnTo>
                <a:lnTo>
                  <a:pt x="22115" y="30157"/>
                </a:lnTo>
                <a:lnTo>
                  <a:pt x="22081" y="30179"/>
                </a:lnTo>
                <a:lnTo>
                  <a:pt x="22058" y="30202"/>
                </a:lnTo>
                <a:lnTo>
                  <a:pt x="22024" y="30236"/>
                </a:lnTo>
                <a:lnTo>
                  <a:pt x="22012" y="30270"/>
                </a:lnTo>
                <a:lnTo>
                  <a:pt x="22001" y="30316"/>
                </a:lnTo>
                <a:lnTo>
                  <a:pt x="22001" y="30350"/>
                </a:lnTo>
                <a:lnTo>
                  <a:pt x="22001" y="30395"/>
                </a:lnTo>
                <a:lnTo>
                  <a:pt x="22012" y="30430"/>
                </a:lnTo>
                <a:lnTo>
                  <a:pt x="20033" y="31567"/>
                </a:lnTo>
                <a:lnTo>
                  <a:pt x="19999" y="31533"/>
                </a:lnTo>
                <a:lnTo>
                  <a:pt x="19953" y="31499"/>
                </a:lnTo>
                <a:lnTo>
                  <a:pt x="19897" y="31476"/>
                </a:lnTo>
                <a:lnTo>
                  <a:pt x="19840" y="31465"/>
                </a:lnTo>
                <a:lnTo>
                  <a:pt x="19783" y="31476"/>
                </a:lnTo>
                <a:lnTo>
                  <a:pt x="19726" y="31499"/>
                </a:lnTo>
                <a:lnTo>
                  <a:pt x="19692" y="31533"/>
                </a:lnTo>
                <a:lnTo>
                  <a:pt x="19646" y="31567"/>
                </a:lnTo>
                <a:lnTo>
                  <a:pt x="17656" y="30418"/>
                </a:lnTo>
                <a:lnTo>
                  <a:pt x="17667" y="30350"/>
                </a:lnTo>
                <a:lnTo>
                  <a:pt x="17667" y="30316"/>
                </a:lnTo>
                <a:lnTo>
                  <a:pt x="17656" y="30282"/>
                </a:lnTo>
                <a:lnTo>
                  <a:pt x="17621" y="30213"/>
                </a:lnTo>
                <a:lnTo>
                  <a:pt x="17565" y="30179"/>
                </a:lnTo>
                <a:lnTo>
                  <a:pt x="17496" y="30157"/>
                </a:lnTo>
                <a:lnTo>
                  <a:pt x="17496" y="27768"/>
                </a:lnTo>
                <a:lnTo>
                  <a:pt x="17553" y="27745"/>
                </a:lnTo>
                <a:lnTo>
                  <a:pt x="17610" y="27711"/>
                </a:lnTo>
                <a:lnTo>
                  <a:pt x="17633" y="27654"/>
                </a:lnTo>
                <a:lnTo>
                  <a:pt x="17644" y="27597"/>
                </a:lnTo>
                <a:lnTo>
                  <a:pt x="17633" y="27529"/>
                </a:lnTo>
                <a:lnTo>
                  <a:pt x="19669" y="26357"/>
                </a:lnTo>
                <a:lnTo>
                  <a:pt x="19703" y="26391"/>
                </a:lnTo>
                <a:lnTo>
                  <a:pt x="19737" y="26425"/>
                </a:lnTo>
                <a:lnTo>
                  <a:pt x="19783" y="26437"/>
                </a:lnTo>
                <a:lnTo>
                  <a:pt x="19840" y="26448"/>
                </a:lnTo>
                <a:lnTo>
                  <a:pt x="19897" y="26437"/>
                </a:lnTo>
                <a:lnTo>
                  <a:pt x="19942" y="26425"/>
                </a:lnTo>
                <a:lnTo>
                  <a:pt x="19976" y="26391"/>
                </a:lnTo>
                <a:lnTo>
                  <a:pt x="20010" y="26357"/>
                </a:lnTo>
                <a:close/>
                <a:moveTo>
                  <a:pt x="24754" y="26357"/>
                </a:moveTo>
                <a:lnTo>
                  <a:pt x="26790" y="27529"/>
                </a:lnTo>
                <a:lnTo>
                  <a:pt x="26779" y="27597"/>
                </a:lnTo>
                <a:lnTo>
                  <a:pt x="26790" y="27654"/>
                </a:lnTo>
                <a:lnTo>
                  <a:pt x="26824" y="27711"/>
                </a:lnTo>
                <a:lnTo>
                  <a:pt x="26870" y="27745"/>
                </a:lnTo>
                <a:lnTo>
                  <a:pt x="26927" y="27756"/>
                </a:lnTo>
                <a:lnTo>
                  <a:pt x="26927" y="30168"/>
                </a:lnTo>
                <a:lnTo>
                  <a:pt x="26870" y="30191"/>
                </a:lnTo>
                <a:lnTo>
                  <a:pt x="26813" y="30225"/>
                </a:lnTo>
                <a:lnTo>
                  <a:pt x="26779" y="30282"/>
                </a:lnTo>
                <a:lnTo>
                  <a:pt x="26767" y="30350"/>
                </a:lnTo>
                <a:lnTo>
                  <a:pt x="26779" y="30418"/>
                </a:lnTo>
                <a:lnTo>
                  <a:pt x="24777" y="31567"/>
                </a:lnTo>
                <a:lnTo>
                  <a:pt x="24742" y="31522"/>
                </a:lnTo>
                <a:lnTo>
                  <a:pt x="24697" y="31487"/>
                </a:lnTo>
                <a:lnTo>
                  <a:pt x="24640" y="31465"/>
                </a:lnTo>
                <a:lnTo>
                  <a:pt x="24583" y="31453"/>
                </a:lnTo>
                <a:lnTo>
                  <a:pt x="24515" y="31465"/>
                </a:lnTo>
                <a:lnTo>
                  <a:pt x="24469" y="31487"/>
                </a:lnTo>
                <a:lnTo>
                  <a:pt x="24413" y="31522"/>
                </a:lnTo>
                <a:lnTo>
                  <a:pt x="24378" y="31567"/>
                </a:lnTo>
                <a:lnTo>
                  <a:pt x="22410" y="30430"/>
                </a:lnTo>
                <a:lnTo>
                  <a:pt x="22422" y="30384"/>
                </a:lnTo>
                <a:lnTo>
                  <a:pt x="22422" y="30350"/>
                </a:lnTo>
                <a:lnTo>
                  <a:pt x="22422" y="30316"/>
                </a:lnTo>
                <a:lnTo>
                  <a:pt x="22410" y="30270"/>
                </a:lnTo>
                <a:lnTo>
                  <a:pt x="22388" y="30236"/>
                </a:lnTo>
                <a:lnTo>
                  <a:pt x="22365" y="30213"/>
                </a:lnTo>
                <a:lnTo>
                  <a:pt x="22308" y="30168"/>
                </a:lnTo>
                <a:lnTo>
                  <a:pt x="22274" y="30145"/>
                </a:lnTo>
                <a:lnTo>
                  <a:pt x="22240" y="30145"/>
                </a:lnTo>
                <a:lnTo>
                  <a:pt x="22240" y="27813"/>
                </a:lnTo>
                <a:lnTo>
                  <a:pt x="22274" y="27802"/>
                </a:lnTo>
                <a:lnTo>
                  <a:pt x="22308" y="27790"/>
                </a:lnTo>
                <a:lnTo>
                  <a:pt x="22342" y="27768"/>
                </a:lnTo>
                <a:lnTo>
                  <a:pt x="22376" y="27734"/>
                </a:lnTo>
                <a:lnTo>
                  <a:pt x="22399" y="27711"/>
                </a:lnTo>
                <a:lnTo>
                  <a:pt x="22410" y="27677"/>
                </a:lnTo>
                <a:lnTo>
                  <a:pt x="22422" y="27631"/>
                </a:lnTo>
                <a:lnTo>
                  <a:pt x="22433" y="27597"/>
                </a:lnTo>
                <a:lnTo>
                  <a:pt x="22422" y="27552"/>
                </a:lnTo>
                <a:lnTo>
                  <a:pt x="22410" y="27517"/>
                </a:lnTo>
                <a:lnTo>
                  <a:pt x="24413" y="26357"/>
                </a:lnTo>
                <a:lnTo>
                  <a:pt x="24447" y="26391"/>
                </a:lnTo>
                <a:lnTo>
                  <a:pt x="24481" y="26425"/>
                </a:lnTo>
                <a:lnTo>
                  <a:pt x="24526" y="26437"/>
                </a:lnTo>
                <a:lnTo>
                  <a:pt x="24583" y="26448"/>
                </a:lnTo>
                <a:lnTo>
                  <a:pt x="24629" y="26437"/>
                </a:lnTo>
                <a:lnTo>
                  <a:pt x="24674" y="26425"/>
                </a:lnTo>
                <a:lnTo>
                  <a:pt x="24720" y="26391"/>
                </a:lnTo>
                <a:lnTo>
                  <a:pt x="24754" y="26357"/>
                </a:lnTo>
                <a:close/>
                <a:moveTo>
                  <a:pt x="53170" y="26334"/>
                </a:moveTo>
                <a:lnTo>
                  <a:pt x="55229" y="27529"/>
                </a:lnTo>
                <a:lnTo>
                  <a:pt x="55217" y="27563"/>
                </a:lnTo>
                <a:lnTo>
                  <a:pt x="55217" y="27597"/>
                </a:lnTo>
                <a:lnTo>
                  <a:pt x="55229" y="27665"/>
                </a:lnTo>
                <a:lnTo>
                  <a:pt x="55263" y="27711"/>
                </a:lnTo>
                <a:lnTo>
                  <a:pt x="55320" y="27756"/>
                </a:lnTo>
                <a:lnTo>
                  <a:pt x="55376" y="27768"/>
                </a:lnTo>
                <a:lnTo>
                  <a:pt x="55376" y="30134"/>
                </a:lnTo>
                <a:lnTo>
                  <a:pt x="55331" y="30145"/>
                </a:lnTo>
                <a:lnTo>
                  <a:pt x="55297" y="30157"/>
                </a:lnTo>
                <a:lnTo>
                  <a:pt x="55263" y="30179"/>
                </a:lnTo>
                <a:lnTo>
                  <a:pt x="55229" y="30202"/>
                </a:lnTo>
                <a:lnTo>
                  <a:pt x="55206" y="30236"/>
                </a:lnTo>
                <a:lnTo>
                  <a:pt x="55183" y="30270"/>
                </a:lnTo>
                <a:lnTo>
                  <a:pt x="55172" y="30304"/>
                </a:lnTo>
                <a:lnTo>
                  <a:pt x="55172" y="30350"/>
                </a:lnTo>
                <a:lnTo>
                  <a:pt x="55172" y="30395"/>
                </a:lnTo>
                <a:lnTo>
                  <a:pt x="55183" y="30430"/>
                </a:lnTo>
                <a:lnTo>
                  <a:pt x="53226" y="31567"/>
                </a:lnTo>
                <a:lnTo>
                  <a:pt x="53192" y="31522"/>
                </a:lnTo>
                <a:lnTo>
                  <a:pt x="53135" y="31487"/>
                </a:lnTo>
                <a:lnTo>
                  <a:pt x="53079" y="31465"/>
                </a:lnTo>
                <a:lnTo>
                  <a:pt x="53022" y="31453"/>
                </a:lnTo>
                <a:lnTo>
                  <a:pt x="52965" y="31465"/>
                </a:lnTo>
                <a:lnTo>
                  <a:pt x="52908" y="31476"/>
                </a:lnTo>
                <a:lnTo>
                  <a:pt x="52862" y="31510"/>
                </a:lnTo>
                <a:lnTo>
                  <a:pt x="52817" y="31556"/>
                </a:lnTo>
                <a:lnTo>
                  <a:pt x="50815" y="30395"/>
                </a:lnTo>
                <a:lnTo>
                  <a:pt x="50815" y="30350"/>
                </a:lnTo>
                <a:lnTo>
                  <a:pt x="50803" y="30293"/>
                </a:lnTo>
                <a:lnTo>
                  <a:pt x="50781" y="30248"/>
                </a:lnTo>
                <a:lnTo>
                  <a:pt x="50735" y="30213"/>
                </a:lnTo>
                <a:lnTo>
                  <a:pt x="50678" y="30191"/>
                </a:lnTo>
                <a:lnTo>
                  <a:pt x="50678" y="27779"/>
                </a:lnTo>
                <a:lnTo>
                  <a:pt x="50747" y="27756"/>
                </a:lnTo>
                <a:lnTo>
                  <a:pt x="50792" y="27711"/>
                </a:lnTo>
                <a:lnTo>
                  <a:pt x="50826" y="27665"/>
                </a:lnTo>
                <a:lnTo>
                  <a:pt x="50838" y="27597"/>
                </a:lnTo>
                <a:lnTo>
                  <a:pt x="50826" y="27529"/>
                </a:lnTo>
                <a:lnTo>
                  <a:pt x="52874" y="26346"/>
                </a:lnTo>
                <a:lnTo>
                  <a:pt x="52908" y="26380"/>
                </a:lnTo>
                <a:lnTo>
                  <a:pt x="52942" y="26403"/>
                </a:lnTo>
                <a:lnTo>
                  <a:pt x="52976" y="26414"/>
                </a:lnTo>
                <a:lnTo>
                  <a:pt x="53067" y="26414"/>
                </a:lnTo>
                <a:lnTo>
                  <a:pt x="53101" y="26391"/>
                </a:lnTo>
                <a:lnTo>
                  <a:pt x="53135" y="26369"/>
                </a:lnTo>
                <a:lnTo>
                  <a:pt x="53170" y="26334"/>
                </a:lnTo>
                <a:close/>
                <a:moveTo>
                  <a:pt x="72189" y="26369"/>
                </a:moveTo>
                <a:lnTo>
                  <a:pt x="74191" y="27529"/>
                </a:lnTo>
                <a:lnTo>
                  <a:pt x="74180" y="27597"/>
                </a:lnTo>
                <a:lnTo>
                  <a:pt x="74191" y="27665"/>
                </a:lnTo>
                <a:lnTo>
                  <a:pt x="74225" y="27711"/>
                </a:lnTo>
                <a:lnTo>
                  <a:pt x="74282" y="27756"/>
                </a:lnTo>
                <a:lnTo>
                  <a:pt x="74339" y="27768"/>
                </a:lnTo>
                <a:lnTo>
                  <a:pt x="74339" y="30157"/>
                </a:lnTo>
                <a:lnTo>
                  <a:pt x="74305" y="30157"/>
                </a:lnTo>
                <a:lnTo>
                  <a:pt x="74271" y="30168"/>
                </a:lnTo>
                <a:lnTo>
                  <a:pt x="74214" y="30213"/>
                </a:lnTo>
                <a:lnTo>
                  <a:pt x="74169" y="30282"/>
                </a:lnTo>
                <a:lnTo>
                  <a:pt x="74157" y="30316"/>
                </a:lnTo>
                <a:lnTo>
                  <a:pt x="74157" y="30350"/>
                </a:lnTo>
                <a:lnTo>
                  <a:pt x="74157" y="30384"/>
                </a:lnTo>
                <a:lnTo>
                  <a:pt x="74169" y="30418"/>
                </a:lnTo>
                <a:lnTo>
                  <a:pt x="72189" y="31567"/>
                </a:lnTo>
                <a:lnTo>
                  <a:pt x="72155" y="31522"/>
                </a:lnTo>
                <a:lnTo>
                  <a:pt x="72110" y="31487"/>
                </a:lnTo>
                <a:lnTo>
                  <a:pt x="72053" y="31465"/>
                </a:lnTo>
                <a:lnTo>
                  <a:pt x="71996" y="31453"/>
                </a:lnTo>
                <a:lnTo>
                  <a:pt x="71928" y="31465"/>
                </a:lnTo>
                <a:lnTo>
                  <a:pt x="71871" y="31487"/>
                </a:lnTo>
                <a:lnTo>
                  <a:pt x="71825" y="31522"/>
                </a:lnTo>
                <a:lnTo>
                  <a:pt x="71791" y="31567"/>
                </a:lnTo>
                <a:lnTo>
                  <a:pt x="69823" y="30430"/>
                </a:lnTo>
                <a:lnTo>
                  <a:pt x="69835" y="30384"/>
                </a:lnTo>
                <a:lnTo>
                  <a:pt x="69835" y="30350"/>
                </a:lnTo>
                <a:lnTo>
                  <a:pt x="69835" y="30316"/>
                </a:lnTo>
                <a:lnTo>
                  <a:pt x="69823" y="30270"/>
                </a:lnTo>
                <a:lnTo>
                  <a:pt x="69800" y="30236"/>
                </a:lnTo>
                <a:lnTo>
                  <a:pt x="69778" y="30213"/>
                </a:lnTo>
                <a:lnTo>
                  <a:pt x="69721" y="30168"/>
                </a:lnTo>
                <a:lnTo>
                  <a:pt x="69687" y="30145"/>
                </a:lnTo>
                <a:lnTo>
                  <a:pt x="69641" y="30145"/>
                </a:lnTo>
                <a:lnTo>
                  <a:pt x="69641" y="27836"/>
                </a:lnTo>
                <a:lnTo>
                  <a:pt x="69687" y="27836"/>
                </a:lnTo>
                <a:lnTo>
                  <a:pt x="69732" y="27813"/>
                </a:lnTo>
                <a:lnTo>
                  <a:pt x="69766" y="27790"/>
                </a:lnTo>
                <a:lnTo>
                  <a:pt x="69800" y="27756"/>
                </a:lnTo>
                <a:lnTo>
                  <a:pt x="69835" y="27722"/>
                </a:lnTo>
                <a:lnTo>
                  <a:pt x="69846" y="27688"/>
                </a:lnTo>
                <a:lnTo>
                  <a:pt x="69869" y="27643"/>
                </a:lnTo>
                <a:lnTo>
                  <a:pt x="69869" y="27597"/>
                </a:lnTo>
                <a:lnTo>
                  <a:pt x="69857" y="27540"/>
                </a:lnTo>
                <a:lnTo>
                  <a:pt x="69846" y="27495"/>
                </a:lnTo>
                <a:lnTo>
                  <a:pt x="71791" y="26380"/>
                </a:lnTo>
                <a:lnTo>
                  <a:pt x="71825" y="26414"/>
                </a:lnTo>
                <a:lnTo>
                  <a:pt x="71871" y="26448"/>
                </a:lnTo>
                <a:lnTo>
                  <a:pt x="71928" y="26471"/>
                </a:lnTo>
                <a:lnTo>
                  <a:pt x="71996" y="26482"/>
                </a:lnTo>
                <a:lnTo>
                  <a:pt x="72053" y="26471"/>
                </a:lnTo>
                <a:lnTo>
                  <a:pt x="72110" y="26448"/>
                </a:lnTo>
                <a:lnTo>
                  <a:pt x="72155" y="26414"/>
                </a:lnTo>
                <a:lnTo>
                  <a:pt x="72189" y="26369"/>
                </a:lnTo>
                <a:close/>
                <a:moveTo>
                  <a:pt x="76899" y="26357"/>
                </a:moveTo>
                <a:lnTo>
                  <a:pt x="78901" y="27506"/>
                </a:lnTo>
                <a:lnTo>
                  <a:pt x="78889" y="27552"/>
                </a:lnTo>
                <a:lnTo>
                  <a:pt x="78878" y="27597"/>
                </a:lnTo>
                <a:lnTo>
                  <a:pt x="78889" y="27631"/>
                </a:lnTo>
                <a:lnTo>
                  <a:pt x="78901" y="27677"/>
                </a:lnTo>
                <a:lnTo>
                  <a:pt x="78912" y="27711"/>
                </a:lnTo>
                <a:lnTo>
                  <a:pt x="78935" y="27745"/>
                </a:lnTo>
                <a:lnTo>
                  <a:pt x="78969" y="27768"/>
                </a:lnTo>
                <a:lnTo>
                  <a:pt x="79003" y="27790"/>
                </a:lnTo>
                <a:lnTo>
                  <a:pt x="79037" y="27802"/>
                </a:lnTo>
                <a:lnTo>
                  <a:pt x="79083" y="27813"/>
                </a:lnTo>
                <a:lnTo>
                  <a:pt x="79083" y="30145"/>
                </a:lnTo>
                <a:lnTo>
                  <a:pt x="79037" y="30145"/>
                </a:lnTo>
                <a:lnTo>
                  <a:pt x="79003" y="30157"/>
                </a:lnTo>
                <a:lnTo>
                  <a:pt x="78969" y="30179"/>
                </a:lnTo>
                <a:lnTo>
                  <a:pt x="78946" y="30202"/>
                </a:lnTo>
                <a:lnTo>
                  <a:pt x="78923" y="30236"/>
                </a:lnTo>
                <a:lnTo>
                  <a:pt x="78901" y="30270"/>
                </a:lnTo>
                <a:lnTo>
                  <a:pt x="78889" y="30316"/>
                </a:lnTo>
                <a:lnTo>
                  <a:pt x="78889" y="30350"/>
                </a:lnTo>
                <a:lnTo>
                  <a:pt x="78889" y="30395"/>
                </a:lnTo>
                <a:lnTo>
                  <a:pt x="78901" y="30430"/>
                </a:lnTo>
                <a:lnTo>
                  <a:pt x="76921" y="31567"/>
                </a:lnTo>
                <a:lnTo>
                  <a:pt x="76887" y="31533"/>
                </a:lnTo>
                <a:lnTo>
                  <a:pt x="76842" y="31499"/>
                </a:lnTo>
                <a:lnTo>
                  <a:pt x="76785" y="31476"/>
                </a:lnTo>
                <a:lnTo>
                  <a:pt x="76728" y="31465"/>
                </a:lnTo>
                <a:lnTo>
                  <a:pt x="76671" y="31476"/>
                </a:lnTo>
                <a:lnTo>
                  <a:pt x="76626" y="31499"/>
                </a:lnTo>
                <a:lnTo>
                  <a:pt x="76580" y="31533"/>
                </a:lnTo>
                <a:lnTo>
                  <a:pt x="76546" y="31567"/>
                </a:lnTo>
                <a:lnTo>
                  <a:pt x="74555" y="30418"/>
                </a:lnTo>
                <a:lnTo>
                  <a:pt x="74567" y="30350"/>
                </a:lnTo>
                <a:lnTo>
                  <a:pt x="74555" y="30316"/>
                </a:lnTo>
                <a:lnTo>
                  <a:pt x="74555" y="30282"/>
                </a:lnTo>
                <a:lnTo>
                  <a:pt x="74510" y="30213"/>
                </a:lnTo>
                <a:lnTo>
                  <a:pt x="74453" y="30179"/>
                </a:lnTo>
                <a:lnTo>
                  <a:pt x="74385" y="30157"/>
                </a:lnTo>
                <a:lnTo>
                  <a:pt x="74385" y="27768"/>
                </a:lnTo>
                <a:lnTo>
                  <a:pt x="74453" y="27745"/>
                </a:lnTo>
                <a:lnTo>
                  <a:pt x="74498" y="27711"/>
                </a:lnTo>
                <a:lnTo>
                  <a:pt x="74533" y="27654"/>
                </a:lnTo>
                <a:lnTo>
                  <a:pt x="74544" y="27597"/>
                </a:lnTo>
                <a:lnTo>
                  <a:pt x="74533" y="27529"/>
                </a:lnTo>
                <a:lnTo>
                  <a:pt x="76557" y="26357"/>
                </a:lnTo>
                <a:lnTo>
                  <a:pt x="76592" y="26391"/>
                </a:lnTo>
                <a:lnTo>
                  <a:pt x="76637" y="26425"/>
                </a:lnTo>
                <a:lnTo>
                  <a:pt x="76683" y="26437"/>
                </a:lnTo>
                <a:lnTo>
                  <a:pt x="76728" y="26448"/>
                </a:lnTo>
                <a:lnTo>
                  <a:pt x="76785" y="26437"/>
                </a:lnTo>
                <a:lnTo>
                  <a:pt x="76830" y="26425"/>
                </a:lnTo>
                <a:lnTo>
                  <a:pt x="76865" y="26391"/>
                </a:lnTo>
                <a:lnTo>
                  <a:pt x="76899" y="26357"/>
                </a:lnTo>
                <a:close/>
                <a:moveTo>
                  <a:pt x="81642" y="26357"/>
                </a:moveTo>
                <a:lnTo>
                  <a:pt x="83690" y="27529"/>
                </a:lnTo>
                <a:lnTo>
                  <a:pt x="83678" y="27597"/>
                </a:lnTo>
                <a:lnTo>
                  <a:pt x="83690" y="27654"/>
                </a:lnTo>
                <a:lnTo>
                  <a:pt x="83713" y="27711"/>
                </a:lnTo>
                <a:lnTo>
                  <a:pt x="83769" y="27745"/>
                </a:lnTo>
                <a:lnTo>
                  <a:pt x="83826" y="27756"/>
                </a:lnTo>
                <a:lnTo>
                  <a:pt x="83826" y="30168"/>
                </a:lnTo>
                <a:lnTo>
                  <a:pt x="83758" y="30191"/>
                </a:lnTo>
                <a:lnTo>
                  <a:pt x="83701" y="30225"/>
                </a:lnTo>
                <a:lnTo>
                  <a:pt x="83667" y="30282"/>
                </a:lnTo>
                <a:lnTo>
                  <a:pt x="83656" y="30350"/>
                </a:lnTo>
                <a:lnTo>
                  <a:pt x="83667" y="30418"/>
                </a:lnTo>
                <a:lnTo>
                  <a:pt x="81676" y="31567"/>
                </a:lnTo>
                <a:lnTo>
                  <a:pt x="81631" y="31522"/>
                </a:lnTo>
                <a:lnTo>
                  <a:pt x="81585" y="31487"/>
                </a:lnTo>
                <a:lnTo>
                  <a:pt x="81528" y="31465"/>
                </a:lnTo>
                <a:lnTo>
                  <a:pt x="81472" y="31453"/>
                </a:lnTo>
                <a:lnTo>
                  <a:pt x="81415" y="31465"/>
                </a:lnTo>
                <a:lnTo>
                  <a:pt x="81358" y="31487"/>
                </a:lnTo>
                <a:lnTo>
                  <a:pt x="81312" y="31522"/>
                </a:lnTo>
                <a:lnTo>
                  <a:pt x="81267" y="31567"/>
                </a:lnTo>
                <a:lnTo>
                  <a:pt x="79299" y="30430"/>
                </a:lnTo>
                <a:lnTo>
                  <a:pt x="79310" y="30384"/>
                </a:lnTo>
                <a:lnTo>
                  <a:pt x="79310" y="30350"/>
                </a:lnTo>
                <a:lnTo>
                  <a:pt x="79310" y="30316"/>
                </a:lnTo>
                <a:lnTo>
                  <a:pt x="79299" y="30270"/>
                </a:lnTo>
                <a:lnTo>
                  <a:pt x="79287" y="30236"/>
                </a:lnTo>
                <a:lnTo>
                  <a:pt x="79265" y="30213"/>
                </a:lnTo>
                <a:lnTo>
                  <a:pt x="79196" y="30168"/>
                </a:lnTo>
                <a:lnTo>
                  <a:pt x="79162" y="30145"/>
                </a:lnTo>
                <a:lnTo>
                  <a:pt x="79128" y="30145"/>
                </a:lnTo>
                <a:lnTo>
                  <a:pt x="79128" y="27813"/>
                </a:lnTo>
                <a:lnTo>
                  <a:pt x="79162" y="27802"/>
                </a:lnTo>
                <a:lnTo>
                  <a:pt x="79208" y="27790"/>
                </a:lnTo>
                <a:lnTo>
                  <a:pt x="79231" y="27768"/>
                </a:lnTo>
                <a:lnTo>
                  <a:pt x="79265" y="27734"/>
                </a:lnTo>
                <a:lnTo>
                  <a:pt x="79287" y="27711"/>
                </a:lnTo>
                <a:lnTo>
                  <a:pt x="79310" y="27677"/>
                </a:lnTo>
                <a:lnTo>
                  <a:pt x="79310" y="27631"/>
                </a:lnTo>
                <a:lnTo>
                  <a:pt x="79322" y="27597"/>
                </a:lnTo>
                <a:lnTo>
                  <a:pt x="79310" y="27552"/>
                </a:lnTo>
                <a:lnTo>
                  <a:pt x="79299" y="27517"/>
                </a:lnTo>
                <a:lnTo>
                  <a:pt x="81301" y="26357"/>
                </a:lnTo>
                <a:lnTo>
                  <a:pt x="81335" y="26391"/>
                </a:lnTo>
                <a:lnTo>
                  <a:pt x="81369" y="26425"/>
                </a:lnTo>
                <a:lnTo>
                  <a:pt x="81415" y="26437"/>
                </a:lnTo>
                <a:lnTo>
                  <a:pt x="81472" y="26448"/>
                </a:lnTo>
                <a:lnTo>
                  <a:pt x="81517" y="26437"/>
                </a:lnTo>
                <a:lnTo>
                  <a:pt x="81574" y="26425"/>
                </a:lnTo>
                <a:lnTo>
                  <a:pt x="81608" y="26391"/>
                </a:lnTo>
                <a:lnTo>
                  <a:pt x="81642" y="26357"/>
                </a:lnTo>
                <a:close/>
                <a:moveTo>
                  <a:pt x="10546" y="26369"/>
                </a:moveTo>
                <a:lnTo>
                  <a:pt x="12503" y="27495"/>
                </a:lnTo>
                <a:lnTo>
                  <a:pt x="12491" y="27540"/>
                </a:lnTo>
                <a:lnTo>
                  <a:pt x="12480" y="27597"/>
                </a:lnTo>
                <a:lnTo>
                  <a:pt x="12491" y="27643"/>
                </a:lnTo>
                <a:lnTo>
                  <a:pt x="12503" y="27688"/>
                </a:lnTo>
                <a:lnTo>
                  <a:pt x="12525" y="27722"/>
                </a:lnTo>
                <a:lnTo>
                  <a:pt x="12548" y="27768"/>
                </a:lnTo>
                <a:lnTo>
                  <a:pt x="12582" y="27790"/>
                </a:lnTo>
                <a:lnTo>
                  <a:pt x="12616" y="27813"/>
                </a:lnTo>
                <a:lnTo>
                  <a:pt x="12662" y="27836"/>
                </a:lnTo>
                <a:lnTo>
                  <a:pt x="12707" y="27836"/>
                </a:lnTo>
                <a:lnTo>
                  <a:pt x="12707" y="30134"/>
                </a:lnTo>
                <a:lnTo>
                  <a:pt x="12673" y="30145"/>
                </a:lnTo>
                <a:lnTo>
                  <a:pt x="12628" y="30157"/>
                </a:lnTo>
                <a:lnTo>
                  <a:pt x="12605" y="30179"/>
                </a:lnTo>
                <a:lnTo>
                  <a:pt x="12571" y="30202"/>
                </a:lnTo>
                <a:lnTo>
                  <a:pt x="12548" y="30236"/>
                </a:lnTo>
                <a:lnTo>
                  <a:pt x="12525" y="30270"/>
                </a:lnTo>
                <a:lnTo>
                  <a:pt x="12514" y="30316"/>
                </a:lnTo>
                <a:lnTo>
                  <a:pt x="12514" y="30350"/>
                </a:lnTo>
                <a:lnTo>
                  <a:pt x="12514" y="30395"/>
                </a:lnTo>
                <a:lnTo>
                  <a:pt x="12525" y="30430"/>
                </a:lnTo>
                <a:lnTo>
                  <a:pt x="10535" y="31578"/>
                </a:lnTo>
                <a:lnTo>
                  <a:pt x="10500" y="31544"/>
                </a:lnTo>
                <a:lnTo>
                  <a:pt x="10455" y="31510"/>
                </a:lnTo>
                <a:lnTo>
                  <a:pt x="10409" y="31499"/>
                </a:lnTo>
                <a:lnTo>
                  <a:pt x="10364" y="31487"/>
                </a:lnTo>
                <a:lnTo>
                  <a:pt x="10307" y="31499"/>
                </a:lnTo>
                <a:lnTo>
                  <a:pt x="10262" y="31510"/>
                </a:lnTo>
                <a:lnTo>
                  <a:pt x="10216" y="31544"/>
                </a:lnTo>
                <a:lnTo>
                  <a:pt x="10182" y="31578"/>
                </a:lnTo>
                <a:lnTo>
                  <a:pt x="8225" y="30452"/>
                </a:lnTo>
                <a:lnTo>
                  <a:pt x="8248" y="30407"/>
                </a:lnTo>
                <a:lnTo>
                  <a:pt x="8248" y="30350"/>
                </a:lnTo>
                <a:lnTo>
                  <a:pt x="8248" y="30304"/>
                </a:lnTo>
                <a:lnTo>
                  <a:pt x="8225" y="30259"/>
                </a:lnTo>
                <a:lnTo>
                  <a:pt x="8203" y="30213"/>
                </a:lnTo>
                <a:lnTo>
                  <a:pt x="8180" y="30179"/>
                </a:lnTo>
                <a:lnTo>
                  <a:pt x="8146" y="30145"/>
                </a:lnTo>
                <a:lnTo>
                  <a:pt x="8100" y="30122"/>
                </a:lnTo>
                <a:lnTo>
                  <a:pt x="8066" y="30100"/>
                </a:lnTo>
                <a:lnTo>
                  <a:pt x="8009" y="30100"/>
                </a:lnTo>
                <a:lnTo>
                  <a:pt x="8009" y="27779"/>
                </a:lnTo>
                <a:lnTo>
                  <a:pt x="8077" y="27756"/>
                </a:lnTo>
                <a:lnTo>
                  <a:pt x="8134" y="27722"/>
                </a:lnTo>
                <a:lnTo>
                  <a:pt x="8168" y="27665"/>
                </a:lnTo>
                <a:lnTo>
                  <a:pt x="8180" y="27597"/>
                </a:lnTo>
                <a:lnTo>
                  <a:pt x="8180" y="27563"/>
                </a:lnTo>
                <a:lnTo>
                  <a:pt x="8168" y="27529"/>
                </a:lnTo>
                <a:lnTo>
                  <a:pt x="10171" y="26369"/>
                </a:lnTo>
                <a:lnTo>
                  <a:pt x="10205" y="26414"/>
                </a:lnTo>
                <a:lnTo>
                  <a:pt x="10250" y="26448"/>
                </a:lnTo>
                <a:lnTo>
                  <a:pt x="10296" y="26471"/>
                </a:lnTo>
                <a:lnTo>
                  <a:pt x="10421" y="26471"/>
                </a:lnTo>
                <a:lnTo>
                  <a:pt x="10466" y="26448"/>
                </a:lnTo>
                <a:lnTo>
                  <a:pt x="10512" y="26414"/>
                </a:lnTo>
                <a:lnTo>
                  <a:pt x="10546" y="26369"/>
                </a:lnTo>
                <a:close/>
                <a:moveTo>
                  <a:pt x="57936" y="26346"/>
                </a:moveTo>
                <a:lnTo>
                  <a:pt x="59938" y="27506"/>
                </a:lnTo>
                <a:lnTo>
                  <a:pt x="59927" y="27552"/>
                </a:lnTo>
                <a:lnTo>
                  <a:pt x="59927" y="27597"/>
                </a:lnTo>
                <a:lnTo>
                  <a:pt x="59927" y="27631"/>
                </a:lnTo>
                <a:lnTo>
                  <a:pt x="59938" y="27677"/>
                </a:lnTo>
                <a:lnTo>
                  <a:pt x="59949" y="27711"/>
                </a:lnTo>
                <a:lnTo>
                  <a:pt x="59983" y="27745"/>
                </a:lnTo>
                <a:lnTo>
                  <a:pt x="60006" y="27768"/>
                </a:lnTo>
                <a:lnTo>
                  <a:pt x="60040" y="27790"/>
                </a:lnTo>
                <a:lnTo>
                  <a:pt x="60074" y="27802"/>
                </a:lnTo>
                <a:lnTo>
                  <a:pt x="60120" y="27813"/>
                </a:lnTo>
                <a:lnTo>
                  <a:pt x="60120" y="30145"/>
                </a:lnTo>
                <a:lnTo>
                  <a:pt x="60086" y="30157"/>
                </a:lnTo>
                <a:lnTo>
                  <a:pt x="60040" y="30168"/>
                </a:lnTo>
                <a:lnTo>
                  <a:pt x="59983" y="30213"/>
                </a:lnTo>
                <a:lnTo>
                  <a:pt x="59961" y="30236"/>
                </a:lnTo>
                <a:lnTo>
                  <a:pt x="59949" y="30270"/>
                </a:lnTo>
                <a:lnTo>
                  <a:pt x="59938" y="30316"/>
                </a:lnTo>
                <a:lnTo>
                  <a:pt x="59927" y="30350"/>
                </a:lnTo>
                <a:lnTo>
                  <a:pt x="59938" y="30384"/>
                </a:lnTo>
                <a:lnTo>
                  <a:pt x="59949" y="30430"/>
                </a:lnTo>
                <a:lnTo>
                  <a:pt x="57936" y="31578"/>
                </a:lnTo>
                <a:lnTo>
                  <a:pt x="57902" y="31544"/>
                </a:lnTo>
                <a:lnTo>
                  <a:pt x="57868" y="31522"/>
                </a:lnTo>
                <a:lnTo>
                  <a:pt x="57822" y="31499"/>
                </a:lnTo>
                <a:lnTo>
                  <a:pt x="57720" y="31499"/>
                </a:lnTo>
                <a:lnTo>
                  <a:pt x="57674" y="31522"/>
                </a:lnTo>
                <a:lnTo>
                  <a:pt x="57640" y="31544"/>
                </a:lnTo>
                <a:lnTo>
                  <a:pt x="57606" y="31578"/>
                </a:lnTo>
                <a:lnTo>
                  <a:pt x="55604" y="30430"/>
                </a:lnTo>
                <a:lnTo>
                  <a:pt x="55604" y="30384"/>
                </a:lnTo>
                <a:lnTo>
                  <a:pt x="55615" y="30350"/>
                </a:lnTo>
                <a:lnTo>
                  <a:pt x="55604" y="30316"/>
                </a:lnTo>
                <a:lnTo>
                  <a:pt x="55593" y="30270"/>
                </a:lnTo>
                <a:lnTo>
                  <a:pt x="55581" y="30236"/>
                </a:lnTo>
                <a:lnTo>
                  <a:pt x="55558" y="30202"/>
                </a:lnTo>
                <a:lnTo>
                  <a:pt x="55502" y="30157"/>
                </a:lnTo>
                <a:lnTo>
                  <a:pt x="55467" y="30145"/>
                </a:lnTo>
                <a:lnTo>
                  <a:pt x="55422" y="30134"/>
                </a:lnTo>
                <a:lnTo>
                  <a:pt x="55422" y="27768"/>
                </a:lnTo>
                <a:lnTo>
                  <a:pt x="55479" y="27745"/>
                </a:lnTo>
                <a:lnTo>
                  <a:pt x="55524" y="27711"/>
                </a:lnTo>
                <a:lnTo>
                  <a:pt x="55558" y="27654"/>
                </a:lnTo>
                <a:lnTo>
                  <a:pt x="55570" y="27597"/>
                </a:lnTo>
                <a:lnTo>
                  <a:pt x="55558" y="27540"/>
                </a:lnTo>
                <a:lnTo>
                  <a:pt x="57606" y="26357"/>
                </a:lnTo>
                <a:lnTo>
                  <a:pt x="57640" y="26391"/>
                </a:lnTo>
                <a:lnTo>
                  <a:pt x="57674" y="26414"/>
                </a:lnTo>
                <a:lnTo>
                  <a:pt x="57720" y="26437"/>
                </a:lnTo>
                <a:lnTo>
                  <a:pt x="57822" y="26437"/>
                </a:lnTo>
                <a:lnTo>
                  <a:pt x="57868" y="26414"/>
                </a:lnTo>
                <a:lnTo>
                  <a:pt x="57902" y="26391"/>
                </a:lnTo>
                <a:lnTo>
                  <a:pt x="57936" y="26346"/>
                </a:lnTo>
                <a:close/>
                <a:moveTo>
                  <a:pt x="67446" y="26369"/>
                </a:moveTo>
                <a:lnTo>
                  <a:pt x="69391" y="27495"/>
                </a:lnTo>
                <a:lnTo>
                  <a:pt x="69380" y="27540"/>
                </a:lnTo>
                <a:lnTo>
                  <a:pt x="69368" y="27597"/>
                </a:lnTo>
                <a:lnTo>
                  <a:pt x="69380" y="27643"/>
                </a:lnTo>
                <a:lnTo>
                  <a:pt x="69391" y="27688"/>
                </a:lnTo>
                <a:lnTo>
                  <a:pt x="69414" y="27722"/>
                </a:lnTo>
                <a:lnTo>
                  <a:pt x="69436" y="27768"/>
                </a:lnTo>
                <a:lnTo>
                  <a:pt x="69471" y="27790"/>
                </a:lnTo>
                <a:lnTo>
                  <a:pt x="69516" y="27813"/>
                </a:lnTo>
                <a:lnTo>
                  <a:pt x="69550" y="27836"/>
                </a:lnTo>
                <a:lnTo>
                  <a:pt x="69596" y="27836"/>
                </a:lnTo>
                <a:lnTo>
                  <a:pt x="69596" y="30134"/>
                </a:lnTo>
                <a:lnTo>
                  <a:pt x="69562" y="30145"/>
                </a:lnTo>
                <a:lnTo>
                  <a:pt x="69527" y="30157"/>
                </a:lnTo>
                <a:lnTo>
                  <a:pt x="69493" y="30179"/>
                </a:lnTo>
                <a:lnTo>
                  <a:pt x="69459" y="30202"/>
                </a:lnTo>
                <a:lnTo>
                  <a:pt x="69436" y="30236"/>
                </a:lnTo>
                <a:lnTo>
                  <a:pt x="69425" y="30270"/>
                </a:lnTo>
                <a:lnTo>
                  <a:pt x="69414" y="30316"/>
                </a:lnTo>
                <a:lnTo>
                  <a:pt x="69402" y="30350"/>
                </a:lnTo>
                <a:lnTo>
                  <a:pt x="69414" y="30395"/>
                </a:lnTo>
                <a:lnTo>
                  <a:pt x="69425" y="30430"/>
                </a:lnTo>
                <a:lnTo>
                  <a:pt x="67423" y="31578"/>
                </a:lnTo>
                <a:lnTo>
                  <a:pt x="67389" y="31544"/>
                </a:lnTo>
                <a:lnTo>
                  <a:pt x="67355" y="31510"/>
                </a:lnTo>
                <a:lnTo>
                  <a:pt x="67298" y="31499"/>
                </a:lnTo>
                <a:lnTo>
                  <a:pt x="67252" y="31487"/>
                </a:lnTo>
                <a:lnTo>
                  <a:pt x="67195" y="31499"/>
                </a:lnTo>
                <a:lnTo>
                  <a:pt x="67150" y="31510"/>
                </a:lnTo>
                <a:lnTo>
                  <a:pt x="67116" y="31544"/>
                </a:lnTo>
                <a:lnTo>
                  <a:pt x="67082" y="31578"/>
                </a:lnTo>
                <a:lnTo>
                  <a:pt x="65125" y="30452"/>
                </a:lnTo>
                <a:lnTo>
                  <a:pt x="65136" y="30407"/>
                </a:lnTo>
                <a:lnTo>
                  <a:pt x="65136" y="30350"/>
                </a:lnTo>
                <a:lnTo>
                  <a:pt x="65136" y="30304"/>
                </a:lnTo>
                <a:lnTo>
                  <a:pt x="65125" y="30259"/>
                </a:lnTo>
                <a:lnTo>
                  <a:pt x="65102" y="30213"/>
                </a:lnTo>
                <a:lnTo>
                  <a:pt x="65068" y="30179"/>
                </a:lnTo>
                <a:lnTo>
                  <a:pt x="65034" y="30145"/>
                </a:lnTo>
                <a:lnTo>
                  <a:pt x="65000" y="30122"/>
                </a:lnTo>
                <a:lnTo>
                  <a:pt x="64954" y="30100"/>
                </a:lnTo>
                <a:lnTo>
                  <a:pt x="64909" y="30100"/>
                </a:lnTo>
                <a:lnTo>
                  <a:pt x="64909" y="27779"/>
                </a:lnTo>
                <a:lnTo>
                  <a:pt x="64966" y="27756"/>
                </a:lnTo>
                <a:lnTo>
                  <a:pt x="65023" y="27722"/>
                </a:lnTo>
                <a:lnTo>
                  <a:pt x="65057" y="27665"/>
                </a:lnTo>
                <a:lnTo>
                  <a:pt x="65068" y="27597"/>
                </a:lnTo>
                <a:lnTo>
                  <a:pt x="65068" y="27563"/>
                </a:lnTo>
                <a:lnTo>
                  <a:pt x="65057" y="27529"/>
                </a:lnTo>
                <a:lnTo>
                  <a:pt x="67059" y="26369"/>
                </a:lnTo>
                <a:lnTo>
                  <a:pt x="67093" y="26414"/>
                </a:lnTo>
                <a:lnTo>
                  <a:pt x="67139" y="26448"/>
                </a:lnTo>
                <a:lnTo>
                  <a:pt x="67195" y="26471"/>
                </a:lnTo>
                <a:lnTo>
                  <a:pt x="67309" y="26471"/>
                </a:lnTo>
                <a:lnTo>
                  <a:pt x="67366" y="26448"/>
                </a:lnTo>
                <a:lnTo>
                  <a:pt x="67412" y="26414"/>
                </a:lnTo>
                <a:lnTo>
                  <a:pt x="67446" y="26369"/>
                </a:lnTo>
                <a:close/>
                <a:moveTo>
                  <a:pt x="43751" y="26369"/>
                </a:moveTo>
                <a:lnTo>
                  <a:pt x="45673" y="27483"/>
                </a:lnTo>
                <a:lnTo>
                  <a:pt x="45662" y="27540"/>
                </a:lnTo>
                <a:lnTo>
                  <a:pt x="45650" y="27597"/>
                </a:lnTo>
                <a:lnTo>
                  <a:pt x="45662" y="27643"/>
                </a:lnTo>
                <a:lnTo>
                  <a:pt x="45673" y="27688"/>
                </a:lnTo>
                <a:lnTo>
                  <a:pt x="45696" y="27734"/>
                </a:lnTo>
                <a:lnTo>
                  <a:pt x="45719" y="27768"/>
                </a:lnTo>
                <a:lnTo>
                  <a:pt x="45764" y="27802"/>
                </a:lnTo>
                <a:lnTo>
                  <a:pt x="45798" y="27825"/>
                </a:lnTo>
                <a:lnTo>
                  <a:pt x="45844" y="27847"/>
                </a:lnTo>
                <a:lnTo>
                  <a:pt x="45901" y="27847"/>
                </a:lnTo>
                <a:lnTo>
                  <a:pt x="45901" y="30111"/>
                </a:lnTo>
                <a:lnTo>
                  <a:pt x="45844" y="30111"/>
                </a:lnTo>
                <a:lnTo>
                  <a:pt x="45810" y="30134"/>
                </a:lnTo>
                <a:lnTo>
                  <a:pt x="45764" y="30157"/>
                </a:lnTo>
                <a:lnTo>
                  <a:pt x="45730" y="30179"/>
                </a:lnTo>
                <a:lnTo>
                  <a:pt x="45707" y="30225"/>
                </a:lnTo>
                <a:lnTo>
                  <a:pt x="45685" y="30259"/>
                </a:lnTo>
                <a:lnTo>
                  <a:pt x="45673" y="30304"/>
                </a:lnTo>
                <a:lnTo>
                  <a:pt x="45662" y="30350"/>
                </a:lnTo>
                <a:lnTo>
                  <a:pt x="45673" y="30395"/>
                </a:lnTo>
                <a:lnTo>
                  <a:pt x="45685" y="30441"/>
                </a:lnTo>
                <a:lnTo>
                  <a:pt x="43705" y="31590"/>
                </a:lnTo>
                <a:lnTo>
                  <a:pt x="43671" y="31556"/>
                </a:lnTo>
                <a:lnTo>
                  <a:pt x="43637" y="31533"/>
                </a:lnTo>
                <a:lnTo>
                  <a:pt x="43591" y="31510"/>
                </a:lnTo>
                <a:lnTo>
                  <a:pt x="43489" y="31510"/>
                </a:lnTo>
                <a:lnTo>
                  <a:pt x="43455" y="31522"/>
                </a:lnTo>
                <a:lnTo>
                  <a:pt x="43409" y="31556"/>
                </a:lnTo>
                <a:lnTo>
                  <a:pt x="43387" y="31590"/>
                </a:lnTo>
                <a:lnTo>
                  <a:pt x="41373" y="30430"/>
                </a:lnTo>
                <a:lnTo>
                  <a:pt x="41385" y="30384"/>
                </a:lnTo>
                <a:lnTo>
                  <a:pt x="41385" y="30350"/>
                </a:lnTo>
                <a:lnTo>
                  <a:pt x="41385" y="30316"/>
                </a:lnTo>
                <a:lnTo>
                  <a:pt x="41373" y="30270"/>
                </a:lnTo>
                <a:lnTo>
                  <a:pt x="41362" y="30236"/>
                </a:lnTo>
                <a:lnTo>
                  <a:pt x="41339" y="30202"/>
                </a:lnTo>
                <a:lnTo>
                  <a:pt x="41271" y="30157"/>
                </a:lnTo>
                <a:lnTo>
                  <a:pt x="41237" y="30145"/>
                </a:lnTo>
                <a:lnTo>
                  <a:pt x="41203" y="30134"/>
                </a:lnTo>
                <a:lnTo>
                  <a:pt x="41203" y="27813"/>
                </a:lnTo>
                <a:lnTo>
                  <a:pt x="41237" y="27813"/>
                </a:lnTo>
                <a:lnTo>
                  <a:pt x="41282" y="27790"/>
                </a:lnTo>
                <a:lnTo>
                  <a:pt x="41316" y="27768"/>
                </a:lnTo>
                <a:lnTo>
                  <a:pt x="41339" y="27745"/>
                </a:lnTo>
                <a:lnTo>
                  <a:pt x="41362" y="27711"/>
                </a:lnTo>
                <a:lnTo>
                  <a:pt x="41385" y="27677"/>
                </a:lnTo>
                <a:lnTo>
                  <a:pt x="41396" y="27631"/>
                </a:lnTo>
                <a:lnTo>
                  <a:pt x="41396" y="27597"/>
                </a:lnTo>
                <a:lnTo>
                  <a:pt x="41396" y="27552"/>
                </a:lnTo>
                <a:lnTo>
                  <a:pt x="41385" y="27506"/>
                </a:lnTo>
                <a:lnTo>
                  <a:pt x="43341" y="26380"/>
                </a:lnTo>
                <a:lnTo>
                  <a:pt x="43375" y="26425"/>
                </a:lnTo>
                <a:lnTo>
                  <a:pt x="43421" y="26460"/>
                </a:lnTo>
                <a:lnTo>
                  <a:pt x="43478" y="26482"/>
                </a:lnTo>
                <a:lnTo>
                  <a:pt x="43535" y="26494"/>
                </a:lnTo>
                <a:lnTo>
                  <a:pt x="43603" y="26482"/>
                </a:lnTo>
                <a:lnTo>
                  <a:pt x="43660" y="26460"/>
                </a:lnTo>
                <a:lnTo>
                  <a:pt x="43705" y="26425"/>
                </a:lnTo>
                <a:lnTo>
                  <a:pt x="43751" y="26369"/>
                </a:lnTo>
                <a:close/>
                <a:moveTo>
                  <a:pt x="5825" y="26369"/>
                </a:moveTo>
                <a:lnTo>
                  <a:pt x="7816" y="27529"/>
                </a:lnTo>
                <a:lnTo>
                  <a:pt x="7804" y="27563"/>
                </a:lnTo>
                <a:lnTo>
                  <a:pt x="7804" y="27597"/>
                </a:lnTo>
                <a:lnTo>
                  <a:pt x="7816" y="27665"/>
                </a:lnTo>
                <a:lnTo>
                  <a:pt x="7850" y="27722"/>
                </a:lnTo>
                <a:lnTo>
                  <a:pt x="7907" y="27756"/>
                </a:lnTo>
                <a:lnTo>
                  <a:pt x="7964" y="27779"/>
                </a:lnTo>
                <a:lnTo>
                  <a:pt x="7964" y="30100"/>
                </a:lnTo>
                <a:lnTo>
                  <a:pt x="7918" y="30100"/>
                </a:lnTo>
                <a:lnTo>
                  <a:pt x="7873" y="30122"/>
                </a:lnTo>
                <a:lnTo>
                  <a:pt x="7839" y="30145"/>
                </a:lnTo>
                <a:lnTo>
                  <a:pt x="7804" y="30179"/>
                </a:lnTo>
                <a:lnTo>
                  <a:pt x="7770" y="30213"/>
                </a:lnTo>
                <a:lnTo>
                  <a:pt x="7748" y="30259"/>
                </a:lnTo>
                <a:lnTo>
                  <a:pt x="7736" y="30304"/>
                </a:lnTo>
                <a:lnTo>
                  <a:pt x="7736" y="30350"/>
                </a:lnTo>
                <a:lnTo>
                  <a:pt x="7736" y="30407"/>
                </a:lnTo>
                <a:lnTo>
                  <a:pt x="7748" y="30452"/>
                </a:lnTo>
                <a:lnTo>
                  <a:pt x="5757" y="31601"/>
                </a:lnTo>
                <a:lnTo>
                  <a:pt x="5734" y="31578"/>
                </a:lnTo>
                <a:lnTo>
                  <a:pt x="5700" y="31556"/>
                </a:lnTo>
                <a:lnTo>
                  <a:pt x="5655" y="31533"/>
                </a:lnTo>
                <a:lnTo>
                  <a:pt x="5575" y="31533"/>
                </a:lnTo>
                <a:lnTo>
                  <a:pt x="5541" y="31556"/>
                </a:lnTo>
                <a:lnTo>
                  <a:pt x="5507" y="31567"/>
                </a:lnTo>
                <a:lnTo>
                  <a:pt x="5484" y="31601"/>
                </a:lnTo>
                <a:lnTo>
                  <a:pt x="3448" y="30430"/>
                </a:lnTo>
                <a:lnTo>
                  <a:pt x="3459" y="30384"/>
                </a:lnTo>
                <a:lnTo>
                  <a:pt x="3459" y="30350"/>
                </a:lnTo>
                <a:lnTo>
                  <a:pt x="3459" y="30316"/>
                </a:lnTo>
                <a:lnTo>
                  <a:pt x="3448" y="30270"/>
                </a:lnTo>
                <a:lnTo>
                  <a:pt x="3425" y="30236"/>
                </a:lnTo>
                <a:lnTo>
                  <a:pt x="3402" y="30213"/>
                </a:lnTo>
                <a:lnTo>
                  <a:pt x="3345" y="30168"/>
                </a:lnTo>
                <a:lnTo>
                  <a:pt x="3311" y="30157"/>
                </a:lnTo>
                <a:lnTo>
                  <a:pt x="3277" y="30145"/>
                </a:lnTo>
                <a:lnTo>
                  <a:pt x="3277" y="27813"/>
                </a:lnTo>
                <a:lnTo>
                  <a:pt x="3311" y="27802"/>
                </a:lnTo>
                <a:lnTo>
                  <a:pt x="3345" y="27790"/>
                </a:lnTo>
                <a:lnTo>
                  <a:pt x="3379" y="27768"/>
                </a:lnTo>
                <a:lnTo>
                  <a:pt x="3414" y="27745"/>
                </a:lnTo>
                <a:lnTo>
                  <a:pt x="3436" y="27711"/>
                </a:lnTo>
                <a:lnTo>
                  <a:pt x="3448" y="27677"/>
                </a:lnTo>
                <a:lnTo>
                  <a:pt x="3459" y="27631"/>
                </a:lnTo>
                <a:lnTo>
                  <a:pt x="3470" y="27597"/>
                </a:lnTo>
                <a:lnTo>
                  <a:pt x="3459" y="27552"/>
                </a:lnTo>
                <a:lnTo>
                  <a:pt x="3448" y="27506"/>
                </a:lnTo>
                <a:lnTo>
                  <a:pt x="5416" y="26380"/>
                </a:lnTo>
                <a:lnTo>
                  <a:pt x="5450" y="26425"/>
                </a:lnTo>
                <a:lnTo>
                  <a:pt x="5507" y="26460"/>
                </a:lnTo>
                <a:lnTo>
                  <a:pt x="5564" y="26482"/>
                </a:lnTo>
                <a:lnTo>
                  <a:pt x="5677" y="26482"/>
                </a:lnTo>
                <a:lnTo>
                  <a:pt x="5734" y="26460"/>
                </a:lnTo>
                <a:lnTo>
                  <a:pt x="5780" y="26414"/>
                </a:lnTo>
                <a:lnTo>
                  <a:pt x="5825" y="26369"/>
                </a:lnTo>
                <a:close/>
                <a:moveTo>
                  <a:pt x="29509" y="26369"/>
                </a:moveTo>
                <a:lnTo>
                  <a:pt x="31465" y="27495"/>
                </a:lnTo>
                <a:lnTo>
                  <a:pt x="31443" y="27540"/>
                </a:lnTo>
                <a:lnTo>
                  <a:pt x="31431" y="27597"/>
                </a:lnTo>
                <a:lnTo>
                  <a:pt x="31443" y="27643"/>
                </a:lnTo>
                <a:lnTo>
                  <a:pt x="31454" y="27688"/>
                </a:lnTo>
                <a:lnTo>
                  <a:pt x="31477" y="27734"/>
                </a:lnTo>
                <a:lnTo>
                  <a:pt x="31511" y="27768"/>
                </a:lnTo>
                <a:lnTo>
                  <a:pt x="31545" y="27802"/>
                </a:lnTo>
                <a:lnTo>
                  <a:pt x="31579" y="27825"/>
                </a:lnTo>
                <a:lnTo>
                  <a:pt x="31625" y="27836"/>
                </a:lnTo>
                <a:lnTo>
                  <a:pt x="31670" y="27847"/>
                </a:lnTo>
                <a:lnTo>
                  <a:pt x="31670" y="30111"/>
                </a:lnTo>
                <a:lnTo>
                  <a:pt x="31625" y="30111"/>
                </a:lnTo>
                <a:lnTo>
                  <a:pt x="31579" y="30134"/>
                </a:lnTo>
                <a:lnTo>
                  <a:pt x="31545" y="30157"/>
                </a:lnTo>
                <a:lnTo>
                  <a:pt x="31511" y="30179"/>
                </a:lnTo>
                <a:lnTo>
                  <a:pt x="31488" y="30225"/>
                </a:lnTo>
                <a:lnTo>
                  <a:pt x="31465" y="30259"/>
                </a:lnTo>
                <a:lnTo>
                  <a:pt x="31454" y="30304"/>
                </a:lnTo>
                <a:lnTo>
                  <a:pt x="31443" y="30350"/>
                </a:lnTo>
                <a:lnTo>
                  <a:pt x="31454" y="30395"/>
                </a:lnTo>
                <a:lnTo>
                  <a:pt x="31465" y="30441"/>
                </a:lnTo>
                <a:lnTo>
                  <a:pt x="29463" y="31601"/>
                </a:lnTo>
                <a:lnTo>
                  <a:pt x="29429" y="31567"/>
                </a:lnTo>
                <a:lnTo>
                  <a:pt x="29395" y="31544"/>
                </a:lnTo>
                <a:lnTo>
                  <a:pt x="29361" y="31533"/>
                </a:lnTo>
                <a:lnTo>
                  <a:pt x="29315" y="31522"/>
                </a:lnTo>
                <a:lnTo>
                  <a:pt x="29281" y="31533"/>
                </a:lnTo>
                <a:lnTo>
                  <a:pt x="29236" y="31544"/>
                </a:lnTo>
                <a:lnTo>
                  <a:pt x="29213" y="31567"/>
                </a:lnTo>
                <a:lnTo>
                  <a:pt x="29179" y="31601"/>
                </a:lnTo>
                <a:lnTo>
                  <a:pt x="27120" y="30407"/>
                </a:lnTo>
                <a:lnTo>
                  <a:pt x="27131" y="30350"/>
                </a:lnTo>
                <a:lnTo>
                  <a:pt x="27120" y="30282"/>
                </a:lnTo>
                <a:lnTo>
                  <a:pt x="27086" y="30236"/>
                </a:lnTo>
                <a:lnTo>
                  <a:pt x="27040" y="30191"/>
                </a:lnTo>
                <a:lnTo>
                  <a:pt x="26972" y="30168"/>
                </a:lnTo>
                <a:lnTo>
                  <a:pt x="26972" y="27756"/>
                </a:lnTo>
                <a:lnTo>
                  <a:pt x="27029" y="27734"/>
                </a:lnTo>
                <a:lnTo>
                  <a:pt x="27074" y="27699"/>
                </a:lnTo>
                <a:lnTo>
                  <a:pt x="27109" y="27654"/>
                </a:lnTo>
                <a:lnTo>
                  <a:pt x="27120" y="27597"/>
                </a:lnTo>
                <a:lnTo>
                  <a:pt x="27109" y="27540"/>
                </a:lnTo>
                <a:lnTo>
                  <a:pt x="29133" y="26369"/>
                </a:lnTo>
                <a:lnTo>
                  <a:pt x="29167" y="26414"/>
                </a:lnTo>
                <a:lnTo>
                  <a:pt x="29213" y="26448"/>
                </a:lnTo>
                <a:lnTo>
                  <a:pt x="29258" y="26471"/>
                </a:lnTo>
                <a:lnTo>
                  <a:pt x="29384" y="26471"/>
                </a:lnTo>
                <a:lnTo>
                  <a:pt x="29429" y="26448"/>
                </a:lnTo>
                <a:lnTo>
                  <a:pt x="29475" y="26414"/>
                </a:lnTo>
                <a:lnTo>
                  <a:pt x="29509" y="26369"/>
                </a:lnTo>
                <a:close/>
                <a:moveTo>
                  <a:pt x="38984" y="26357"/>
                </a:moveTo>
                <a:lnTo>
                  <a:pt x="40964" y="27506"/>
                </a:lnTo>
                <a:lnTo>
                  <a:pt x="40952" y="27552"/>
                </a:lnTo>
                <a:lnTo>
                  <a:pt x="40941" y="27597"/>
                </a:lnTo>
                <a:lnTo>
                  <a:pt x="40941" y="27643"/>
                </a:lnTo>
                <a:lnTo>
                  <a:pt x="40964" y="27677"/>
                </a:lnTo>
                <a:lnTo>
                  <a:pt x="40975" y="27722"/>
                </a:lnTo>
                <a:lnTo>
                  <a:pt x="41009" y="27745"/>
                </a:lnTo>
                <a:lnTo>
                  <a:pt x="41032" y="27779"/>
                </a:lnTo>
                <a:lnTo>
                  <a:pt x="41066" y="27802"/>
                </a:lnTo>
                <a:lnTo>
                  <a:pt x="41112" y="27813"/>
                </a:lnTo>
                <a:lnTo>
                  <a:pt x="41157" y="27825"/>
                </a:lnTo>
                <a:lnTo>
                  <a:pt x="41157" y="30134"/>
                </a:lnTo>
                <a:lnTo>
                  <a:pt x="41112" y="30145"/>
                </a:lnTo>
                <a:lnTo>
                  <a:pt x="41078" y="30157"/>
                </a:lnTo>
                <a:lnTo>
                  <a:pt x="41043" y="30179"/>
                </a:lnTo>
                <a:lnTo>
                  <a:pt x="41009" y="30202"/>
                </a:lnTo>
                <a:lnTo>
                  <a:pt x="40987" y="30236"/>
                </a:lnTo>
                <a:lnTo>
                  <a:pt x="40964" y="30270"/>
                </a:lnTo>
                <a:lnTo>
                  <a:pt x="40952" y="30304"/>
                </a:lnTo>
                <a:lnTo>
                  <a:pt x="40952" y="30350"/>
                </a:lnTo>
                <a:lnTo>
                  <a:pt x="40952" y="30395"/>
                </a:lnTo>
                <a:lnTo>
                  <a:pt x="40964" y="30430"/>
                </a:lnTo>
                <a:lnTo>
                  <a:pt x="38939" y="31601"/>
                </a:lnTo>
                <a:lnTo>
                  <a:pt x="38916" y="31567"/>
                </a:lnTo>
                <a:lnTo>
                  <a:pt x="38882" y="31544"/>
                </a:lnTo>
                <a:lnTo>
                  <a:pt x="38848" y="31533"/>
                </a:lnTo>
                <a:lnTo>
                  <a:pt x="38802" y="31522"/>
                </a:lnTo>
                <a:lnTo>
                  <a:pt x="38757" y="31533"/>
                </a:lnTo>
                <a:lnTo>
                  <a:pt x="38723" y="31544"/>
                </a:lnTo>
                <a:lnTo>
                  <a:pt x="38689" y="31567"/>
                </a:lnTo>
                <a:lnTo>
                  <a:pt x="38666" y="31590"/>
                </a:lnTo>
                <a:lnTo>
                  <a:pt x="36607" y="30407"/>
                </a:lnTo>
                <a:lnTo>
                  <a:pt x="36618" y="30350"/>
                </a:lnTo>
                <a:lnTo>
                  <a:pt x="36607" y="30282"/>
                </a:lnTo>
                <a:lnTo>
                  <a:pt x="36573" y="30225"/>
                </a:lnTo>
                <a:lnTo>
                  <a:pt x="36527" y="30191"/>
                </a:lnTo>
                <a:lnTo>
                  <a:pt x="36459" y="30168"/>
                </a:lnTo>
                <a:lnTo>
                  <a:pt x="36459" y="27847"/>
                </a:lnTo>
                <a:lnTo>
                  <a:pt x="36505" y="27836"/>
                </a:lnTo>
                <a:lnTo>
                  <a:pt x="36550" y="27825"/>
                </a:lnTo>
                <a:lnTo>
                  <a:pt x="36584" y="27790"/>
                </a:lnTo>
                <a:lnTo>
                  <a:pt x="36618" y="27768"/>
                </a:lnTo>
                <a:lnTo>
                  <a:pt x="36641" y="27722"/>
                </a:lnTo>
                <a:lnTo>
                  <a:pt x="36664" y="27688"/>
                </a:lnTo>
                <a:lnTo>
                  <a:pt x="36675" y="27643"/>
                </a:lnTo>
                <a:lnTo>
                  <a:pt x="36687" y="27597"/>
                </a:lnTo>
                <a:lnTo>
                  <a:pt x="36675" y="27540"/>
                </a:lnTo>
                <a:lnTo>
                  <a:pt x="36664" y="27495"/>
                </a:lnTo>
                <a:lnTo>
                  <a:pt x="38620" y="26369"/>
                </a:lnTo>
                <a:lnTo>
                  <a:pt x="38655" y="26403"/>
                </a:lnTo>
                <a:lnTo>
                  <a:pt x="38700" y="26437"/>
                </a:lnTo>
                <a:lnTo>
                  <a:pt x="38746" y="26460"/>
                </a:lnTo>
                <a:lnTo>
                  <a:pt x="38859" y="26460"/>
                </a:lnTo>
                <a:lnTo>
                  <a:pt x="38905" y="26437"/>
                </a:lnTo>
                <a:lnTo>
                  <a:pt x="38950" y="26403"/>
                </a:lnTo>
                <a:lnTo>
                  <a:pt x="38984" y="26357"/>
                </a:lnTo>
                <a:close/>
                <a:moveTo>
                  <a:pt x="48483" y="26369"/>
                </a:moveTo>
                <a:lnTo>
                  <a:pt x="50474" y="27517"/>
                </a:lnTo>
                <a:lnTo>
                  <a:pt x="50462" y="27552"/>
                </a:lnTo>
                <a:lnTo>
                  <a:pt x="50462" y="27597"/>
                </a:lnTo>
                <a:lnTo>
                  <a:pt x="50462" y="27631"/>
                </a:lnTo>
                <a:lnTo>
                  <a:pt x="50474" y="27665"/>
                </a:lnTo>
                <a:lnTo>
                  <a:pt x="50508" y="27722"/>
                </a:lnTo>
                <a:lnTo>
                  <a:pt x="50565" y="27768"/>
                </a:lnTo>
                <a:lnTo>
                  <a:pt x="50599" y="27779"/>
                </a:lnTo>
                <a:lnTo>
                  <a:pt x="50633" y="27779"/>
                </a:lnTo>
                <a:lnTo>
                  <a:pt x="50633" y="30191"/>
                </a:lnTo>
                <a:lnTo>
                  <a:pt x="50576" y="30202"/>
                </a:lnTo>
                <a:lnTo>
                  <a:pt x="50530" y="30236"/>
                </a:lnTo>
                <a:lnTo>
                  <a:pt x="50496" y="30293"/>
                </a:lnTo>
                <a:lnTo>
                  <a:pt x="50485" y="30350"/>
                </a:lnTo>
                <a:lnTo>
                  <a:pt x="50496" y="30407"/>
                </a:lnTo>
                <a:lnTo>
                  <a:pt x="48426" y="31601"/>
                </a:lnTo>
                <a:lnTo>
                  <a:pt x="48392" y="31567"/>
                </a:lnTo>
                <a:lnTo>
                  <a:pt x="48358" y="31544"/>
                </a:lnTo>
                <a:lnTo>
                  <a:pt x="48324" y="31533"/>
                </a:lnTo>
                <a:lnTo>
                  <a:pt x="48278" y="31522"/>
                </a:lnTo>
                <a:lnTo>
                  <a:pt x="48244" y="31533"/>
                </a:lnTo>
                <a:lnTo>
                  <a:pt x="48199" y="31544"/>
                </a:lnTo>
                <a:lnTo>
                  <a:pt x="48164" y="31567"/>
                </a:lnTo>
                <a:lnTo>
                  <a:pt x="48142" y="31590"/>
                </a:lnTo>
                <a:lnTo>
                  <a:pt x="46140" y="30441"/>
                </a:lnTo>
                <a:lnTo>
                  <a:pt x="46151" y="30395"/>
                </a:lnTo>
                <a:lnTo>
                  <a:pt x="46151" y="30350"/>
                </a:lnTo>
                <a:lnTo>
                  <a:pt x="46151" y="30304"/>
                </a:lnTo>
                <a:lnTo>
                  <a:pt x="46140" y="30259"/>
                </a:lnTo>
                <a:lnTo>
                  <a:pt x="46117" y="30225"/>
                </a:lnTo>
                <a:lnTo>
                  <a:pt x="46094" y="30191"/>
                </a:lnTo>
                <a:lnTo>
                  <a:pt x="46060" y="30157"/>
                </a:lnTo>
                <a:lnTo>
                  <a:pt x="46026" y="30134"/>
                </a:lnTo>
                <a:lnTo>
                  <a:pt x="45980" y="30122"/>
                </a:lnTo>
                <a:lnTo>
                  <a:pt x="45946" y="30111"/>
                </a:lnTo>
                <a:lnTo>
                  <a:pt x="45946" y="27847"/>
                </a:lnTo>
                <a:lnTo>
                  <a:pt x="45992" y="27836"/>
                </a:lnTo>
                <a:lnTo>
                  <a:pt x="46026" y="27825"/>
                </a:lnTo>
                <a:lnTo>
                  <a:pt x="46071" y="27802"/>
                </a:lnTo>
                <a:lnTo>
                  <a:pt x="46105" y="27768"/>
                </a:lnTo>
                <a:lnTo>
                  <a:pt x="46128" y="27734"/>
                </a:lnTo>
                <a:lnTo>
                  <a:pt x="46151" y="27688"/>
                </a:lnTo>
                <a:lnTo>
                  <a:pt x="46162" y="27643"/>
                </a:lnTo>
                <a:lnTo>
                  <a:pt x="46162" y="27597"/>
                </a:lnTo>
                <a:lnTo>
                  <a:pt x="46162" y="27540"/>
                </a:lnTo>
                <a:lnTo>
                  <a:pt x="46151" y="27495"/>
                </a:lnTo>
                <a:lnTo>
                  <a:pt x="48073" y="26380"/>
                </a:lnTo>
                <a:lnTo>
                  <a:pt x="48119" y="26425"/>
                </a:lnTo>
                <a:lnTo>
                  <a:pt x="48164" y="26460"/>
                </a:lnTo>
                <a:lnTo>
                  <a:pt x="48221" y="26482"/>
                </a:lnTo>
                <a:lnTo>
                  <a:pt x="48346" y="26482"/>
                </a:lnTo>
                <a:lnTo>
                  <a:pt x="48403" y="26460"/>
                </a:lnTo>
                <a:lnTo>
                  <a:pt x="48449" y="26414"/>
                </a:lnTo>
                <a:lnTo>
                  <a:pt x="48483" y="26369"/>
                </a:lnTo>
                <a:close/>
                <a:moveTo>
                  <a:pt x="62714" y="26369"/>
                </a:moveTo>
                <a:lnTo>
                  <a:pt x="64704" y="27529"/>
                </a:lnTo>
                <a:lnTo>
                  <a:pt x="64693" y="27563"/>
                </a:lnTo>
                <a:lnTo>
                  <a:pt x="64693" y="27597"/>
                </a:lnTo>
                <a:lnTo>
                  <a:pt x="64704" y="27665"/>
                </a:lnTo>
                <a:lnTo>
                  <a:pt x="64738" y="27722"/>
                </a:lnTo>
                <a:lnTo>
                  <a:pt x="64795" y="27756"/>
                </a:lnTo>
                <a:lnTo>
                  <a:pt x="64863" y="27779"/>
                </a:lnTo>
                <a:lnTo>
                  <a:pt x="64863" y="30100"/>
                </a:lnTo>
                <a:lnTo>
                  <a:pt x="64807" y="30100"/>
                </a:lnTo>
                <a:lnTo>
                  <a:pt x="64761" y="30122"/>
                </a:lnTo>
                <a:lnTo>
                  <a:pt x="64727" y="30145"/>
                </a:lnTo>
                <a:lnTo>
                  <a:pt x="64693" y="30179"/>
                </a:lnTo>
                <a:lnTo>
                  <a:pt x="64659" y="30213"/>
                </a:lnTo>
                <a:lnTo>
                  <a:pt x="64636" y="30259"/>
                </a:lnTo>
                <a:lnTo>
                  <a:pt x="64625" y="30304"/>
                </a:lnTo>
                <a:lnTo>
                  <a:pt x="64625" y="30350"/>
                </a:lnTo>
                <a:lnTo>
                  <a:pt x="64625" y="30407"/>
                </a:lnTo>
                <a:lnTo>
                  <a:pt x="64647" y="30452"/>
                </a:lnTo>
                <a:lnTo>
                  <a:pt x="62645" y="31601"/>
                </a:lnTo>
                <a:lnTo>
                  <a:pt x="62623" y="31578"/>
                </a:lnTo>
                <a:lnTo>
                  <a:pt x="62588" y="31556"/>
                </a:lnTo>
                <a:lnTo>
                  <a:pt x="62554" y="31533"/>
                </a:lnTo>
                <a:lnTo>
                  <a:pt x="62475" y="31533"/>
                </a:lnTo>
                <a:lnTo>
                  <a:pt x="62429" y="31556"/>
                </a:lnTo>
                <a:lnTo>
                  <a:pt x="62406" y="31567"/>
                </a:lnTo>
                <a:lnTo>
                  <a:pt x="62372" y="31601"/>
                </a:lnTo>
                <a:lnTo>
                  <a:pt x="60336" y="30430"/>
                </a:lnTo>
                <a:lnTo>
                  <a:pt x="60347" y="30384"/>
                </a:lnTo>
                <a:lnTo>
                  <a:pt x="60347" y="30350"/>
                </a:lnTo>
                <a:lnTo>
                  <a:pt x="60347" y="30316"/>
                </a:lnTo>
                <a:lnTo>
                  <a:pt x="60336" y="30270"/>
                </a:lnTo>
                <a:lnTo>
                  <a:pt x="60325" y="30236"/>
                </a:lnTo>
                <a:lnTo>
                  <a:pt x="60302" y="30213"/>
                </a:lnTo>
                <a:lnTo>
                  <a:pt x="60234" y="30168"/>
                </a:lnTo>
                <a:lnTo>
                  <a:pt x="60200" y="30157"/>
                </a:lnTo>
                <a:lnTo>
                  <a:pt x="60165" y="30145"/>
                </a:lnTo>
                <a:lnTo>
                  <a:pt x="60165" y="27813"/>
                </a:lnTo>
                <a:lnTo>
                  <a:pt x="60200" y="27802"/>
                </a:lnTo>
                <a:lnTo>
                  <a:pt x="60245" y="27790"/>
                </a:lnTo>
                <a:lnTo>
                  <a:pt x="60279" y="27768"/>
                </a:lnTo>
                <a:lnTo>
                  <a:pt x="60302" y="27745"/>
                </a:lnTo>
                <a:lnTo>
                  <a:pt x="60325" y="27711"/>
                </a:lnTo>
                <a:lnTo>
                  <a:pt x="60347" y="27677"/>
                </a:lnTo>
                <a:lnTo>
                  <a:pt x="60359" y="27631"/>
                </a:lnTo>
                <a:lnTo>
                  <a:pt x="60359" y="27597"/>
                </a:lnTo>
                <a:lnTo>
                  <a:pt x="60359" y="27552"/>
                </a:lnTo>
                <a:lnTo>
                  <a:pt x="60347" y="27506"/>
                </a:lnTo>
                <a:lnTo>
                  <a:pt x="62304" y="26380"/>
                </a:lnTo>
                <a:lnTo>
                  <a:pt x="62350" y="26425"/>
                </a:lnTo>
                <a:lnTo>
                  <a:pt x="62395" y="26460"/>
                </a:lnTo>
                <a:lnTo>
                  <a:pt x="62452" y="26482"/>
                </a:lnTo>
                <a:lnTo>
                  <a:pt x="62577" y="26482"/>
                </a:lnTo>
                <a:lnTo>
                  <a:pt x="62623" y="26460"/>
                </a:lnTo>
                <a:lnTo>
                  <a:pt x="62679" y="26414"/>
                </a:lnTo>
                <a:lnTo>
                  <a:pt x="62714" y="26369"/>
                </a:lnTo>
                <a:close/>
                <a:moveTo>
                  <a:pt x="55581" y="30464"/>
                </a:moveTo>
                <a:lnTo>
                  <a:pt x="57583" y="31624"/>
                </a:lnTo>
                <a:lnTo>
                  <a:pt x="57572" y="31658"/>
                </a:lnTo>
                <a:lnTo>
                  <a:pt x="57572" y="31704"/>
                </a:lnTo>
                <a:lnTo>
                  <a:pt x="57572" y="31738"/>
                </a:lnTo>
                <a:lnTo>
                  <a:pt x="57583" y="31772"/>
                </a:lnTo>
                <a:lnTo>
                  <a:pt x="57617" y="31829"/>
                </a:lnTo>
                <a:lnTo>
                  <a:pt x="57674" y="31874"/>
                </a:lnTo>
                <a:lnTo>
                  <a:pt x="57708" y="31897"/>
                </a:lnTo>
                <a:lnTo>
                  <a:pt x="57754" y="31897"/>
                </a:lnTo>
                <a:lnTo>
                  <a:pt x="57754" y="34263"/>
                </a:lnTo>
                <a:lnTo>
                  <a:pt x="57686" y="34286"/>
                </a:lnTo>
                <a:lnTo>
                  <a:pt x="57629" y="34331"/>
                </a:lnTo>
                <a:lnTo>
                  <a:pt x="57595" y="34388"/>
                </a:lnTo>
                <a:lnTo>
                  <a:pt x="57583" y="34422"/>
                </a:lnTo>
                <a:lnTo>
                  <a:pt x="57572" y="34456"/>
                </a:lnTo>
                <a:lnTo>
                  <a:pt x="57583" y="34525"/>
                </a:lnTo>
                <a:lnTo>
                  <a:pt x="55615" y="35662"/>
                </a:lnTo>
                <a:lnTo>
                  <a:pt x="55570" y="35617"/>
                </a:lnTo>
                <a:lnTo>
                  <a:pt x="55513" y="35583"/>
                </a:lnTo>
                <a:lnTo>
                  <a:pt x="55456" y="35560"/>
                </a:lnTo>
                <a:lnTo>
                  <a:pt x="55388" y="35548"/>
                </a:lnTo>
                <a:lnTo>
                  <a:pt x="55331" y="35548"/>
                </a:lnTo>
                <a:lnTo>
                  <a:pt x="55274" y="35571"/>
                </a:lnTo>
                <a:lnTo>
                  <a:pt x="55217" y="35617"/>
                </a:lnTo>
                <a:lnTo>
                  <a:pt x="55183" y="35662"/>
                </a:lnTo>
                <a:lnTo>
                  <a:pt x="53204" y="34513"/>
                </a:lnTo>
                <a:lnTo>
                  <a:pt x="53204" y="34456"/>
                </a:lnTo>
                <a:lnTo>
                  <a:pt x="53192" y="34388"/>
                </a:lnTo>
                <a:lnTo>
                  <a:pt x="53170" y="34331"/>
                </a:lnTo>
                <a:lnTo>
                  <a:pt x="53113" y="34297"/>
                </a:lnTo>
                <a:lnTo>
                  <a:pt x="53056" y="34274"/>
                </a:lnTo>
                <a:lnTo>
                  <a:pt x="53056" y="31942"/>
                </a:lnTo>
                <a:lnTo>
                  <a:pt x="53101" y="31931"/>
                </a:lnTo>
                <a:lnTo>
                  <a:pt x="53135" y="31908"/>
                </a:lnTo>
                <a:lnTo>
                  <a:pt x="53170" y="31886"/>
                </a:lnTo>
                <a:lnTo>
                  <a:pt x="53204" y="31863"/>
                </a:lnTo>
                <a:lnTo>
                  <a:pt x="53226" y="31829"/>
                </a:lnTo>
                <a:lnTo>
                  <a:pt x="53249" y="31783"/>
                </a:lnTo>
                <a:lnTo>
                  <a:pt x="53261" y="31749"/>
                </a:lnTo>
                <a:lnTo>
                  <a:pt x="53261" y="31704"/>
                </a:lnTo>
                <a:lnTo>
                  <a:pt x="53261" y="31647"/>
                </a:lnTo>
                <a:lnTo>
                  <a:pt x="53249" y="31613"/>
                </a:lnTo>
                <a:lnTo>
                  <a:pt x="55206" y="30475"/>
                </a:lnTo>
                <a:lnTo>
                  <a:pt x="55240" y="30509"/>
                </a:lnTo>
                <a:lnTo>
                  <a:pt x="55285" y="30543"/>
                </a:lnTo>
                <a:lnTo>
                  <a:pt x="55342" y="30566"/>
                </a:lnTo>
                <a:lnTo>
                  <a:pt x="55388" y="30577"/>
                </a:lnTo>
                <a:lnTo>
                  <a:pt x="55445" y="30566"/>
                </a:lnTo>
                <a:lnTo>
                  <a:pt x="55502" y="30543"/>
                </a:lnTo>
                <a:lnTo>
                  <a:pt x="55547" y="30509"/>
                </a:lnTo>
                <a:lnTo>
                  <a:pt x="55581" y="30464"/>
                </a:lnTo>
                <a:close/>
                <a:moveTo>
                  <a:pt x="3425" y="30464"/>
                </a:moveTo>
                <a:lnTo>
                  <a:pt x="5461" y="31635"/>
                </a:lnTo>
                <a:lnTo>
                  <a:pt x="5450" y="31704"/>
                </a:lnTo>
                <a:lnTo>
                  <a:pt x="5461" y="31760"/>
                </a:lnTo>
                <a:lnTo>
                  <a:pt x="5495" y="31806"/>
                </a:lnTo>
                <a:lnTo>
                  <a:pt x="5541" y="31840"/>
                </a:lnTo>
                <a:lnTo>
                  <a:pt x="5598" y="31863"/>
                </a:lnTo>
                <a:lnTo>
                  <a:pt x="5598" y="34218"/>
                </a:lnTo>
                <a:lnTo>
                  <a:pt x="5552" y="34218"/>
                </a:lnTo>
                <a:lnTo>
                  <a:pt x="5507" y="34240"/>
                </a:lnTo>
                <a:lnTo>
                  <a:pt x="5473" y="34263"/>
                </a:lnTo>
                <a:lnTo>
                  <a:pt x="5438" y="34286"/>
                </a:lnTo>
                <a:lnTo>
                  <a:pt x="5416" y="34320"/>
                </a:lnTo>
                <a:lnTo>
                  <a:pt x="5393" y="34365"/>
                </a:lnTo>
                <a:lnTo>
                  <a:pt x="5382" y="34411"/>
                </a:lnTo>
                <a:lnTo>
                  <a:pt x="5370" y="34456"/>
                </a:lnTo>
                <a:lnTo>
                  <a:pt x="5382" y="34502"/>
                </a:lnTo>
                <a:lnTo>
                  <a:pt x="5393" y="34547"/>
                </a:lnTo>
                <a:lnTo>
                  <a:pt x="3448" y="35674"/>
                </a:lnTo>
                <a:lnTo>
                  <a:pt x="3414" y="35628"/>
                </a:lnTo>
                <a:lnTo>
                  <a:pt x="3368" y="35594"/>
                </a:lnTo>
                <a:lnTo>
                  <a:pt x="3311" y="35571"/>
                </a:lnTo>
                <a:lnTo>
                  <a:pt x="3186" y="35571"/>
                </a:lnTo>
                <a:lnTo>
                  <a:pt x="3141" y="35594"/>
                </a:lnTo>
                <a:lnTo>
                  <a:pt x="3084" y="35628"/>
                </a:lnTo>
                <a:lnTo>
                  <a:pt x="3050" y="35674"/>
                </a:lnTo>
                <a:lnTo>
                  <a:pt x="1059" y="34525"/>
                </a:lnTo>
                <a:lnTo>
                  <a:pt x="1070" y="34456"/>
                </a:lnTo>
                <a:lnTo>
                  <a:pt x="1070" y="34422"/>
                </a:lnTo>
                <a:lnTo>
                  <a:pt x="1059" y="34388"/>
                </a:lnTo>
                <a:lnTo>
                  <a:pt x="1025" y="34331"/>
                </a:lnTo>
                <a:lnTo>
                  <a:pt x="968" y="34286"/>
                </a:lnTo>
                <a:lnTo>
                  <a:pt x="900" y="34263"/>
                </a:lnTo>
                <a:lnTo>
                  <a:pt x="900" y="31897"/>
                </a:lnTo>
                <a:lnTo>
                  <a:pt x="934" y="31897"/>
                </a:lnTo>
                <a:lnTo>
                  <a:pt x="968" y="31874"/>
                </a:lnTo>
                <a:lnTo>
                  <a:pt x="1036" y="31829"/>
                </a:lnTo>
                <a:lnTo>
                  <a:pt x="1070" y="31772"/>
                </a:lnTo>
                <a:lnTo>
                  <a:pt x="1082" y="31738"/>
                </a:lnTo>
                <a:lnTo>
                  <a:pt x="1082" y="31704"/>
                </a:lnTo>
                <a:lnTo>
                  <a:pt x="1082" y="31658"/>
                </a:lnTo>
                <a:lnTo>
                  <a:pt x="1070" y="31624"/>
                </a:lnTo>
                <a:lnTo>
                  <a:pt x="3072" y="30464"/>
                </a:lnTo>
                <a:lnTo>
                  <a:pt x="3106" y="30509"/>
                </a:lnTo>
                <a:lnTo>
                  <a:pt x="3152" y="30532"/>
                </a:lnTo>
                <a:lnTo>
                  <a:pt x="3197" y="30555"/>
                </a:lnTo>
                <a:lnTo>
                  <a:pt x="3254" y="30566"/>
                </a:lnTo>
                <a:lnTo>
                  <a:pt x="3300" y="30555"/>
                </a:lnTo>
                <a:lnTo>
                  <a:pt x="3357" y="30532"/>
                </a:lnTo>
                <a:lnTo>
                  <a:pt x="3391" y="30509"/>
                </a:lnTo>
                <a:lnTo>
                  <a:pt x="3425" y="30464"/>
                </a:lnTo>
                <a:close/>
                <a:moveTo>
                  <a:pt x="50792" y="30441"/>
                </a:moveTo>
                <a:lnTo>
                  <a:pt x="52794" y="31601"/>
                </a:lnTo>
                <a:lnTo>
                  <a:pt x="52783" y="31647"/>
                </a:lnTo>
                <a:lnTo>
                  <a:pt x="52771" y="31704"/>
                </a:lnTo>
                <a:lnTo>
                  <a:pt x="52783" y="31749"/>
                </a:lnTo>
                <a:lnTo>
                  <a:pt x="52794" y="31795"/>
                </a:lnTo>
                <a:lnTo>
                  <a:pt x="52817" y="31829"/>
                </a:lnTo>
                <a:lnTo>
                  <a:pt x="52840" y="31863"/>
                </a:lnTo>
                <a:lnTo>
                  <a:pt x="52874" y="31897"/>
                </a:lnTo>
                <a:lnTo>
                  <a:pt x="52919" y="31920"/>
                </a:lnTo>
                <a:lnTo>
                  <a:pt x="52965" y="31931"/>
                </a:lnTo>
                <a:lnTo>
                  <a:pt x="53010" y="31942"/>
                </a:lnTo>
                <a:lnTo>
                  <a:pt x="53010" y="34263"/>
                </a:lnTo>
                <a:lnTo>
                  <a:pt x="52976" y="34274"/>
                </a:lnTo>
                <a:lnTo>
                  <a:pt x="52942" y="34286"/>
                </a:lnTo>
                <a:lnTo>
                  <a:pt x="52885" y="34331"/>
                </a:lnTo>
                <a:lnTo>
                  <a:pt x="52840" y="34388"/>
                </a:lnTo>
                <a:lnTo>
                  <a:pt x="52828" y="34422"/>
                </a:lnTo>
                <a:lnTo>
                  <a:pt x="52828" y="34456"/>
                </a:lnTo>
                <a:lnTo>
                  <a:pt x="52828" y="34491"/>
                </a:lnTo>
                <a:lnTo>
                  <a:pt x="52840" y="34525"/>
                </a:lnTo>
                <a:lnTo>
                  <a:pt x="50849" y="35674"/>
                </a:lnTo>
                <a:lnTo>
                  <a:pt x="50803" y="35639"/>
                </a:lnTo>
                <a:lnTo>
                  <a:pt x="50758" y="35605"/>
                </a:lnTo>
                <a:lnTo>
                  <a:pt x="50712" y="35583"/>
                </a:lnTo>
                <a:lnTo>
                  <a:pt x="50644" y="35571"/>
                </a:lnTo>
                <a:lnTo>
                  <a:pt x="50587" y="35583"/>
                </a:lnTo>
                <a:lnTo>
                  <a:pt x="50542" y="35594"/>
                </a:lnTo>
                <a:lnTo>
                  <a:pt x="50496" y="35628"/>
                </a:lnTo>
                <a:lnTo>
                  <a:pt x="50462" y="35674"/>
                </a:lnTo>
                <a:lnTo>
                  <a:pt x="48460" y="34513"/>
                </a:lnTo>
                <a:lnTo>
                  <a:pt x="48472" y="34456"/>
                </a:lnTo>
                <a:lnTo>
                  <a:pt x="48460" y="34388"/>
                </a:lnTo>
                <a:lnTo>
                  <a:pt x="48426" y="34331"/>
                </a:lnTo>
                <a:lnTo>
                  <a:pt x="48381" y="34286"/>
                </a:lnTo>
                <a:lnTo>
                  <a:pt x="48312" y="34263"/>
                </a:lnTo>
                <a:lnTo>
                  <a:pt x="48312" y="31863"/>
                </a:lnTo>
                <a:lnTo>
                  <a:pt x="48369" y="31851"/>
                </a:lnTo>
                <a:lnTo>
                  <a:pt x="48415" y="31806"/>
                </a:lnTo>
                <a:lnTo>
                  <a:pt x="48437" y="31760"/>
                </a:lnTo>
                <a:lnTo>
                  <a:pt x="48449" y="31704"/>
                </a:lnTo>
                <a:lnTo>
                  <a:pt x="48437" y="31647"/>
                </a:lnTo>
                <a:lnTo>
                  <a:pt x="50508" y="30452"/>
                </a:lnTo>
                <a:lnTo>
                  <a:pt x="50542" y="30475"/>
                </a:lnTo>
                <a:lnTo>
                  <a:pt x="50576" y="30498"/>
                </a:lnTo>
                <a:lnTo>
                  <a:pt x="50610" y="30509"/>
                </a:lnTo>
                <a:lnTo>
                  <a:pt x="50644" y="30521"/>
                </a:lnTo>
                <a:lnTo>
                  <a:pt x="50690" y="30509"/>
                </a:lnTo>
                <a:lnTo>
                  <a:pt x="50735" y="30498"/>
                </a:lnTo>
                <a:lnTo>
                  <a:pt x="50769" y="30475"/>
                </a:lnTo>
                <a:lnTo>
                  <a:pt x="50792" y="30441"/>
                </a:lnTo>
                <a:close/>
                <a:moveTo>
                  <a:pt x="60313" y="30464"/>
                </a:moveTo>
                <a:lnTo>
                  <a:pt x="62350" y="31635"/>
                </a:lnTo>
                <a:lnTo>
                  <a:pt x="62338" y="31704"/>
                </a:lnTo>
                <a:lnTo>
                  <a:pt x="62350" y="31760"/>
                </a:lnTo>
                <a:lnTo>
                  <a:pt x="62384" y="31806"/>
                </a:lnTo>
                <a:lnTo>
                  <a:pt x="62429" y="31840"/>
                </a:lnTo>
                <a:lnTo>
                  <a:pt x="62486" y="31863"/>
                </a:lnTo>
                <a:lnTo>
                  <a:pt x="62486" y="34218"/>
                </a:lnTo>
                <a:lnTo>
                  <a:pt x="62441" y="34218"/>
                </a:lnTo>
                <a:lnTo>
                  <a:pt x="62406" y="34240"/>
                </a:lnTo>
                <a:lnTo>
                  <a:pt x="62361" y="34263"/>
                </a:lnTo>
                <a:lnTo>
                  <a:pt x="62327" y="34286"/>
                </a:lnTo>
                <a:lnTo>
                  <a:pt x="62304" y="34320"/>
                </a:lnTo>
                <a:lnTo>
                  <a:pt x="62281" y="34365"/>
                </a:lnTo>
                <a:lnTo>
                  <a:pt x="62270" y="34411"/>
                </a:lnTo>
                <a:lnTo>
                  <a:pt x="62270" y="34456"/>
                </a:lnTo>
                <a:lnTo>
                  <a:pt x="62270" y="34502"/>
                </a:lnTo>
                <a:lnTo>
                  <a:pt x="62281" y="34547"/>
                </a:lnTo>
                <a:lnTo>
                  <a:pt x="60336" y="35674"/>
                </a:lnTo>
                <a:lnTo>
                  <a:pt x="60302" y="35628"/>
                </a:lnTo>
                <a:lnTo>
                  <a:pt x="60256" y="35594"/>
                </a:lnTo>
                <a:lnTo>
                  <a:pt x="60200" y="35571"/>
                </a:lnTo>
                <a:lnTo>
                  <a:pt x="60086" y="35571"/>
                </a:lnTo>
                <a:lnTo>
                  <a:pt x="60029" y="35594"/>
                </a:lnTo>
                <a:lnTo>
                  <a:pt x="59983" y="35628"/>
                </a:lnTo>
                <a:lnTo>
                  <a:pt x="59938" y="35674"/>
                </a:lnTo>
                <a:lnTo>
                  <a:pt x="57947" y="34525"/>
                </a:lnTo>
                <a:lnTo>
                  <a:pt x="57970" y="34456"/>
                </a:lnTo>
                <a:lnTo>
                  <a:pt x="57959" y="34422"/>
                </a:lnTo>
                <a:lnTo>
                  <a:pt x="57947" y="34388"/>
                </a:lnTo>
                <a:lnTo>
                  <a:pt x="57913" y="34331"/>
                </a:lnTo>
                <a:lnTo>
                  <a:pt x="57856" y="34286"/>
                </a:lnTo>
                <a:lnTo>
                  <a:pt x="57799" y="34263"/>
                </a:lnTo>
                <a:lnTo>
                  <a:pt x="57799" y="31897"/>
                </a:lnTo>
                <a:lnTo>
                  <a:pt x="57833" y="31897"/>
                </a:lnTo>
                <a:lnTo>
                  <a:pt x="57868" y="31874"/>
                </a:lnTo>
                <a:lnTo>
                  <a:pt x="57924" y="31829"/>
                </a:lnTo>
                <a:lnTo>
                  <a:pt x="57959" y="31772"/>
                </a:lnTo>
                <a:lnTo>
                  <a:pt x="57970" y="31738"/>
                </a:lnTo>
                <a:lnTo>
                  <a:pt x="57970" y="31704"/>
                </a:lnTo>
                <a:lnTo>
                  <a:pt x="57970" y="31658"/>
                </a:lnTo>
                <a:lnTo>
                  <a:pt x="57959" y="31624"/>
                </a:lnTo>
                <a:lnTo>
                  <a:pt x="59961" y="30464"/>
                </a:lnTo>
                <a:lnTo>
                  <a:pt x="59995" y="30509"/>
                </a:lnTo>
                <a:lnTo>
                  <a:pt x="60040" y="30532"/>
                </a:lnTo>
                <a:lnTo>
                  <a:pt x="60086" y="30555"/>
                </a:lnTo>
                <a:lnTo>
                  <a:pt x="60143" y="30566"/>
                </a:lnTo>
                <a:lnTo>
                  <a:pt x="60200" y="30555"/>
                </a:lnTo>
                <a:lnTo>
                  <a:pt x="60245" y="30532"/>
                </a:lnTo>
                <a:lnTo>
                  <a:pt x="60279" y="30509"/>
                </a:lnTo>
                <a:lnTo>
                  <a:pt x="60313" y="30464"/>
                </a:lnTo>
                <a:close/>
                <a:moveTo>
                  <a:pt x="8203" y="30486"/>
                </a:moveTo>
                <a:lnTo>
                  <a:pt x="10171" y="31624"/>
                </a:lnTo>
                <a:lnTo>
                  <a:pt x="10159" y="31658"/>
                </a:lnTo>
                <a:lnTo>
                  <a:pt x="10148" y="31704"/>
                </a:lnTo>
                <a:lnTo>
                  <a:pt x="10148" y="31738"/>
                </a:lnTo>
                <a:lnTo>
                  <a:pt x="10159" y="31772"/>
                </a:lnTo>
                <a:lnTo>
                  <a:pt x="10182" y="31806"/>
                </a:lnTo>
                <a:lnTo>
                  <a:pt x="10205" y="31840"/>
                </a:lnTo>
                <a:lnTo>
                  <a:pt x="10262" y="31886"/>
                </a:lnTo>
                <a:lnTo>
                  <a:pt x="10296" y="31897"/>
                </a:lnTo>
                <a:lnTo>
                  <a:pt x="10341" y="31908"/>
                </a:lnTo>
                <a:lnTo>
                  <a:pt x="10341" y="34206"/>
                </a:lnTo>
                <a:lnTo>
                  <a:pt x="10296" y="34218"/>
                </a:lnTo>
                <a:lnTo>
                  <a:pt x="10250" y="34229"/>
                </a:lnTo>
                <a:lnTo>
                  <a:pt x="10205" y="34252"/>
                </a:lnTo>
                <a:lnTo>
                  <a:pt x="10171" y="34286"/>
                </a:lnTo>
                <a:lnTo>
                  <a:pt x="10148" y="34320"/>
                </a:lnTo>
                <a:lnTo>
                  <a:pt x="10125" y="34365"/>
                </a:lnTo>
                <a:lnTo>
                  <a:pt x="10114" y="34411"/>
                </a:lnTo>
                <a:lnTo>
                  <a:pt x="10102" y="34456"/>
                </a:lnTo>
                <a:lnTo>
                  <a:pt x="10114" y="34502"/>
                </a:lnTo>
                <a:lnTo>
                  <a:pt x="10125" y="34559"/>
                </a:lnTo>
                <a:lnTo>
                  <a:pt x="8168" y="35685"/>
                </a:lnTo>
                <a:lnTo>
                  <a:pt x="8134" y="35639"/>
                </a:lnTo>
                <a:lnTo>
                  <a:pt x="8089" y="35605"/>
                </a:lnTo>
                <a:lnTo>
                  <a:pt x="8043" y="35594"/>
                </a:lnTo>
                <a:lnTo>
                  <a:pt x="7986" y="35583"/>
                </a:lnTo>
                <a:lnTo>
                  <a:pt x="7930" y="35594"/>
                </a:lnTo>
                <a:lnTo>
                  <a:pt x="7884" y="35605"/>
                </a:lnTo>
                <a:lnTo>
                  <a:pt x="7839" y="35639"/>
                </a:lnTo>
                <a:lnTo>
                  <a:pt x="7804" y="35685"/>
                </a:lnTo>
                <a:lnTo>
                  <a:pt x="5848" y="34547"/>
                </a:lnTo>
                <a:lnTo>
                  <a:pt x="5859" y="34502"/>
                </a:lnTo>
                <a:lnTo>
                  <a:pt x="5859" y="34456"/>
                </a:lnTo>
                <a:lnTo>
                  <a:pt x="5859" y="34411"/>
                </a:lnTo>
                <a:lnTo>
                  <a:pt x="5848" y="34365"/>
                </a:lnTo>
                <a:lnTo>
                  <a:pt x="5825" y="34331"/>
                </a:lnTo>
                <a:lnTo>
                  <a:pt x="5802" y="34286"/>
                </a:lnTo>
                <a:lnTo>
                  <a:pt x="5768" y="34263"/>
                </a:lnTo>
                <a:lnTo>
                  <a:pt x="5734" y="34240"/>
                </a:lnTo>
                <a:lnTo>
                  <a:pt x="5689" y="34218"/>
                </a:lnTo>
                <a:lnTo>
                  <a:pt x="5643" y="34218"/>
                </a:lnTo>
                <a:lnTo>
                  <a:pt x="5643" y="31863"/>
                </a:lnTo>
                <a:lnTo>
                  <a:pt x="5700" y="31840"/>
                </a:lnTo>
                <a:lnTo>
                  <a:pt x="5746" y="31806"/>
                </a:lnTo>
                <a:lnTo>
                  <a:pt x="5780" y="31760"/>
                </a:lnTo>
                <a:lnTo>
                  <a:pt x="5791" y="31704"/>
                </a:lnTo>
                <a:lnTo>
                  <a:pt x="5780" y="31647"/>
                </a:lnTo>
                <a:lnTo>
                  <a:pt x="7770" y="30486"/>
                </a:lnTo>
                <a:lnTo>
                  <a:pt x="7816" y="30543"/>
                </a:lnTo>
                <a:lnTo>
                  <a:pt x="7861" y="30577"/>
                </a:lnTo>
                <a:lnTo>
                  <a:pt x="7918" y="30600"/>
                </a:lnTo>
                <a:lnTo>
                  <a:pt x="7986" y="30612"/>
                </a:lnTo>
                <a:lnTo>
                  <a:pt x="8055" y="30600"/>
                </a:lnTo>
                <a:lnTo>
                  <a:pt x="8112" y="30577"/>
                </a:lnTo>
                <a:lnTo>
                  <a:pt x="8168" y="30543"/>
                </a:lnTo>
                <a:lnTo>
                  <a:pt x="8203" y="30486"/>
                </a:lnTo>
                <a:close/>
                <a:moveTo>
                  <a:pt x="17644" y="30464"/>
                </a:moveTo>
                <a:lnTo>
                  <a:pt x="19624" y="31613"/>
                </a:lnTo>
                <a:lnTo>
                  <a:pt x="19612" y="31647"/>
                </a:lnTo>
                <a:lnTo>
                  <a:pt x="19612" y="31704"/>
                </a:lnTo>
                <a:lnTo>
                  <a:pt x="19612" y="31738"/>
                </a:lnTo>
                <a:lnTo>
                  <a:pt x="19624" y="31783"/>
                </a:lnTo>
                <a:lnTo>
                  <a:pt x="19646" y="31817"/>
                </a:lnTo>
                <a:lnTo>
                  <a:pt x="19669" y="31851"/>
                </a:lnTo>
                <a:lnTo>
                  <a:pt x="19703" y="31886"/>
                </a:lnTo>
                <a:lnTo>
                  <a:pt x="19737" y="31908"/>
                </a:lnTo>
                <a:lnTo>
                  <a:pt x="19783" y="31920"/>
                </a:lnTo>
                <a:lnTo>
                  <a:pt x="19817" y="31931"/>
                </a:lnTo>
                <a:lnTo>
                  <a:pt x="19817" y="34263"/>
                </a:lnTo>
                <a:lnTo>
                  <a:pt x="19749" y="34286"/>
                </a:lnTo>
                <a:lnTo>
                  <a:pt x="19703" y="34331"/>
                </a:lnTo>
                <a:lnTo>
                  <a:pt x="19658" y="34388"/>
                </a:lnTo>
                <a:lnTo>
                  <a:pt x="19646" y="34422"/>
                </a:lnTo>
                <a:lnTo>
                  <a:pt x="19646" y="34456"/>
                </a:lnTo>
                <a:lnTo>
                  <a:pt x="19658" y="34525"/>
                </a:lnTo>
                <a:lnTo>
                  <a:pt x="17644" y="35685"/>
                </a:lnTo>
                <a:lnTo>
                  <a:pt x="17610" y="35651"/>
                </a:lnTo>
                <a:lnTo>
                  <a:pt x="17565" y="35628"/>
                </a:lnTo>
                <a:lnTo>
                  <a:pt x="17519" y="35605"/>
                </a:lnTo>
                <a:lnTo>
                  <a:pt x="17474" y="35594"/>
                </a:lnTo>
                <a:lnTo>
                  <a:pt x="17417" y="35605"/>
                </a:lnTo>
                <a:lnTo>
                  <a:pt x="17371" y="35617"/>
                </a:lnTo>
                <a:lnTo>
                  <a:pt x="17337" y="35651"/>
                </a:lnTo>
                <a:lnTo>
                  <a:pt x="17303" y="35685"/>
                </a:lnTo>
                <a:lnTo>
                  <a:pt x="15289" y="34525"/>
                </a:lnTo>
                <a:lnTo>
                  <a:pt x="15301" y="34491"/>
                </a:lnTo>
                <a:lnTo>
                  <a:pt x="15312" y="34456"/>
                </a:lnTo>
                <a:lnTo>
                  <a:pt x="15301" y="34422"/>
                </a:lnTo>
                <a:lnTo>
                  <a:pt x="15289" y="34377"/>
                </a:lnTo>
                <a:lnTo>
                  <a:pt x="15255" y="34320"/>
                </a:lnTo>
                <a:lnTo>
                  <a:pt x="15198" y="34274"/>
                </a:lnTo>
                <a:lnTo>
                  <a:pt x="15164" y="34263"/>
                </a:lnTo>
                <a:lnTo>
                  <a:pt x="15130" y="34252"/>
                </a:lnTo>
                <a:lnTo>
                  <a:pt x="15130" y="31942"/>
                </a:lnTo>
                <a:lnTo>
                  <a:pt x="15164" y="31931"/>
                </a:lnTo>
                <a:lnTo>
                  <a:pt x="15210" y="31908"/>
                </a:lnTo>
                <a:lnTo>
                  <a:pt x="15244" y="31886"/>
                </a:lnTo>
                <a:lnTo>
                  <a:pt x="15278" y="31863"/>
                </a:lnTo>
                <a:lnTo>
                  <a:pt x="15301" y="31829"/>
                </a:lnTo>
                <a:lnTo>
                  <a:pt x="15324" y="31783"/>
                </a:lnTo>
                <a:lnTo>
                  <a:pt x="15335" y="31749"/>
                </a:lnTo>
                <a:lnTo>
                  <a:pt x="15346" y="31704"/>
                </a:lnTo>
                <a:lnTo>
                  <a:pt x="15335" y="31647"/>
                </a:lnTo>
                <a:lnTo>
                  <a:pt x="15324" y="31601"/>
                </a:lnTo>
                <a:lnTo>
                  <a:pt x="17303" y="30464"/>
                </a:lnTo>
                <a:lnTo>
                  <a:pt x="17337" y="30498"/>
                </a:lnTo>
                <a:lnTo>
                  <a:pt x="17371" y="30532"/>
                </a:lnTo>
                <a:lnTo>
                  <a:pt x="17417" y="30543"/>
                </a:lnTo>
                <a:lnTo>
                  <a:pt x="17474" y="30555"/>
                </a:lnTo>
                <a:lnTo>
                  <a:pt x="17519" y="30543"/>
                </a:lnTo>
                <a:lnTo>
                  <a:pt x="17565" y="30532"/>
                </a:lnTo>
                <a:lnTo>
                  <a:pt x="17610" y="30498"/>
                </a:lnTo>
                <a:lnTo>
                  <a:pt x="17644" y="30464"/>
                </a:lnTo>
                <a:close/>
                <a:moveTo>
                  <a:pt x="22388" y="30464"/>
                </a:moveTo>
                <a:lnTo>
                  <a:pt x="24356" y="31601"/>
                </a:lnTo>
                <a:lnTo>
                  <a:pt x="24344" y="31647"/>
                </a:lnTo>
                <a:lnTo>
                  <a:pt x="24333" y="31704"/>
                </a:lnTo>
                <a:lnTo>
                  <a:pt x="24344" y="31749"/>
                </a:lnTo>
                <a:lnTo>
                  <a:pt x="24356" y="31783"/>
                </a:lnTo>
                <a:lnTo>
                  <a:pt x="24378" y="31829"/>
                </a:lnTo>
                <a:lnTo>
                  <a:pt x="24401" y="31863"/>
                </a:lnTo>
                <a:lnTo>
                  <a:pt x="24435" y="31897"/>
                </a:lnTo>
                <a:lnTo>
                  <a:pt x="24469" y="31920"/>
                </a:lnTo>
                <a:lnTo>
                  <a:pt x="24515" y="31931"/>
                </a:lnTo>
                <a:lnTo>
                  <a:pt x="24560" y="31942"/>
                </a:lnTo>
                <a:lnTo>
                  <a:pt x="24560" y="34286"/>
                </a:lnTo>
                <a:lnTo>
                  <a:pt x="24504" y="34297"/>
                </a:lnTo>
                <a:lnTo>
                  <a:pt x="24447" y="34343"/>
                </a:lnTo>
                <a:lnTo>
                  <a:pt x="24413" y="34388"/>
                </a:lnTo>
                <a:lnTo>
                  <a:pt x="24401" y="34456"/>
                </a:lnTo>
                <a:lnTo>
                  <a:pt x="24413" y="34513"/>
                </a:lnTo>
                <a:lnTo>
                  <a:pt x="22388" y="35685"/>
                </a:lnTo>
                <a:lnTo>
                  <a:pt x="22354" y="35651"/>
                </a:lnTo>
                <a:lnTo>
                  <a:pt x="22308" y="35617"/>
                </a:lnTo>
                <a:lnTo>
                  <a:pt x="22263" y="35594"/>
                </a:lnTo>
                <a:lnTo>
                  <a:pt x="22160" y="35594"/>
                </a:lnTo>
                <a:lnTo>
                  <a:pt x="22115" y="35617"/>
                </a:lnTo>
                <a:lnTo>
                  <a:pt x="22069" y="35651"/>
                </a:lnTo>
                <a:lnTo>
                  <a:pt x="22035" y="35685"/>
                </a:lnTo>
                <a:lnTo>
                  <a:pt x="20022" y="34513"/>
                </a:lnTo>
                <a:lnTo>
                  <a:pt x="20033" y="34456"/>
                </a:lnTo>
                <a:lnTo>
                  <a:pt x="20022" y="34388"/>
                </a:lnTo>
                <a:lnTo>
                  <a:pt x="19988" y="34331"/>
                </a:lnTo>
                <a:lnTo>
                  <a:pt x="19931" y="34286"/>
                </a:lnTo>
                <a:lnTo>
                  <a:pt x="19862" y="34263"/>
                </a:lnTo>
                <a:lnTo>
                  <a:pt x="19862" y="31931"/>
                </a:lnTo>
                <a:lnTo>
                  <a:pt x="19908" y="31920"/>
                </a:lnTo>
                <a:lnTo>
                  <a:pt x="19942" y="31897"/>
                </a:lnTo>
                <a:lnTo>
                  <a:pt x="19976" y="31874"/>
                </a:lnTo>
                <a:lnTo>
                  <a:pt x="20010" y="31851"/>
                </a:lnTo>
                <a:lnTo>
                  <a:pt x="20033" y="31817"/>
                </a:lnTo>
                <a:lnTo>
                  <a:pt x="20056" y="31783"/>
                </a:lnTo>
                <a:lnTo>
                  <a:pt x="20067" y="31738"/>
                </a:lnTo>
                <a:lnTo>
                  <a:pt x="20067" y="31704"/>
                </a:lnTo>
                <a:lnTo>
                  <a:pt x="20067" y="31658"/>
                </a:lnTo>
                <a:lnTo>
                  <a:pt x="20056" y="31613"/>
                </a:lnTo>
                <a:lnTo>
                  <a:pt x="22035" y="30464"/>
                </a:lnTo>
                <a:lnTo>
                  <a:pt x="22069" y="30509"/>
                </a:lnTo>
                <a:lnTo>
                  <a:pt x="22103" y="30543"/>
                </a:lnTo>
                <a:lnTo>
                  <a:pt x="22160" y="30555"/>
                </a:lnTo>
                <a:lnTo>
                  <a:pt x="22206" y="30566"/>
                </a:lnTo>
                <a:lnTo>
                  <a:pt x="22263" y="30555"/>
                </a:lnTo>
                <a:lnTo>
                  <a:pt x="22319" y="30543"/>
                </a:lnTo>
                <a:lnTo>
                  <a:pt x="22354" y="30509"/>
                </a:lnTo>
                <a:lnTo>
                  <a:pt x="22388" y="30464"/>
                </a:lnTo>
                <a:close/>
                <a:moveTo>
                  <a:pt x="46117" y="30475"/>
                </a:moveTo>
                <a:lnTo>
                  <a:pt x="48119" y="31635"/>
                </a:lnTo>
                <a:lnTo>
                  <a:pt x="48108" y="31704"/>
                </a:lnTo>
                <a:lnTo>
                  <a:pt x="48119" y="31760"/>
                </a:lnTo>
                <a:lnTo>
                  <a:pt x="48153" y="31817"/>
                </a:lnTo>
                <a:lnTo>
                  <a:pt x="48199" y="31851"/>
                </a:lnTo>
                <a:lnTo>
                  <a:pt x="48267" y="31874"/>
                </a:lnTo>
                <a:lnTo>
                  <a:pt x="48267" y="34263"/>
                </a:lnTo>
                <a:lnTo>
                  <a:pt x="48233" y="34274"/>
                </a:lnTo>
                <a:lnTo>
                  <a:pt x="48199" y="34286"/>
                </a:lnTo>
                <a:lnTo>
                  <a:pt x="48142" y="34320"/>
                </a:lnTo>
                <a:lnTo>
                  <a:pt x="48096" y="34388"/>
                </a:lnTo>
                <a:lnTo>
                  <a:pt x="48085" y="34422"/>
                </a:lnTo>
                <a:lnTo>
                  <a:pt x="48085" y="34456"/>
                </a:lnTo>
                <a:lnTo>
                  <a:pt x="48085" y="34491"/>
                </a:lnTo>
                <a:lnTo>
                  <a:pt x="48096" y="34525"/>
                </a:lnTo>
                <a:lnTo>
                  <a:pt x="46094" y="35685"/>
                </a:lnTo>
                <a:lnTo>
                  <a:pt x="46060" y="35651"/>
                </a:lnTo>
                <a:lnTo>
                  <a:pt x="46014" y="35617"/>
                </a:lnTo>
                <a:lnTo>
                  <a:pt x="45969" y="35594"/>
                </a:lnTo>
                <a:lnTo>
                  <a:pt x="45855" y="35594"/>
                </a:lnTo>
                <a:lnTo>
                  <a:pt x="45810" y="35617"/>
                </a:lnTo>
                <a:lnTo>
                  <a:pt x="45764" y="35639"/>
                </a:lnTo>
                <a:lnTo>
                  <a:pt x="45730" y="35685"/>
                </a:lnTo>
                <a:lnTo>
                  <a:pt x="43751" y="34536"/>
                </a:lnTo>
                <a:lnTo>
                  <a:pt x="43762" y="34491"/>
                </a:lnTo>
                <a:lnTo>
                  <a:pt x="43762" y="34456"/>
                </a:lnTo>
                <a:lnTo>
                  <a:pt x="43762" y="34411"/>
                </a:lnTo>
                <a:lnTo>
                  <a:pt x="43751" y="34377"/>
                </a:lnTo>
                <a:lnTo>
                  <a:pt x="43728" y="34343"/>
                </a:lnTo>
                <a:lnTo>
                  <a:pt x="43705" y="34309"/>
                </a:lnTo>
                <a:lnTo>
                  <a:pt x="43648" y="34263"/>
                </a:lnTo>
                <a:lnTo>
                  <a:pt x="43614" y="34252"/>
                </a:lnTo>
                <a:lnTo>
                  <a:pt x="43569" y="34240"/>
                </a:lnTo>
                <a:lnTo>
                  <a:pt x="43569" y="31886"/>
                </a:lnTo>
                <a:lnTo>
                  <a:pt x="43637" y="31863"/>
                </a:lnTo>
                <a:lnTo>
                  <a:pt x="43682" y="31829"/>
                </a:lnTo>
                <a:lnTo>
                  <a:pt x="43717" y="31772"/>
                </a:lnTo>
                <a:lnTo>
                  <a:pt x="43728" y="31704"/>
                </a:lnTo>
                <a:lnTo>
                  <a:pt x="43717" y="31635"/>
                </a:lnTo>
                <a:lnTo>
                  <a:pt x="45707" y="30486"/>
                </a:lnTo>
                <a:lnTo>
                  <a:pt x="45741" y="30532"/>
                </a:lnTo>
                <a:lnTo>
                  <a:pt x="45787" y="30566"/>
                </a:lnTo>
                <a:lnTo>
                  <a:pt x="45844" y="30589"/>
                </a:lnTo>
                <a:lnTo>
                  <a:pt x="45912" y="30600"/>
                </a:lnTo>
                <a:lnTo>
                  <a:pt x="45969" y="30589"/>
                </a:lnTo>
                <a:lnTo>
                  <a:pt x="46026" y="30566"/>
                </a:lnTo>
                <a:lnTo>
                  <a:pt x="46083" y="30521"/>
                </a:lnTo>
                <a:lnTo>
                  <a:pt x="46117" y="30475"/>
                </a:lnTo>
                <a:close/>
                <a:moveTo>
                  <a:pt x="65102" y="30486"/>
                </a:moveTo>
                <a:lnTo>
                  <a:pt x="67059" y="31624"/>
                </a:lnTo>
                <a:lnTo>
                  <a:pt x="67048" y="31658"/>
                </a:lnTo>
                <a:lnTo>
                  <a:pt x="67036" y="31704"/>
                </a:lnTo>
                <a:lnTo>
                  <a:pt x="67048" y="31738"/>
                </a:lnTo>
                <a:lnTo>
                  <a:pt x="67059" y="31772"/>
                </a:lnTo>
                <a:lnTo>
                  <a:pt x="67070" y="31806"/>
                </a:lnTo>
                <a:lnTo>
                  <a:pt x="67093" y="31840"/>
                </a:lnTo>
                <a:lnTo>
                  <a:pt x="67161" y="31886"/>
                </a:lnTo>
                <a:lnTo>
                  <a:pt x="67195" y="31897"/>
                </a:lnTo>
                <a:lnTo>
                  <a:pt x="67230" y="31908"/>
                </a:lnTo>
                <a:lnTo>
                  <a:pt x="67230" y="34206"/>
                </a:lnTo>
                <a:lnTo>
                  <a:pt x="67184" y="34218"/>
                </a:lnTo>
                <a:lnTo>
                  <a:pt x="67139" y="34229"/>
                </a:lnTo>
                <a:lnTo>
                  <a:pt x="67104" y="34252"/>
                </a:lnTo>
                <a:lnTo>
                  <a:pt x="67070" y="34286"/>
                </a:lnTo>
                <a:lnTo>
                  <a:pt x="67036" y="34320"/>
                </a:lnTo>
                <a:lnTo>
                  <a:pt x="67013" y="34365"/>
                </a:lnTo>
                <a:lnTo>
                  <a:pt x="67002" y="34411"/>
                </a:lnTo>
                <a:lnTo>
                  <a:pt x="67002" y="34456"/>
                </a:lnTo>
                <a:lnTo>
                  <a:pt x="67002" y="34502"/>
                </a:lnTo>
                <a:lnTo>
                  <a:pt x="67013" y="34559"/>
                </a:lnTo>
                <a:lnTo>
                  <a:pt x="65068" y="35685"/>
                </a:lnTo>
                <a:lnTo>
                  <a:pt x="65034" y="35639"/>
                </a:lnTo>
                <a:lnTo>
                  <a:pt x="64989" y="35605"/>
                </a:lnTo>
                <a:lnTo>
                  <a:pt x="64932" y="35594"/>
                </a:lnTo>
                <a:lnTo>
                  <a:pt x="64886" y="35583"/>
                </a:lnTo>
                <a:lnTo>
                  <a:pt x="64829" y="35594"/>
                </a:lnTo>
                <a:lnTo>
                  <a:pt x="64772" y="35605"/>
                </a:lnTo>
                <a:lnTo>
                  <a:pt x="64738" y="35639"/>
                </a:lnTo>
                <a:lnTo>
                  <a:pt x="64704" y="35685"/>
                </a:lnTo>
                <a:lnTo>
                  <a:pt x="62736" y="34547"/>
                </a:lnTo>
                <a:lnTo>
                  <a:pt x="62748" y="34502"/>
                </a:lnTo>
                <a:lnTo>
                  <a:pt x="62759" y="34456"/>
                </a:lnTo>
                <a:lnTo>
                  <a:pt x="62748" y="34411"/>
                </a:lnTo>
                <a:lnTo>
                  <a:pt x="62736" y="34365"/>
                </a:lnTo>
                <a:lnTo>
                  <a:pt x="62714" y="34331"/>
                </a:lnTo>
                <a:lnTo>
                  <a:pt x="62691" y="34286"/>
                </a:lnTo>
                <a:lnTo>
                  <a:pt x="62657" y="34263"/>
                </a:lnTo>
                <a:lnTo>
                  <a:pt x="62623" y="34240"/>
                </a:lnTo>
                <a:lnTo>
                  <a:pt x="62577" y="34218"/>
                </a:lnTo>
                <a:lnTo>
                  <a:pt x="62532" y="34218"/>
                </a:lnTo>
                <a:lnTo>
                  <a:pt x="62532" y="31863"/>
                </a:lnTo>
                <a:lnTo>
                  <a:pt x="62588" y="31840"/>
                </a:lnTo>
                <a:lnTo>
                  <a:pt x="62634" y="31806"/>
                </a:lnTo>
                <a:lnTo>
                  <a:pt x="62668" y="31760"/>
                </a:lnTo>
                <a:lnTo>
                  <a:pt x="62679" y="31704"/>
                </a:lnTo>
                <a:lnTo>
                  <a:pt x="62668" y="31647"/>
                </a:lnTo>
                <a:lnTo>
                  <a:pt x="64659" y="30486"/>
                </a:lnTo>
                <a:lnTo>
                  <a:pt x="64704" y="30543"/>
                </a:lnTo>
                <a:lnTo>
                  <a:pt x="64750" y="30577"/>
                </a:lnTo>
                <a:lnTo>
                  <a:pt x="64818" y="30600"/>
                </a:lnTo>
                <a:lnTo>
                  <a:pt x="64886" y="30612"/>
                </a:lnTo>
                <a:lnTo>
                  <a:pt x="64943" y="30600"/>
                </a:lnTo>
                <a:lnTo>
                  <a:pt x="65011" y="30577"/>
                </a:lnTo>
                <a:lnTo>
                  <a:pt x="65057" y="30543"/>
                </a:lnTo>
                <a:lnTo>
                  <a:pt x="65102" y="30486"/>
                </a:lnTo>
                <a:close/>
                <a:moveTo>
                  <a:pt x="74533" y="30464"/>
                </a:moveTo>
                <a:lnTo>
                  <a:pt x="76523" y="31613"/>
                </a:lnTo>
                <a:lnTo>
                  <a:pt x="76501" y="31647"/>
                </a:lnTo>
                <a:lnTo>
                  <a:pt x="76501" y="31704"/>
                </a:lnTo>
                <a:lnTo>
                  <a:pt x="76501" y="31738"/>
                </a:lnTo>
                <a:lnTo>
                  <a:pt x="76512" y="31783"/>
                </a:lnTo>
                <a:lnTo>
                  <a:pt x="76535" y="31817"/>
                </a:lnTo>
                <a:lnTo>
                  <a:pt x="76557" y="31851"/>
                </a:lnTo>
                <a:lnTo>
                  <a:pt x="76592" y="31886"/>
                </a:lnTo>
                <a:lnTo>
                  <a:pt x="76626" y="31908"/>
                </a:lnTo>
                <a:lnTo>
                  <a:pt x="76671" y="31920"/>
                </a:lnTo>
                <a:lnTo>
                  <a:pt x="76717" y="31931"/>
                </a:lnTo>
                <a:lnTo>
                  <a:pt x="76717" y="34263"/>
                </a:lnTo>
                <a:lnTo>
                  <a:pt x="76648" y="34286"/>
                </a:lnTo>
                <a:lnTo>
                  <a:pt x="76592" y="34331"/>
                </a:lnTo>
                <a:lnTo>
                  <a:pt x="76557" y="34388"/>
                </a:lnTo>
                <a:lnTo>
                  <a:pt x="76546" y="34422"/>
                </a:lnTo>
                <a:lnTo>
                  <a:pt x="76535" y="34456"/>
                </a:lnTo>
                <a:lnTo>
                  <a:pt x="76546" y="34525"/>
                </a:lnTo>
                <a:lnTo>
                  <a:pt x="74533" y="35685"/>
                </a:lnTo>
                <a:lnTo>
                  <a:pt x="74498" y="35651"/>
                </a:lnTo>
                <a:lnTo>
                  <a:pt x="74464" y="35628"/>
                </a:lnTo>
                <a:lnTo>
                  <a:pt x="74407" y="35605"/>
                </a:lnTo>
                <a:lnTo>
                  <a:pt x="74362" y="35594"/>
                </a:lnTo>
                <a:lnTo>
                  <a:pt x="74305" y="35605"/>
                </a:lnTo>
                <a:lnTo>
                  <a:pt x="74260" y="35617"/>
                </a:lnTo>
                <a:lnTo>
                  <a:pt x="74225" y="35651"/>
                </a:lnTo>
                <a:lnTo>
                  <a:pt x="74191" y="35685"/>
                </a:lnTo>
                <a:lnTo>
                  <a:pt x="72189" y="34525"/>
                </a:lnTo>
                <a:lnTo>
                  <a:pt x="72201" y="34491"/>
                </a:lnTo>
                <a:lnTo>
                  <a:pt x="72201" y="34456"/>
                </a:lnTo>
                <a:lnTo>
                  <a:pt x="72201" y="34422"/>
                </a:lnTo>
                <a:lnTo>
                  <a:pt x="72189" y="34377"/>
                </a:lnTo>
                <a:lnTo>
                  <a:pt x="72144" y="34320"/>
                </a:lnTo>
                <a:lnTo>
                  <a:pt x="72087" y="34274"/>
                </a:lnTo>
                <a:lnTo>
                  <a:pt x="72053" y="34263"/>
                </a:lnTo>
                <a:lnTo>
                  <a:pt x="72019" y="34252"/>
                </a:lnTo>
                <a:lnTo>
                  <a:pt x="72019" y="31942"/>
                </a:lnTo>
                <a:lnTo>
                  <a:pt x="72064" y="31931"/>
                </a:lnTo>
                <a:lnTo>
                  <a:pt x="72098" y="31908"/>
                </a:lnTo>
                <a:lnTo>
                  <a:pt x="72144" y="31886"/>
                </a:lnTo>
                <a:lnTo>
                  <a:pt x="72166" y="31863"/>
                </a:lnTo>
                <a:lnTo>
                  <a:pt x="72201" y="31829"/>
                </a:lnTo>
                <a:lnTo>
                  <a:pt x="72212" y="31783"/>
                </a:lnTo>
                <a:lnTo>
                  <a:pt x="72223" y="31749"/>
                </a:lnTo>
                <a:lnTo>
                  <a:pt x="72235" y="31704"/>
                </a:lnTo>
                <a:lnTo>
                  <a:pt x="72223" y="31647"/>
                </a:lnTo>
                <a:lnTo>
                  <a:pt x="72212" y="31601"/>
                </a:lnTo>
                <a:lnTo>
                  <a:pt x="74191" y="30464"/>
                </a:lnTo>
                <a:lnTo>
                  <a:pt x="74225" y="30498"/>
                </a:lnTo>
                <a:lnTo>
                  <a:pt x="74260" y="30532"/>
                </a:lnTo>
                <a:lnTo>
                  <a:pt x="74305" y="30543"/>
                </a:lnTo>
                <a:lnTo>
                  <a:pt x="74362" y="30555"/>
                </a:lnTo>
                <a:lnTo>
                  <a:pt x="74407" y="30543"/>
                </a:lnTo>
                <a:lnTo>
                  <a:pt x="74464" y="30532"/>
                </a:lnTo>
                <a:lnTo>
                  <a:pt x="74498" y="30498"/>
                </a:lnTo>
                <a:lnTo>
                  <a:pt x="74533" y="30464"/>
                </a:lnTo>
                <a:close/>
                <a:moveTo>
                  <a:pt x="79276" y="30464"/>
                </a:moveTo>
                <a:lnTo>
                  <a:pt x="81244" y="31601"/>
                </a:lnTo>
                <a:lnTo>
                  <a:pt x="81233" y="31647"/>
                </a:lnTo>
                <a:lnTo>
                  <a:pt x="81233" y="31704"/>
                </a:lnTo>
                <a:lnTo>
                  <a:pt x="81233" y="31749"/>
                </a:lnTo>
                <a:lnTo>
                  <a:pt x="81244" y="31783"/>
                </a:lnTo>
                <a:lnTo>
                  <a:pt x="81267" y="31829"/>
                </a:lnTo>
                <a:lnTo>
                  <a:pt x="81290" y="31863"/>
                </a:lnTo>
                <a:lnTo>
                  <a:pt x="81324" y="31897"/>
                </a:lnTo>
                <a:lnTo>
                  <a:pt x="81369" y="31920"/>
                </a:lnTo>
                <a:lnTo>
                  <a:pt x="81403" y="31931"/>
                </a:lnTo>
                <a:lnTo>
                  <a:pt x="81449" y="31942"/>
                </a:lnTo>
                <a:lnTo>
                  <a:pt x="81449" y="34286"/>
                </a:lnTo>
                <a:lnTo>
                  <a:pt x="81392" y="34297"/>
                </a:lnTo>
                <a:lnTo>
                  <a:pt x="81346" y="34343"/>
                </a:lnTo>
                <a:lnTo>
                  <a:pt x="81312" y="34388"/>
                </a:lnTo>
                <a:lnTo>
                  <a:pt x="81301" y="34456"/>
                </a:lnTo>
                <a:lnTo>
                  <a:pt x="81312" y="34513"/>
                </a:lnTo>
                <a:lnTo>
                  <a:pt x="79276" y="35685"/>
                </a:lnTo>
                <a:lnTo>
                  <a:pt x="79242" y="35651"/>
                </a:lnTo>
                <a:lnTo>
                  <a:pt x="79208" y="35617"/>
                </a:lnTo>
                <a:lnTo>
                  <a:pt x="79151" y="35594"/>
                </a:lnTo>
                <a:lnTo>
                  <a:pt x="79049" y="35594"/>
                </a:lnTo>
                <a:lnTo>
                  <a:pt x="79003" y="35617"/>
                </a:lnTo>
                <a:lnTo>
                  <a:pt x="78958" y="35651"/>
                </a:lnTo>
                <a:lnTo>
                  <a:pt x="78923" y="35685"/>
                </a:lnTo>
                <a:lnTo>
                  <a:pt x="76910" y="34513"/>
                </a:lnTo>
                <a:lnTo>
                  <a:pt x="76921" y="34456"/>
                </a:lnTo>
                <a:lnTo>
                  <a:pt x="76910" y="34388"/>
                </a:lnTo>
                <a:lnTo>
                  <a:pt x="76876" y="34331"/>
                </a:lnTo>
                <a:lnTo>
                  <a:pt x="76819" y="34286"/>
                </a:lnTo>
                <a:lnTo>
                  <a:pt x="76762" y="34263"/>
                </a:lnTo>
                <a:lnTo>
                  <a:pt x="76762" y="31931"/>
                </a:lnTo>
                <a:lnTo>
                  <a:pt x="76796" y="31920"/>
                </a:lnTo>
                <a:lnTo>
                  <a:pt x="76842" y="31897"/>
                </a:lnTo>
                <a:lnTo>
                  <a:pt x="76876" y="31874"/>
                </a:lnTo>
                <a:lnTo>
                  <a:pt x="76899" y="31851"/>
                </a:lnTo>
                <a:lnTo>
                  <a:pt x="76921" y="31817"/>
                </a:lnTo>
                <a:lnTo>
                  <a:pt x="76944" y="31783"/>
                </a:lnTo>
                <a:lnTo>
                  <a:pt x="76956" y="31738"/>
                </a:lnTo>
                <a:lnTo>
                  <a:pt x="76956" y="31704"/>
                </a:lnTo>
                <a:lnTo>
                  <a:pt x="76956" y="31658"/>
                </a:lnTo>
                <a:lnTo>
                  <a:pt x="76944" y="31613"/>
                </a:lnTo>
                <a:lnTo>
                  <a:pt x="78923" y="30464"/>
                </a:lnTo>
                <a:lnTo>
                  <a:pt x="78958" y="30509"/>
                </a:lnTo>
                <a:lnTo>
                  <a:pt x="79003" y="30543"/>
                </a:lnTo>
                <a:lnTo>
                  <a:pt x="79049" y="30555"/>
                </a:lnTo>
                <a:lnTo>
                  <a:pt x="79105" y="30566"/>
                </a:lnTo>
                <a:lnTo>
                  <a:pt x="79151" y="30555"/>
                </a:lnTo>
                <a:lnTo>
                  <a:pt x="79208" y="30543"/>
                </a:lnTo>
                <a:lnTo>
                  <a:pt x="79253" y="30509"/>
                </a:lnTo>
                <a:lnTo>
                  <a:pt x="79276" y="30464"/>
                </a:lnTo>
                <a:close/>
                <a:moveTo>
                  <a:pt x="12912" y="30464"/>
                </a:moveTo>
                <a:lnTo>
                  <a:pt x="14880" y="31601"/>
                </a:lnTo>
                <a:lnTo>
                  <a:pt x="14857" y="31647"/>
                </a:lnTo>
                <a:lnTo>
                  <a:pt x="14857" y="31704"/>
                </a:lnTo>
                <a:lnTo>
                  <a:pt x="14857" y="31749"/>
                </a:lnTo>
                <a:lnTo>
                  <a:pt x="14880" y="31783"/>
                </a:lnTo>
                <a:lnTo>
                  <a:pt x="14891" y="31829"/>
                </a:lnTo>
                <a:lnTo>
                  <a:pt x="14925" y="31863"/>
                </a:lnTo>
                <a:lnTo>
                  <a:pt x="14960" y="31897"/>
                </a:lnTo>
                <a:lnTo>
                  <a:pt x="14994" y="31920"/>
                </a:lnTo>
                <a:lnTo>
                  <a:pt x="15039" y="31931"/>
                </a:lnTo>
                <a:lnTo>
                  <a:pt x="15085" y="31942"/>
                </a:lnTo>
                <a:lnTo>
                  <a:pt x="15085" y="34252"/>
                </a:lnTo>
                <a:lnTo>
                  <a:pt x="15039" y="34252"/>
                </a:lnTo>
                <a:lnTo>
                  <a:pt x="15005" y="34274"/>
                </a:lnTo>
                <a:lnTo>
                  <a:pt x="14971" y="34286"/>
                </a:lnTo>
                <a:lnTo>
                  <a:pt x="14948" y="34320"/>
                </a:lnTo>
                <a:lnTo>
                  <a:pt x="14925" y="34343"/>
                </a:lnTo>
                <a:lnTo>
                  <a:pt x="14903" y="34377"/>
                </a:lnTo>
                <a:lnTo>
                  <a:pt x="14891" y="34411"/>
                </a:lnTo>
                <a:lnTo>
                  <a:pt x="14891" y="34456"/>
                </a:lnTo>
                <a:lnTo>
                  <a:pt x="14891" y="34491"/>
                </a:lnTo>
                <a:lnTo>
                  <a:pt x="14903" y="34536"/>
                </a:lnTo>
                <a:lnTo>
                  <a:pt x="12889" y="35696"/>
                </a:lnTo>
                <a:lnTo>
                  <a:pt x="12867" y="35651"/>
                </a:lnTo>
                <a:lnTo>
                  <a:pt x="12821" y="35628"/>
                </a:lnTo>
                <a:lnTo>
                  <a:pt x="12776" y="35605"/>
                </a:lnTo>
                <a:lnTo>
                  <a:pt x="12685" y="35605"/>
                </a:lnTo>
                <a:lnTo>
                  <a:pt x="12639" y="35628"/>
                </a:lnTo>
                <a:lnTo>
                  <a:pt x="12594" y="35651"/>
                </a:lnTo>
                <a:lnTo>
                  <a:pt x="12571" y="35685"/>
                </a:lnTo>
                <a:lnTo>
                  <a:pt x="10591" y="34547"/>
                </a:lnTo>
                <a:lnTo>
                  <a:pt x="10603" y="34502"/>
                </a:lnTo>
                <a:lnTo>
                  <a:pt x="10614" y="34456"/>
                </a:lnTo>
                <a:lnTo>
                  <a:pt x="10603" y="34411"/>
                </a:lnTo>
                <a:lnTo>
                  <a:pt x="10591" y="34365"/>
                </a:lnTo>
                <a:lnTo>
                  <a:pt x="10569" y="34320"/>
                </a:lnTo>
                <a:lnTo>
                  <a:pt x="10546" y="34286"/>
                </a:lnTo>
                <a:lnTo>
                  <a:pt x="10512" y="34252"/>
                </a:lnTo>
                <a:lnTo>
                  <a:pt x="10478" y="34229"/>
                </a:lnTo>
                <a:lnTo>
                  <a:pt x="10432" y="34218"/>
                </a:lnTo>
                <a:lnTo>
                  <a:pt x="10387" y="34206"/>
                </a:lnTo>
                <a:lnTo>
                  <a:pt x="10387" y="31908"/>
                </a:lnTo>
                <a:lnTo>
                  <a:pt x="10421" y="31897"/>
                </a:lnTo>
                <a:lnTo>
                  <a:pt x="10455" y="31886"/>
                </a:lnTo>
                <a:lnTo>
                  <a:pt x="10512" y="31840"/>
                </a:lnTo>
                <a:lnTo>
                  <a:pt x="10557" y="31772"/>
                </a:lnTo>
                <a:lnTo>
                  <a:pt x="10569" y="31738"/>
                </a:lnTo>
                <a:lnTo>
                  <a:pt x="10569" y="31704"/>
                </a:lnTo>
                <a:lnTo>
                  <a:pt x="10569" y="31658"/>
                </a:lnTo>
                <a:lnTo>
                  <a:pt x="10557" y="31624"/>
                </a:lnTo>
                <a:lnTo>
                  <a:pt x="12548" y="30464"/>
                </a:lnTo>
                <a:lnTo>
                  <a:pt x="12582" y="30509"/>
                </a:lnTo>
                <a:lnTo>
                  <a:pt x="12628" y="30543"/>
                </a:lnTo>
                <a:lnTo>
                  <a:pt x="12673" y="30555"/>
                </a:lnTo>
                <a:lnTo>
                  <a:pt x="12730" y="30566"/>
                </a:lnTo>
                <a:lnTo>
                  <a:pt x="12787" y="30555"/>
                </a:lnTo>
                <a:lnTo>
                  <a:pt x="12832" y="30543"/>
                </a:lnTo>
                <a:lnTo>
                  <a:pt x="12878" y="30509"/>
                </a:lnTo>
                <a:lnTo>
                  <a:pt x="12912" y="30464"/>
                </a:lnTo>
                <a:close/>
                <a:moveTo>
                  <a:pt x="27109" y="30452"/>
                </a:moveTo>
                <a:lnTo>
                  <a:pt x="29156" y="31635"/>
                </a:lnTo>
                <a:lnTo>
                  <a:pt x="29145" y="31704"/>
                </a:lnTo>
                <a:lnTo>
                  <a:pt x="29156" y="31760"/>
                </a:lnTo>
                <a:lnTo>
                  <a:pt x="29190" y="31817"/>
                </a:lnTo>
                <a:lnTo>
                  <a:pt x="29247" y="31851"/>
                </a:lnTo>
                <a:lnTo>
                  <a:pt x="29304" y="31874"/>
                </a:lnTo>
                <a:lnTo>
                  <a:pt x="29304" y="34218"/>
                </a:lnTo>
                <a:lnTo>
                  <a:pt x="29258" y="34229"/>
                </a:lnTo>
                <a:lnTo>
                  <a:pt x="29213" y="34240"/>
                </a:lnTo>
                <a:lnTo>
                  <a:pt x="29179" y="34263"/>
                </a:lnTo>
                <a:lnTo>
                  <a:pt x="29145" y="34297"/>
                </a:lnTo>
                <a:lnTo>
                  <a:pt x="29122" y="34331"/>
                </a:lnTo>
                <a:lnTo>
                  <a:pt x="29099" y="34365"/>
                </a:lnTo>
                <a:lnTo>
                  <a:pt x="29088" y="34411"/>
                </a:lnTo>
                <a:lnTo>
                  <a:pt x="29076" y="34456"/>
                </a:lnTo>
                <a:lnTo>
                  <a:pt x="29088" y="34502"/>
                </a:lnTo>
                <a:lnTo>
                  <a:pt x="29099" y="34547"/>
                </a:lnTo>
                <a:lnTo>
                  <a:pt x="27109" y="35696"/>
                </a:lnTo>
                <a:lnTo>
                  <a:pt x="27086" y="35662"/>
                </a:lnTo>
                <a:lnTo>
                  <a:pt x="27040" y="35628"/>
                </a:lnTo>
                <a:lnTo>
                  <a:pt x="26995" y="35617"/>
                </a:lnTo>
                <a:lnTo>
                  <a:pt x="26949" y="35605"/>
                </a:lnTo>
                <a:lnTo>
                  <a:pt x="26904" y="35617"/>
                </a:lnTo>
                <a:lnTo>
                  <a:pt x="26858" y="35628"/>
                </a:lnTo>
                <a:lnTo>
                  <a:pt x="26824" y="35651"/>
                </a:lnTo>
                <a:lnTo>
                  <a:pt x="26790" y="35685"/>
                </a:lnTo>
                <a:lnTo>
                  <a:pt x="24742" y="34513"/>
                </a:lnTo>
                <a:lnTo>
                  <a:pt x="24754" y="34456"/>
                </a:lnTo>
                <a:lnTo>
                  <a:pt x="24742" y="34400"/>
                </a:lnTo>
                <a:lnTo>
                  <a:pt x="24708" y="34343"/>
                </a:lnTo>
                <a:lnTo>
                  <a:pt x="24663" y="34309"/>
                </a:lnTo>
                <a:lnTo>
                  <a:pt x="24606" y="34286"/>
                </a:lnTo>
                <a:lnTo>
                  <a:pt x="24606" y="31942"/>
                </a:lnTo>
                <a:lnTo>
                  <a:pt x="24651" y="31931"/>
                </a:lnTo>
                <a:lnTo>
                  <a:pt x="24697" y="31908"/>
                </a:lnTo>
                <a:lnTo>
                  <a:pt x="24731" y="31886"/>
                </a:lnTo>
                <a:lnTo>
                  <a:pt x="24765" y="31863"/>
                </a:lnTo>
                <a:lnTo>
                  <a:pt x="24788" y="31829"/>
                </a:lnTo>
                <a:lnTo>
                  <a:pt x="24811" y="31783"/>
                </a:lnTo>
                <a:lnTo>
                  <a:pt x="24822" y="31749"/>
                </a:lnTo>
                <a:lnTo>
                  <a:pt x="24822" y="31704"/>
                </a:lnTo>
                <a:lnTo>
                  <a:pt x="24822" y="31647"/>
                </a:lnTo>
                <a:lnTo>
                  <a:pt x="24799" y="31601"/>
                </a:lnTo>
                <a:lnTo>
                  <a:pt x="26801" y="30452"/>
                </a:lnTo>
                <a:lnTo>
                  <a:pt x="26824" y="30486"/>
                </a:lnTo>
                <a:lnTo>
                  <a:pt x="26858" y="30509"/>
                </a:lnTo>
                <a:lnTo>
                  <a:pt x="26904" y="30532"/>
                </a:lnTo>
                <a:lnTo>
                  <a:pt x="26995" y="30532"/>
                </a:lnTo>
                <a:lnTo>
                  <a:pt x="27040" y="30509"/>
                </a:lnTo>
                <a:lnTo>
                  <a:pt x="27074" y="30486"/>
                </a:lnTo>
                <a:lnTo>
                  <a:pt x="27109" y="30452"/>
                </a:lnTo>
                <a:close/>
                <a:moveTo>
                  <a:pt x="31898" y="30475"/>
                </a:moveTo>
                <a:lnTo>
                  <a:pt x="33809" y="31590"/>
                </a:lnTo>
                <a:lnTo>
                  <a:pt x="33797" y="31635"/>
                </a:lnTo>
                <a:lnTo>
                  <a:pt x="33786" y="31704"/>
                </a:lnTo>
                <a:lnTo>
                  <a:pt x="33797" y="31749"/>
                </a:lnTo>
                <a:lnTo>
                  <a:pt x="33809" y="31795"/>
                </a:lnTo>
                <a:lnTo>
                  <a:pt x="33831" y="31840"/>
                </a:lnTo>
                <a:lnTo>
                  <a:pt x="33866" y="31886"/>
                </a:lnTo>
                <a:lnTo>
                  <a:pt x="33900" y="31920"/>
                </a:lnTo>
                <a:lnTo>
                  <a:pt x="33945" y="31942"/>
                </a:lnTo>
                <a:lnTo>
                  <a:pt x="33991" y="31965"/>
                </a:lnTo>
                <a:lnTo>
                  <a:pt x="34048" y="31965"/>
                </a:lnTo>
                <a:lnTo>
                  <a:pt x="34048" y="34229"/>
                </a:lnTo>
                <a:lnTo>
                  <a:pt x="34002" y="34240"/>
                </a:lnTo>
                <a:lnTo>
                  <a:pt x="33968" y="34252"/>
                </a:lnTo>
                <a:lnTo>
                  <a:pt x="33922" y="34274"/>
                </a:lnTo>
                <a:lnTo>
                  <a:pt x="33900" y="34309"/>
                </a:lnTo>
                <a:lnTo>
                  <a:pt x="33866" y="34331"/>
                </a:lnTo>
                <a:lnTo>
                  <a:pt x="33854" y="34377"/>
                </a:lnTo>
                <a:lnTo>
                  <a:pt x="33843" y="34411"/>
                </a:lnTo>
                <a:lnTo>
                  <a:pt x="33831" y="34456"/>
                </a:lnTo>
                <a:lnTo>
                  <a:pt x="33843" y="34502"/>
                </a:lnTo>
                <a:lnTo>
                  <a:pt x="33854" y="34536"/>
                </a:lnTo>
                <a:lnTo>
                  <a:pt x="31852" y="35696"/>
                </a:lnTo>
                <a:lnTo>
                  <a:pt x="31829" y="35662"/>
                </a:lnTo>
                <a:lnTo>
                  <a:pt x="31784" y="35628"/>
                </a:lnTo>
                <a:lnTo>
                  <a:pt x="31738" y="35617"/>
                </a:lnTo>
                <a:lnTo>
                  <a:pt x="31693" y="35605"/>
                </a:lnTo>
                <a:lnTo>
                  <a:pt x="31636" y="35605"/>
                </a:lnTo>
                <a:lnTo>
                  <a:pt x="31602" y="35628"/>
                </a:lnTo>
                <a:lnTo>
                  <a:pt x="31556" y="35651"/>
                </a:lnTo>
                <a:lnTo>
                  <a:pt x="31522" y="35685"/>
                </a:lnTo>
                <a:lnTo>
                  <a:pt x="29543" y="34547"/>
                </a:lnTo>
                <a:lnTo>
                  <a:pt x="29554" y="34502"/>
                </a:lnTo>
                <a:lnTo>
                  <a:pt x="29554" y="34456"/>
                </a:lnTo>
                <a:lnTo>
                  <a:pt x="29554" y="34411"/>
                </a:lnTo>
                <a:lnTo>
                  <a:pt x="29543" y="34365"/>
                </a:lnTo>
                <a:lnTo>
                  <a:pt x="29520" y="34331"/>
                </a:lnTo>
                <a:lnTo>
                  <a:pt x="29497" y="34297"/>
                </a:lnTo>
                <a:lnTo>
                  <a:pt x="29463" y="34263"/>
                </a:lnTo>
                <a:lnTo>
                  <a:pt x="29429" y="34240"/>
                </a:lnTo>
                <a:lnTo>
                  <a:pt x="29395" y="34229"/>
                </a:lnTo>
                <a:lnTo>
                  <a:pt x="29349" y="34218"/>
                </a:lnTo>
                <a:lnTo>
                  <a:pt x="29349" y="31863"/>
                </a:lnTo>
                <a:lnTo>
                  <a:pt x="29406" y="31851"/>
                </a:lnTo>
                <a:lnTo>
                  <a:pt x="29452" y="31806"/>
                </a:lnTo>
                <a:lnTo>
                  <a:pt x="29486" y="31760"/>
                </a:lnTo>
                <a:lnTo>
                  <a:pt x="29486" y="31704"/>
                </a:lnTo>
                <a:lnTo>
                  <a:pt x="29486" y="31647"/>
                </a:lnTo>
                <a:lnTo>
                  <a:pt x="31488" y="30486"/>
                </a:lnTo>
                <a:lnTo>
                  <a:pt x="31522" y="30532"/>
                </a:lnTo>
                <a:lnTo>
                  <a:pt x="31568" y="30566"/>
                </a:lnTo>
                <a:lnTo>
                  <a:pt x="31625" y="30589"/>
                </a:lnTo>
                <a:lnTo>
                  <a:pt x="31693" y="30600"/>
                </a:lnTo>
                <a:lnTo>
                  <a:pt x="31750" y="30589"/>
                </a:lnTo>
                <a:lnTo>
                  <a:pt x="31807" y="30566"/>
                </a:lnTo>
                <a:lnTo>
                  <a:pt x="31863" y="30532"/>
                </a:lnTo>
                <a:lnTo>
                  <a:pt x="31898" y="30475"/>
                </a:lnTo>
                <a:close/>
                <a:moveTo>
                  <a:pt x="36596" y="30452"/>
                </a:moveTo>
                <a:lnTo>
                  <a:pt x="38643" y="31635"/>
                </a:lnTo>
                <a:lnTo>
                  <a:pt x="38620" y="31704"/>
                </a:lnTo>
                <a:lnTo>
                  <a:pt x="38643" y="31760"/>
                </a:lnTo>
                <a:lnTo>
                  <a:pt x="38677" y="31817"/>
                </a:lnTo>
                <a:lnTo>
                  <a:pt x="38723" y="31851"/>
                </a:lnTo>
                <a:lnTo>
                  <a:pt x="38780" y="31874"/>
                </a:lnTo>
                <a:lnTo>
                  <a:pt x="38780" y="34240"/>
                </a:lnTo>
                <a:lnTo>
                  <a:pt x="38746" y="34252"/>
                </a:lnTo>
                <a:lnTo>
                  <a:pt x="38711" y="34263"/>
                </a:lnTo>
                <a:lnTo>
                  <a:pt x="38677" y="34286"/>
                </a:lnTo>
                <a:lnTo>
                  <a:pt x="38643" y="34309"/>
                </a:lnTo>
                <a:lnTo>
                  <a:pt x="38620" y="34343"/>
                </a:lnTo>
                <a:lnTo>
                  <a:pt x="38598" y="34377"/>
                </a:lnTo>
                <a:lnTo>
                  <a:pt x="38586" y="34411"/>
                </a:lnTo>
                <a:lnTo>
                  <a:pt x="38586" y="34456"/>
                </a:lnTo>
                <a:lnTo>
                  <a:pt x="38586" y="34502"/>
                </a:lnTo>
                <a:lnTo>
                  <a:pt x="38598" y="34536"/>
                </a:lnTo>
                <a:lnTo>
                  <a:pt x="36596" y="35696"/>
                </a:lnTo>
                <a:lnTo>
                  <a:pt x="36561" y="35651"/>
                </a:lnTo>
                <a:lnTo>
                  <a:pt x="36527" y="35628"/>
                </a:lnTo>
                <a:lnTo>
                  <a:pt x="36482" y="35605"/>
                </a:lnTo>
                <a:lnTo>
                  <a:pt x="36379" y="35605"/>
                </a:lnTo>
                <a:lnTo>
                  <a:pt x="36334" y="35628"/>
                </a:lnTo>
                <a:lnTo>
                  <a:pt x="36300" y="35651"/>
                </a:lnTo>
                <a:lnTo>
                  <a:pt x="36266" y="35685"/>
                </a:lnTo>
                <a:lnTo>
                  <a:pt x="34264" y="34536"/>
                </a:lnTo>
                <a:lnTo>
                  <a:pt x="34275" y="34491"/>
                </a:lnTo>
                <a:lnTo>
                  <a:pt x="34286" y="34456"/>
                </a:lnTo>
                <a:lnTo>
                  <a:pt x="34275" y="34411"/>
                </a:lnTo>
                <a:lnTo>
                  <a:pt x="34264" y="34377"/>
                </a:lnTo>
                <a:lnTo>
                  <a:pt x="34252" y="34343"/>
                </a:lnTo>
                <a:lnTo>
                  <a:pt x="34230" y="34309"/>
                </a:lnTo>
                <a:lnTo>
                  <a:pt x="34195" y="34286"/>
                </a:lnTo>
                <a:lnTo>
                  <a:pt x="34161" y="34263"/>
                </a:lnTo>
                <a:lnTo>
                  <a:pt x="34127" y="34240"/>
                </a:lnTo>
                <a:lnTo>
                  <a:pt x="34093" y="34240"/>
                </a:lnTo>
                <a:lnTo>
                  <a:pt x="34093" y="31965"/>
                </a:lnTo>
                <a:lnTo>
                  <a:pt x="34139" y="31954"/>
                </a:lnTo>
                <a:lnTo>
                  <a:pt x="34184" y="31942"/>
                </a:lnTo>
                <a:lnTo>
                  <a:pt x="34230" y="31908"/>
                </a:lnTo>
                <a:lnTo>
                  <a:pt x="34264" y="31874"/>
                </a:lnTo>
                <a:lnTo>
                  <a:pt x="34286" y="31840"/>
                </a:lnTo>
                <a:lnTo>
                  <a:pt x="34309" y="31795"/>
                </a:lnTo>
                <a:lnTo>
                  <a:pt x="34321" y="31749"/>
                </a:lnTo>
                <a:lnTo>
                  <a:pt x="34332" y="31704"/>
                </a:lnTo>
                <a:lnTo>
                  <a:pt x="34321" y="31647"/>
                </a:lnTo>
                <a:lnTo>
                  <a:pt x="34309" y="31590"/>
                </a:lnTo>
                <a:lnTo>
                  <a:pt x="36277" y="30464"/>
                </a:lnTo>
                <a:lnTo>
                  <a:pt x="36300" y="30498"/>
                </a:lnTo>
                <a:lnTo>
                  <a:pt x="36334" y="30521"/>
                </a:lnTo>
                <a:lnTo>
                  <a:pt x="36379" y="30532"/>
                </a:lnTo>
                <a:lnTo>
                  <a:pt x="36425" y="30543"/>
                </a:lnTo>
                <a:lnTo>
                  <a:pt x="36482" y="30532"/>
                </a:lnTo>
                <a:lnTo>
                  <a:pt x="36527" y="30521"/>
                </a:lnTo>
                <a:lnTo>
                  <a:pt x="36561" y="30486"/>
                </a:lnTo>
                <a:lnTo>
                  <a:pt x="36596" y="30452"/>
                </a:lnTo>
                <a:close/>
                <a:moveTo>
                  <a:pt x="41362" y="30464"/>
                </a:moveTo>
                <a:lnTo>
                  <a:pt x="43364" y="31624"/>
                </a:lnTo>
                <a:lnTo>
                  <a:pt x="43353" y="31658"/>
                </a:lnTo>
                <a:lnTo>
                  <a:pt x="43341" y="31704"/>
                </a:lnTo>
                <a:lnTo>
                  <a:pt x="43353" y="31738"/>
                </a:lnTo>
                <a:lnTo>
                  <a:pt x="43364" y="31772"/>
                </a:lnTo>
                <a:lnTo>
                  <a:pt x="43398" y="31829"/>
                </a:lnTo>
                <a:lnTo>
                  <a:pt x="43455" y="31874"/>
                </a:lnTo>
                <a:lnTo>
                  <a:pt x="43489" y="31886"/>
                </a:lnTo>
                <a:lnTo>
                  <a:pt x="43523" y="31886"/>
                </a:lnTo>
                <a:lnTo>
                  <a:pt x="43523" y="34240"/>
                </a:lnTo>
                <a:lnTo>
                  <a:pt x="43478" y="34240"/>
                </a:lnTo>
                <a:lnTo>
                  <a:pt x="43444" y="34252"/>
                </a:lnTo>
                <a:lnTo>
                  <a:pt x="43409" y="34274"/>
                </a:lnTo>
                <a:lnTo>
                  <a:pt x="43375" y="34309"/>
                </a:lnTo>
                <a:lnTo>
                  <a:pt x="43353" y="34331"/>
                </a:lnTo>
                <a:lnTo>
                  <a:pt x="43330" y="34377"/>
                </a:lnTo>
                <a:lnTo>
                  <a:pt x="43318" y="34411"/>
                </a:lnTo>
                <a:lnTo>
                  <a:pt x="43318" y="34456"/>
                </a:lnTo>
                <a:lnTo>
                  <a:pt x="43318" y="34502"/>
                </a:lnTo>
                <a:lnTo>
                  <a:pt x="43330" y="34536"/>
                </a:lnTo>
                <a:lnTo>
                  <a:pt x="41339" y="35696"/>
                </a:lnTo>
                <a:lnTo>
                  <a:pt x="41305" y="35662"/>
                </a:lnTo>
                <a:lnTo>
                  <a:pt x="41260" y="35628"/>
                </a:lnTo>
                <a:lnTo>
                  <a:pt x="41214" y="35617"/>
                </a:lnTo>
                <a:lnTo>
                  <a:pt x="41169" y="35605"/>
                </a:lnTo>
                <a:lnTo>
                  <a:pt x="41123" y="35617"/>
                </a:lnTo>
                <a:lnTo>
                  <a:pt x="41078" y="35628"/>
                </a:lnTo>
                <a:lnTo>
                  <a:pt x="41043" y="35651"/>
                </a:lnTo>
                <a:lnTo>
                  <a:pt x="41009" y="35685"/>
                </a:lnTo>
                <a:lnTo>
                  <a:pt x="38996" y="34525"/>
                </a:lnTo>
                <a:lnTo>
                  <a:pt x="39007" y="34491"/>
                </a:lnTo>
                <a:lnTo>
                  <a:pt x="39019" y="34456"/>
                </a:lnTo>
                <a:lnTo>
                  <a:pt x="39007" y="34411"/>
                </a:lnTo>
                <a:lnTo>
                  <a:pt x="38996" y="34377"/>
                </a:lnTo>
                <a:lnTo>
                  <a:pt x="38962" y="34320"/>
                </a:lnTo>
                <a:lnTo>
                  <a:pt x="38905" y="34274"/>
                </a:lnTo>
                <a:lnTo>
                  <a:pt x="38871" y="34252"/>
                </a:lnTo>
                <a:lnTo>
                  <a:pt x="38825" y="34240"/>
                </a:lnTo>
                <a:lnTo>
                  <a:pt x="38825" y="31874"/>
                </a:lnTo>
                <a:lnTo>
                  <a:pt x="38882" y="31851"/>
                </a:lnTo>
                <a:lnTo>
                  <a:pt x="38928" y="31806"/>
                </a:lnTo>
                <a:lnTo>
                  <a:pt x="38962" y="31760"/>
                </a:lnTo>
                <a:lnTo>
                  <a:pt x="38973" y="31704"/>
                </a:lnTo>
                <a:lnTo>
                  <a:pt x="38962" y="31647"/>
                </a:lnTo>
                <a:lnTo>
                  <a:pt x="40987" y="30475"/>
                </a:lnTo>
                <a:lnTo>
                  <a:pt x="41021" y="30509"/>
                </a:lnTo>
                <a:lnTo>
                  <a:pt x="41066" y="30543"/>
                </a:lnTo>
                <a:lnTo>
                  <a:pt x="41112" y="30566"/>
                </a:lnTo>
                <a:lnTo>
                  <a:pt x="41169" y="30577"/>
                </a:lnTo>
                <a:lnTo>
                  <a:pt x="41225" y="30566"/>
                </a:lnTo>
                <a:lnTo>
                  <a:pt x="41282" y="30543"/>
                </a:lnTo>
                <a:lnTo>
                  <a:pt x="41316" y="30509"/>
                </a:lnTo>
                <a:lnTo>
                  <a:pt x="41362" y="30464"/>
                </a:lnTo>
                <a:close/>
                <a:moveTo>
                  <a:pt x="69800" y="30464"/>
                </a:moveTo>
                <a:lnTo>
                  <a:pt x="71768" y="31601"/>
                </a:lnTo>
                <a:lnTo>
                  <a:pt x="71757" y="31647"/>
                </a:lnTo>
                <a:lnTo>
                  <a:pt x="71746" y="31704"/>
                </a:lnTo>
                <a:lnTo>
                  <a:pt x="71757" y="31749"/>
                </a:lnTo>
                <a:lnTo>
                  <a:pt x="71768" y="31783"/>
                </a:lnTo>
                <a:lnTo>
                  <a:pt x="71791" y="31829"/>
                </a:lnTo>
                <a:lnTo>
                  <a:pt x="71814" y="31863"/>
                </a:lnTo>
                <a:lnTo>
                  <a:pt x="71848" y="31897"/>
                </a:lnTo>
                <a:lnTo>
                  <a:pt x="71882" y="31920"/>
                </a:lnTo>
                <a:lnTo>
                  <a:pt x="71928" y="31931"/>
                </a:lnTo>
                <a:lnTo>
                  <a:pt x="71973" y="31942"/>
                </a:lnTo>
                <a:lnTo>
                  <a:pt x="71973" y="34252"/>
                </a:lnTo>
                <a:lnTo>
                  <a:pt x="71928" y="34252"/>
                </a:lnTo>
                <a:lnTo>
                  <a:pt x="71893" y="34274"/>
                </a:lnTo>
                <a:lnTo>
                  <a:pt x="71859" y="34286"/>
                </a:lnTo>
                <a:lnTo>
                  <a:pt x="71837" y="34320"/>
                </a:lnTo>
                <a:lnTo>
                  <a:pt x="71814" y="34343"/>
                </a:lnTo>
                <a:lnTo>
                  <a:pt x="71791" y="34377"/>
                </a:lnTo>
                <a:lnTo>
                  <a:pt x="71780" y="34411"/>
                </a:lnTo>
                <a:lnTo>
                  <a:pt x="71780" y="34456"/>
                </a:lnTo>
                <a:lnTo>
                  <a:pt x="71780" y="34491"/>
                </a:lnTo>
                <a:lnTo>
                  <a:pt x="71791" y="34536"/>
                </a:lnTo>
                <a:lnTo>
                  <a:pt x="69789" y="35696"/>
                </a:lnTo>
                <a:lnTo>
                  <a:pt x="69755" y="35651"/>
                </a:lnTo>
                <a:lnTo>
                  <a:pt x="69721" y="35628"/>
                </a:lnTo>
                <a:lnTo>
                  <a:pt x="69675" y="35605"/>
                </a:lnTo>
                <a:lnTo>
                  <a:pt x="69573" y="35605"/>
                </a:lnTo>
                <a:lnTo>
                  <a:pt x="69527" y="35628"/>
                </a:lnTo>
                <a:lnTo>
                  <a:pt x="69493" y="35651"/>
                </a:lnTo>
                <a:lnTo>
                  <a:pt x="69459" y="35685"/>
                </a:lnTo>
                <a:lnTo>
                  <a:pt x="67480" y="34547"/>
                </a:lnTo>
                <a:lnTo>
                  <a:pt x="67503" y="34502"/>
                </a:lnTo>
                <a:lnTo>
                  <a:pt x="67503" y="34456"/>
                </a:lnTo>
                <a:lnTo>
                  <a:pt x="67503" y="34411"/>
                </a:lnTo>
                <a:lnTo>
                  <a:pt x="67491" y="34365"/>
                </a:lnTo>
                <a:lnTo>
                  <a:pt x="67468" y="34320"/>
                </a:lnTo>
                <a:lnTo>
                  <a:pt x="67434" y="34286"/>
                </a:lnTo>
                <a:lnTo>
                  <a:pt x="67400" y="34252"/>
                </a:lnTo>
                <a:lnTo>
                  <a:pt x="67366" y="34229"/>
                </a:lnTo>
                <a:lnTo>
                  <a:pt x="67321" y="34218"/>
                </a:lnTo>
                <a:lnTo>
                  <a:pt x="67275" y="34206"/>
                </a:lnTo>
                <a:lnTo>
                  <a:pt x="67275" y="31908"/>
                </a:lnTo>
                <a:lnTo>
                  <a:pt x="67309" y="31897"/>
                </a:lnTo>
                <a:lnTo>
                  <a:pt x="67343" y="31886"/>
                </a:lnTo>
                <a:lnTo>
                  <a:pt x="67412" y="31840"/>
                </a:lnTo>
                <a:lnTo>
                  <a:pt x="67446" y="31772"/>
                </a:lnTo>
                <a:lnTo>
                  <a:pt x="67457" y="31738"/>
                </a:lnTo>
                <a:lnTo>
                  <a:pt x="67457" y="31704"/>
                </a:lnTo>
                <a:lnTo>
                  <a:pt x="67457" y="31658"/>
                </a:lnTo>
                <a:lnTo>
                  <a:pt x="67446" y="31624"/>
                </a:lnTo>
                <a:lnTo>
                  <a:pt x="69436" y="30464"/>
                </a:lnTo>
                <a:lnTo>
                  <a:pt x="69471" y="30509"/>
                </a:lnTo>
                <a:lnTo>
                  <a:pt x="69516" y="30543"/>
                </a:lnTo>
                <a:lnTo>
                  <a:pt x="69562" y="30555"/>
                </a:lnTo>
                <a:lnTo>
                  <a:pt x="69618" y="30566"/>
                </a:lnTo>
                <a:lnTo>
                  <a:pt x="69675" y="30555"/>
                </a:lnTo>
                <a:lnTo>
                  <a:pt x="69721" y="30543"/>
                </a:lnTo>
                <a:lnTo>
                  <a:pt x="69766" y="30509"/>
                </a:lnTo>
                <a:lnTo>
                  <a:pt x="69800" y="30464"/>
                </a:lnTo>
                <a:close/>
                <a:moveTo>
                  <a:pt x="83997" y="30452"/>
                </a:moveTo>
                <a:lnTo>
                  <a:pt x="86056" y="31635"/>
                </a:lnTo>
                <a:lnTo>
                  <a:pt x="86044" y="31704"/>
                </a:lnTo>
                <a:lnTo>
                  <a:pt x="86056" y="31760"/>
                </a:lnTo>
                <a:lnTo>
                  <a:pt x="86079" y="31817"/>
                </a:lnTo>
                <a:lnTo>
                  <a:pt x="86135" y="31851"/>
                </a:lnTo>
                <a:lnTo>
                  <a:pt x="86192" y="31874"/>
                </a:lnTo>
                <a:lnTo>
                  <a:pt x="86192" y="34218"/>
                </a:lnTo>
                <a:lnTo>
                  <a:pt x="86147" y="34229"/>
                </a:lnTo>
                <a:lnTo>
                  <a:pt x="86101" y="34240"/>
                </a:lnTo>
                <a:lnTo>
                  <a:pt x="86067" y="34263"/>
                </a:lnTo>
                <a:lnTo>
                  <a:pt x="86033" y="34297"/>
                </a:lnTo>
                <a:lnTo>
                  <a:pt x="86010" y="34331"/>
                </a:lnTo>
                <a:lnTo>
                  <a:pt x="85988" y="34365"/>
                </a:lnTo>
                <a:lnTo>
                  <a:pt x="85976" y="34411"/>
                </a:lnTo>
                <a:lnTo>
                  <a:pt x="85976" y="34456"/>
                </a:lnTo>
                <a:lnTo>
                  <a:pt x="85976" y="34502"/>
                </a:lnTo>
                <a:lnTo>
                  <a:pt x="85988" y="34547"/>
                </a:lnTo>
                <a:lnTo>
                  <a:pt x="84008" y="35696"/>
                </a:lnTo>
                <a:lnTo>
                  <a:pt x="83974" y="35662"/>
                </a:lnTo>
                <a:lnTo>
                  <a:pt x="83940" y="35628"/>
                </a:lnTo>
                <a:lnTo>
                  <a:pt x="83895" y="35617"/>
                </a:lnTo>
                <a:lnTo>
                  <a:pt x="83838" y="35605"/>
                </a:lnTo>
                <a:lnTo>
                  <a:pt x="83792" y="35617"/>
                </a:lnTo>
                <a:lnTo>
                  <a:pt x="83747" y="35628"/>
                </a:lnTo>
                <a:lnTo>
                  <a:pt x="83713" y="35651"/>
                </a:lnTo>
                <a:lnTo>
                  <a:pt x="83678" y="35685"/>
                </a:lnTo>
                <a:lnTo>
                  <a:pt x="81631" y="34513"/>
                </a:lnTo>
                <a:lnTo>
                  <a:pt x="81642" y="34456"/>
                </a:lnTo>
                <a:lnTo>
                  <a:pt x="81631" y="34400"/>
                </a:lnTo>
                <a:lnTo>
                  <a:pt x="81608" y="34343"/>
                </a:lnTo>
                <a:lnTo>
                  <a:pt x="81551" y="34309"/>
                </a:lnTo>
                <a:lnTo>
                  <a:pt x="81494" y="34286"/>
                </a:lnTo>
                <a:lnTo>
                  <a:pt x="81494" y="31942"/>
                </a:lnTo>
                <a:lnTo>
                  <a:pt x="81540" y="31931"/>
                </a:lnTo>
                <a:lnTo>
                  <a:pt x="81585" y="31908"/>
                </a:lnTo>
                <a:lnTo>
                  <a:pt x="81619" y="31886"/>
                </a:lnTo>
                <a:lnTo>
                  <a:pt x="81654" y="31863"/>
                </a:lnTo>
                <a:lnTo>
                  <a:pt x="81676" y="31829"/>
                </a:lnTo>
                <a:lnTo>
                  <a:pt x="81699" y="31783"/>
                </a:lnTo>
                <a:lnTo>
                  <a:pt x="81710" y="31749"/>
                </a:lnTo>
                <a:lnTo>
                  <a:pt x="81710" y="31704"/>
                </a:lnTo>
                <a:lnTo>
                  <a:pt x="81710" y="31647"/>
                </a:lnTo>
                <a:lnTo>
                  <a:pt x="81699" y="31601"/>
                </a:lnTo>
                <a:lnTo>
                  <a:pt x="83690" y="30452"/>
                </a:lnTo>
                <a:lnTo>
                  <a:pt x="83713" y="30486"/>
                </a:lnTo>
                <a:lnTo>
                  <a:pt x="83758" y="30509"/>
                </a:lnTo>
                <a:lnTo>
                  <a:pt x="83792" y="30532"/>
                </a:lnTo>
                <a:lnTo>
                  <a:pt x="83883" y="30532"/>
                </a:lnTo>
                <a:lnTo>
                  <a:pt x="83929" y="30509"/>
                </a:lnTo>
                <a:lnTo>
                  <a:pt x="83963" y="30486"/>
                </a:lnTo>
                <a:lnTo>
                  <a:pt x="83997" y="30452"/>
                </a:lnTo>
                <a:close/>
                <a:moveTo>
                  <a:pt x="15278" y="34570"/>
                </a:moveTo>
                <a:lnTo>
                  <a:pt x="17280" y="35730"/>
                </a:lnTo>
                <a:lnTo>
                  <a:pt x="17269" y="35765"/>
                </a:lnTo>
                <a:lnTo>
                  <a:pt x="17257" y="35810"/>
                </a:lnTo>
                <a:lnTo>
                  <a:pt x="17269" y="35844"/>
                </a:lnTo>
                <a:lnTo>
                  <a:pt x="17280" y="35878"/>
                </a:lnTo>
                <a:lnTo>
                  <a:pt x="17292" y="35912"/>
                </a:lnTo>
                <a:lnTo>
                  <a:pt x="17314" y="35947"/>
                </a:lnTo>
                <a:lnTo>
                  <a:pt x="17371" y="35992"/>
                </a:lnTo>
                <a:lnTo>
                  <a:pt x="17417" y="36003"/>
                </a:lnTo>
                <a:lnTo>
                  <a:pt x="17451" y="36015"/>
                </a:lnTo>
                <a:lnTo>
                  <a:pt x="17451" y="38381"/>
                </a:lnTo>
                <a:lnTo>
                  <a:pt x="17383" y="38404"/>
                </a:lnTo>
                <a:lnTo>
                  <a:pt x="17337" y="38438"/>
                </a:lnTo>
                <a:lnTo>
                  <a:pt x="17303" y="38495"/>
                </a:lnTo>
                <a:lnTo>
                  <a:pt x="17292" y="38563"/>
                </a:lnTo>
                <a:lnTo>
                  <a:pt x="17303" y="38620"/>
                </a:lnTo>
                <a:lnTo>
                  <a:pt x="15324" y="39757"/>
                </a:lnTo>
                <a:lnTo>
                  <a:pt x="15278" y="39712"/>
                </a:lnTo>
                <a:lnTo>
                  <a:pt x="15233" y="39678"/>
                </a:lnTo>
                <a:lnTo>
                  <a:pt x="15164" y="39644"/>
                </a:lnTo>
                <a:lnTo>
                  <a:pt x="15028" y="39644"/>
                </a:lnTo>
                <a:lnTo>
                  <a:pt x="14971" y="39666"/>
                </a:lnTo>
                <a:lnTo>
                  <a:pt x="14914" y="39712"/>
                </a:lnTo>
                <a:lnTo>
                  <a:pt x="14869" y="39757"/>
                </a:lnTo>
                <a:lnTo>
                  <a:pt x="12980" y="38665"/>
                </a:lnTo>
                <a:lnTo>
                  <a:pt x="12992" y="38620"/>
                </a:lnTo>
                <a:lnTo>
                  <a:pt x="12992" y="38563"/>
                </a:lnTo>
                <a:lnTo>
                  <a:pt x="12992" y="38506"/>
                </a:lnTo>
                <a:lnTo>
                  <a:pt x="12980" y="38461"/>
                </a:lnTo>
                <a:lnTo>
                  <a:pt x="12958" y="38415"/>
                </a:lnTo>
                <a:lnTo>
                  <a:pt x="12923" y="38381"/>
                </a:lnTo>
                <a:lnTo>
                  <a:pt x="12889" y="38347"/>
                </a:lnTo>
                <a:lnTo>
                  <a:pt x="12855" y="38324"/>
                </a:lnTo>
                <a:lnTo>
                  <a:pt x="12810" y="38301"/>
                </a:lnTo>
                <a:lnTo>
                  <a:pt x="12753" y="38301"/>
                </a:lnTo>
                <a:lnTo>
                  <a:pt x="12753" y="36003"/>
                </a:lnTo>
                <a:lnTo>
                  <a:pt x="12821" y="35981"/>
                </a:lnTo>
                <a:lnTo>
                  <a:pt x="12878" y="35935"/>
                </a:lnTo>
                <a:lnTo>
                  <a:pt x="12912" y="35878"/>
                </a:lnTo>
                <a:lnTo>
                  <a:pt x="12923" y="35844"/>
                </a:lnTo>
                <a:lnTo>
                  <a:pt x="12935" y="35810"/>
                </a:lnTo>
                <a:lnTo>
                  <a:pt x="12923" y="35765"/>
                </a:lnTo>
                <a:lnTo>
                  <a:pt x="12912" y="35730"/>
                </a:lnTo>
                <a:lnTo>
                  <a:pt x="14925" y="34570"/>
                </a:lnTo>
                <a:lnTo>
                  <a:pt x="14960" y="34616"/>
                </a:lnTo>
                <a:lnTo>
                  <a:pt x="14994" y="34638"/>
                </a:lnTo>
                <a:lnTo>
                  <a:pt x="15051" y="34661"/>
                </a:lnTo>
                <a:lnTo>
                  <a:pt x="15153" y="34661"/>
                </a:lnTo>
                <a:lnTo>
                  <a:pt x="15198" y="34638"/>
                </a:lnTo>
                <a:lnTo>
                  <a:pt x="15244" y="34604"/>
                </a:lnTo>
                <a:lnTo>
                  <a:pt x="15278" y="34570"/>
                </a:lnTo>
                <a:close/>
                <a:moveTo>
                  <a:pt x="57936" y="34559"/>
                </a:moveTo>
                <a:lnTo>
                  <a:pt x="59927" y="35708"/>
                </a:lnTo>
                <a:lnTo>
                  <a:pt x="59904" y="35753"/>
                </a:lnTo>
                <a:lnTo>
                  <a:pt x="59904" y="35810"/>
                </a:lnTo>
                <a:lnTo>
                  <a:pt x="59904" y="35856"/>
                </a:lnTo>
                <a:lnTo>
                  <a:pt x="59915" y="35890"/>
                </a:lnTo>
                <a:lnTo>
                  <a:pt x="59938" y="35935"/>
                </a:lnTo>
                <a:lnTo>
                  <a:pt x="59961" y="35969"/>
                </a:lnTo>
                <a:lnTo>
                  <a:pt x="59995" y="35992"/>
                </a:lnTo>
                <a:lnTo>
                  <a:pt x="60029" y="36015"/>
                </a:lnTo>
                <a:lnTo>
                  <a:pt x="60074" y="36038"/>
                </a:lnTo>
                <a:lnTo>
                  <a:pt x="60120" y="36038"/>
                </a:lnTo>
                <a:lnTo>
                  <a:pt x="60120" y="38392"/>
                </a:lnTo>
                <a:lnTo>
                  <a:pt x="60063" y="38404"/>
                </a:lnTo>
                <a:lnTo>
                  <a:pt x="60006" y="38449"/>
                </a:lnTo>
                <a:lnTo>
                  <a:pt x="59983" y="38495"/>
                </a:lnTo>
                <a:lnTo>
                  <a:pt x="59961" y="38563"/>
                </a:lnTo>
                <a:lnTo>
                  <a:pt x="59972" y="38620"/>
                </a:lnTo>
                <a:lnTo>
                  <a:pt x="57993" y="39757"/>
                </a:lnTo>
                <a:lnTo>
                  <a:pt x="57947" y="39712"/>
                </a:lnTo>
                <a:lnTo>
                  <a:pt x="57902" y="39678"/>
                </a:lnTo>
                <a:lnTo>
                  <a:pt x="57833" y="39655"/>
                </a:lnTo>
                <a:lnTo>
                  <a:pt x="57765" y="39644"/>
                </a:lnTo>
                <a:lnTo>
                  <a:pt x="57708" y="39655"/>
                </a:lnTo>
                <a:lnTo>
                  <a:pt x="57640" y="39678"/>
                </a:lnTo>
                <a:lnTo>
                  <a:pt x="57595" y="39712"/>
                </a:lnTo>
                <a:lnTo>
                  <a:pt x="57549" y="39757"/>
                </a:lnTo>
                <a:lnTo>
                  <a:pt x="55615" y="38643"/>
                </a:lnTo>
                <a:lnTo>
                  <a:pt x="55627" y="38608"/>
                </a:lnTo>
                <a:lnTo>
                  <a:pt x="55627" y="38563"/>
                </a:lnTo>
                <a:lnTo>
                  <a:pt x="55627" y="38517"/>
                </a:lnTo>
                <a:lnTo>
                  <a:pt x="55615" y="38472"/>
                </a:lnTo>
                <a:lnTo>
                  <a:pt x="55593" y="38438"/>
                </a:lnTo>
                <a:lnTo>
                  <a:pt x="55570" y="38404"/>
                </a:lnTo>
                <a:lnTo>
                  <a:pt x="55536" y="38381"/>
                </a:lnTo>
                <a:lnTo>
                  <a:pt x="55502" y="38358"/>
                </a:lnTo>
                <a:lnTo>
                  <a:pt x="55467" y="38335"/>
                </a:lnTo>
                <a:lnTo>
                  <a:pt x="55422" y="38335"/>
                </a:lnTo>
                <a:lnTo>
                  <a:pt x="55422" y="36060"/>
                </a:lnTo>
                <a:lnTo>
                  <a:pt x="55467" y="36049"/>
                </a:lnTo>
                <a:lnTo>
                  <a:pt x="55513" y="36038"/>
                </a:lnTo>
                <a:lnTo>
                  <a:pt x="55547" y="36003"/>
                </a:lnTo>
                <a:lnTo>
                  <a:pt x="55581" y="35981"/>
                </a:lnTo>
                <a:lnTo>
                  <a:pt x="55615" y="35935"/>
                </a:lnTo>
                <a:lnTo>
                  <a:pt x="55638" y="35901"/>
                </a:lnTo>
                <a:lnTo>
                  <a:pt x="55649" y="35856"/>
                </a:lnTo>
                <a:lnTo>
                  <a:pt x="55649" y="35810"/>
                </a:lnTo>
                <a:lnTo>
                  <a:pt x="55649" y="35753"/>
                </a:lnTo>
                <a:lnTo>
                  <a:pt x="55627" y="35708"/>
                </a:lnTo>
                <a:lnTo>
                  <a:pt x="57606" y="34559"/>
                </a:lnTo>
                <a:lnTo>
                  <a:pt x="57640" y="34604"/>
                </a:lnTo>
                <a:lnTo>
                  <a:pt x="57674" y="34627"/>
                </a:lnTo>
                <a:lnTo>
                  <a:pt x="57720" y="34638"/>
                </a:lnTo>
                <a:lnTo>
                  <a:pt x="57765" y="34650"/>
                </a:lnTo>
                <a:lnTo>
                  <a:pt x="57822" y="34638"/>
                </a:lnTo>
                <a:lnTo>
                  <a:pt x="57868" y="34627"/>
                </a:lnTo>
                <a:lnTo>
                  <a:pt x="57902" y="34593"/>
                </a:lnTo>
                <a:lnTo>
                  <a:pt x="57936" y="34559"/>
                </a:lnTo>
                <a:close/>
                <a:moveTo>
                  <a:pt x="72166" y="34570"/>
                </a:moveTo>
                <a:lnTo>
                  <a:pt x="74169" y="35730"/>
                </a:lnTo>
                <a:lnTo>
                  <a:pt x="74157" y="35765"/>
                </a:lnTo>
                <a:lnTo>
                  <a:pt x="74157" y="35810"/>
                </a:lnTo>
                <a:lnTo>
                  <a:pt x="74157" y="35844"/>
                </a:lnTo>
                <a:lnTo>
                  <a:pt x="74169" y="35878"/>
                </a:lnTo>
                <a:lnTo>
                  <a:pt x="74180" y="35912"/>
                </a:lnTo>
                <a:lnTo>
                  <a:pt x="74203" y="35947"/>
                </a:lnTo>
                <a:lnTo>
                  <a:pt x="74271" y="35992"/>
                </a:lnTo>
                <a:lnTo>
                  <a:pt x="74305" y="36003"/>
                </a:lnTo>
                <a:lnTo>
                  <a:pt x="74339" y="36015"/>
                </a:lnTo>
                <a:lnTo>
                  <a:pt x="74339" y="38381"/>
                </a:lnTo>
                <a:lnTo>
                  <a:pt x="74282" y="38404"/>
                </a:lnTo>
                <a:lnTo>
                  <a:pt x="74225" y="38438"/>
                </a:lnTo>
                <a:lnTo>
                  <a:pt x="74191" y="38495"/>
                </a:lnTo>
                <a:lnTo>
                  <a:pt x="74180" y="38563"/>
                </a:lnTo>
                <a:lnTo>
                  <a:pt x="74191" y="38620"/>
                </a:lnTo>
                <a:lnTo>
                  <a:pt x="72212" y="39757"/>
                </a:lnTo>
                <a:lnTo>
                  <a:pt x="72178" y="39712"/>
                </a:lnTo>
                <a:lnTo>
                  <a:pt x="72121" y="39678"/>
                </a:lnTo>
                <a:lnTo>
                  <a:pt x="72064" y="39644"/>
                </a:lnTo>
                <a:lnTo>
                  <a:pt x="71928" y="39644"/>
                </a:lnTo>
                <a:lnTo>
                  <a:pt x="71859" y="39666"/>
                </a:lnTo>
                <a:lnTo>
                  <a:pt x="71802" y="39712"/>
                </a:lnTo>
                <a:lnTo>
                  <a:pt x="71768" y="39757"/>
                </a:lnTo>
                <a:lnTo>
                  <a:pt x="69869" y="38665"/>
                </a:lnTo>
                <a:lnTo>
                  <a:pt x="69880" y="38620"/>
                </a:lnTo>
                <a:lnTo>
                  <a:pt x="69891" y="38563"/>
                </a:lnTo>
                <a:lnTo>
                  <a:pt x="69880" y="38506"/>
                </a:lnTo>
                <a:lnTo>
                  <a:pt x="69869" y="38461"/>
                </a:lnTo>
                <a:lnTo>
                  <a:pt x="69846" y="38415"/>
                </a:lnTo>
                <a:lnTo>
                  <a:pt x="69823" y="38381"/>
                </a:lnTo>
                <a:lnTo>
                  <a:pt x="69778" y="38347"/>
                </a:lnTo>
                <a:lnTo>
                  <a:pt x="69744" y="38324"/>
                </a:lnTo>
                <a:lnTo>
                  <a:pt x="69698" y="38301"/>
                </a:lnTo>
                <a:lnTo>
                  <a:pt x="69641" y="38301"/>
                </a:lnTo>
                <a:lnTo>
                  <a:pt x="69641" y="36003"/>
                </a:lnTo>
                <a:lnTo>
                  <a:pt x="69709" y="35981"/>
                </a:lnTo>
                <a:lnTo>
                  <a:pt x="69766" y="35935"/>
                </a:lnTo>
                <a:lnTo>
                  <a:pt x="69812" y="35878"/>
                </a:lnTo>
                <a:lnTo>
                  <a:pt x="69823" y="35844"/>
                </a:lnTo>
                <a:lnTo>
                  <a:pt x="69823" y="35810"/>
                </a:lnTo>
                <a:lnTo>
                  <a:pt x="69812" y="35765"/>
                </a:lnTo>
                <a:lnTo>
                  <a:pt x="69812" y="35730"/>
                </a:lnTo>
                <a:lnTo>
                  <a:pt x="71814" y="34570"/>
                </a:lnTo>
                <a:lnTo>
                  <a:pt x="71848" y="34616"/>
                </a:lnTo>
                <a:lnTo>
                  <a:pt x="71893" y="34638"/>
                </a:lnTo>
                <a:lnTo>
                  <a:pt x="71939" y="34661"/>
                </a:lnTo>
                <a:lnTo>
                  <a:pt x="72041" y="34661"/>
                </a:lnTo>
                <a:lnTo>
                  <a:pt x="72087" y="34638"/>
                </a:lnTo>
                <a:lnTo>
                  <a:pt x="72132" y="34604"/>
                </a:lnTo>
                <a:lnTo>
                  <a:pt x="72166" y="34570"/>
                </a:lnTo>
                <a:close/>
                <a:moveTo>
                  <a:pt x="38984" y="34570"/>
                </a:moveTo>
                <a:lnTo>
                  <a:pt x="40987" y="35730"/>
                </a:lnTo>
                <a:lnTo>
                  <a:pt x="40975" y="35765"/>
                </a:lnTo>
                <a:lnTo>
                  <a:pt x="40975" y="35810"/>
                </a:lnTo>
                <a:lnTo>
                  <a:pt x="40975" y="35844"/>
                </a:lnTo>
                <a:lnTo>
                  <a:pt x="40987" y="35878"/>
                </a:lnTo>
                <a:lnTo>
                  <a:pt x="41021" y="35935"/>
                </a:lnTo>
                <a:lnTo>
                  <a:pt x="41089" y="35981"/>
                </a:lnTo>
                <a:lnTo>
                  <a:pt x="41123" y="35992"/>
                </a:lnTo>
                <a:lnTo>
                  <a:pt x="41157" y="36003"/>
                </a:lnTo>
                <a:lnTo>
                  <a:pt x="41157" y="38392"/>
                </a:lnTo>
                <a:lnTo>
                  <a:pt x="41100" y="38415"/>
                </a:lnTo>
                <a:lnTo>
                  <a:pt x="41043" y="38449"/>
                </a:lnTo>
                <a:lnTo>
                  <a:pt x="41009" y="38495"/>
                </a:lnTo>
                <a:lnTo>
                  <a:pt x="40998" y="38563"/>
                </a:lnTo>
                <a:lnTo>
                  <a:pt x="41009" y="38620"/>
                </a:lnTo>
                <a:lnTo>
                  <a:pt x="39030" y="39769"/>
                </a:lnTo>
                <a:lnTo>
                  <a:pt x="38984" y="39712"/>
                </a:lnTo>
                <a:lnTo>
                  <a:pt x="38928" y="39678"/>
                </a:lnTo>
                <a:lnTo>
                  <a:pt x="38871" y="39655"/>
                </a:lnTo>
                <a:lnTo>
                  <a:pt x="38802" y="39644"/>
                </a:lnTo>
                <a:lnTo>
                  <a:pt x="38734" y="39655"/>
                </a:lnTo>
                <a:lnTo>
                  <a:pt x="38677" y="39678"/>
                </a:lnTo>
                <a:lnTo>
                  <a:pt x="38620" y="39712"/>
                </a:lnTo>
                <a:lnTo>
                  <a:pt x="38575" y="39757"/>
                </a:lnTo>
                <a:lnTo>
                  <a:pt x="36664" y="38654"/>
                </a:lnTo>
                <a:lnTo>
                  <a:pt x="36675" y="38608"/>
                </a:lnTo>
                <a:lnTo>
                  <a:pt x="36675" y="38563"/>
                </a:lnTo>
                <a:lnTo>
                  <a:pt x="36675" y="38517"/>
                </a:lnTo>
                <a:lnTo>
                  <a:pt x="36664" y="38472"/>
                </a:lnTo>
                <a:lnTo>
                  <a:pt x="36641" y="38426"/>
                </a:lnTo>
                <a:lnTo>
                  <a:pt x="36618" y="38392"/>
                </a:lnTo>
                <a:lnTo>
                  <a:pt x="36584" y="38370"/>
                </a:lnTo>
                <a:lnTo>
                  <a:pt x="36550" y="38347"/>
                </a:lnTo>
                <a:lnTo>
                  <a:pt x="36505" y="38324"/>
                </a:lnTo>
                <a:lnTo>
                  <a:pt x="36459" y="38313"/>
                </a:lnTo>
                <a:lnTo>
                  <a:pt x="36459" y="36003"/>
                </a:lnTo>
                <a:lnTo>
                  <a:pt x="36527" y="35981"/>
                </a:lnTo>
                <a:lnTo>
                  <a:pt x="36584" y="35935"/>
                </a:lnTo>
                <a:lnTo>
                  <a:pt x="36618" y="35878"/>
                </a:lnTo>
                <a:lnTo>
                  <a:pt x="36630" y="35844"/>
                </a:lnTo>
                <a:lnTo>
                  <a:pt x="36630" y="35810"/>
                </a:lnTo>
                <a:lnTo>
                  <a:pt x="36630" y="35765"/>
                </a:lnTo>
                <a:lnTo>
                  <a:pt x="36618" y="35730"/>
                </a:lnTo>
                <a:lnTo>
                  <a:pt x="38620" y="34582"/>
                </a:lnTo>
                <a:lnTo>
                  <a:pt x="38655" y="34616"/>
                </a:lnTo>
                <a:lnTo>
                  <a:pt x="38700" y="34650"/>
                </a:lnTo>
                <a:lnTo>
                  <a:pt x="38746" y="34661"/>
                </a:lnTo>
                <a:lnTo>
                  <a:pt x="38802" y="34673"/>
                </a:lnTo>
                <a:lnTo>
                  <a:pt x="38859" y="34661"/>
                </a:lnTo>
                <a:lnTo>
                  <a:pt x="38905" y="34638"/>
                </a:lnTo>
                <a:lnTo>
                  <a:pt x="38950" y="34616"/>
                </a:lnTo>
                <a:lnTo>
                  <a:pt x="38984" y="34570"/>
                </a:lnTo>
                <a:close/>
                <a:moveTo>
                  <a:pt x="43728" y="34570"/>
                </a:moveTo>
                <a:lnTo>
                  <a:pt x="45707" y="35719"/>
                </a:lnTo>
                <a:lnTo>
                  <a:pt x="45696" y="35765"/>
                </a:lnTo>
                <a:lnTo>
                  <a:pt x="45696" y="35810"/>
                </a:lnTo>
                <a:lnTo>
                  <a:pt x="45696" y="35844"/>
                </a:lnTo>
                <a:lnTo>
                  <a:pt x="45707" y="35890"/>
                </a:lnTo>
                <a:lnTo>
                  <a:pt x="45730" y="35924"/>
                </a:lnTo>
                <a:lnTo>
                  <a:pt x="45753" y="35947"/>
                </a:lnTo>
                <a:lnTo>
                  <a:pt x="45787" y="35981"/>
                </a:lnTo>
                <a:lnTo>
                  <a:pt x="45821" y="35992"/>
                </a:lnTo>
                <a:lnTo>
                  <a:pt x="45855" y="36015"/>
                </a:lnTo>
                <a:lnTo>
                  <a:pt x="45901" y="36015"/>
                </a:lnTo>
                <a:lnTo>
                  <a:pt x="45901" y="38324"/>
                </a:lnTo>
                <a:lnTo>
                  <a:pt x="45855" y="38324"/>
                </a:lnTo>
                <a:lnTo>
                  <a:pt x="45810" y="38347"/>
                </a:lnTo>
                <a:lnTo>
                  <a:pt x="45764" y="38370"/>
                </a:lnTo>
                <a:lnTo>
                  <a:pt x="45730" y="38392"/>
                </a:lnTo>
                <a:lnTo>
                  <a:pt x="45707" y="38426"/>
                </a:lnTo>
                <a:lnTo>
                  <a:pt x="45685" y="38472"/>
                </a:lnTo>
                <a:lnTo>
                  <a:pt x="45673" y="38517"/>
                </a:lnTo>
                <a:lnTo>
                  <a:pt x="45673" y="38563"/>
                </a:lnTo>
                <a:lnTo>
                  <a:pt x="45673" y="38608"/>
                </a:lnTo>
                <a:lnTo>
                  <a:pt x="45685" y="38654"/>
                </a:lnTo>
                <a:lnTo>
                  <a:pt x="43762" y="39769"/>
                </a:lnTo>
                <a:lnTo>
                  <a:pt x="43717" y="39723"/>
                </a:lnTo>
                <a:lnTo>
                  <a:pt x="43671" y="39678"/>
                </a:lnTo>
                <a:lnTo>
                  <a:pt x="43603" y="39655"/>
                </a:lnTo>
                <a:lnTo>
                  <a:pt x="43535" y="39644"/>
                </a:lnTo>
                <a:lnTo>
                  <a:pt x="43478" y="39655"/>
                </a:lnTo>
                <a:lnTo>
                  <a:pt x="43409" y="39678"/>
                </a:lnTo>
                <a:lnTo>
                  <a:pt x="43364" y="39712"/>
                </a:lnTo>
                <a:lnTo>
                  <a:pt x="43318" y="39757"/>
                </a:lnTo>
                <a:lnTo>
                  <a:pt x="41328" y="38608"/>
                </a:lnTo>
                <a:lnTo>
                  <a:pt x="41339" y="38563"/>
                </a:lnTo>
                <a:lnTo>
                  <a:pt x="41328" y="38506"/>
                </a:lnTo>
                <a:lnTo>
                  <a:pt x="41294" y="38449"/>
                </a:lnTo>
                <a:lnTo>
                  <a:pt x="41260" y="38415"/>
                </a:lnTo>
                <a:lnTo>
                  <a:pt x="41203" y="38392"/>
                </a:lnTo>
                <a:lnTo>
                  <a:pt x="41203" y="36003"/>
                </a:lnTo>
                <a:lnTo>
                  <a:pt x="41271" y="35981"/>
                </a:lnTo>
                <a:lnTo>
                  <a:pt x="41316" y="35935"/>
                </a:lnTo>
                <a:lnTo>
                  <a:pt x="41351" y="35878"/>
                </a:lnTo>
                <a:lnTo>
                  <a:pt x="41362" y="35810"/>
                </a:lnTo>
                <a:lnTo>
                  <a:pt x="41351" y="35742"/>
                </a:lnTo>
                <a:lnTo>
                  <a:pt x="43353" y="34582"/>
                </a:lnTo>
                <a:lnTo>
                  <a:pt x="43387" y="34616"/>
                </a:lnTo>
                <a:lnTo>
                  <a:pt x="43432" y="34650"/>
                </a:lnTo>
                <a:lnTo>
                  <a:pt x="43489" y="34673"/>
                </a:lnTo>
                <a:lnTo>
                  <a:pt x="43591" y="34673"/>
                </a:lnTo>
                <a:lnTo>
                  <a:pt x="43648" y="34650"/>
                </a:lnTo>
                <a:lnTo>
                  <a:pt x="43694" y="34616"/>
                </a:lnTo>
                <a:lnTo>
                  <a:pt x="43728" y="34570"/>
                </a:lnTo>
                <a:close/>
                <a:moveTo>
                  <a:pt x="10569" y="34593"/>
                </a:moveTo>
                <a:lnTo>
                  <a:pt x="12548" y="35730"/>
                </a:lnTo>
                <a:lnTo>
                  <a:pt x="12537" y="35765"/>
                </a:lnTo>
                <a:lnTo>
                  <a:pt x="12525" y="35810"/>
                </a:lnTo>
                <a:lnTo>
                  <a:pt x="12537" y="35844"/>
                </a:lnTo>
                <a:lnTo>
                  <a:pt x="12548" y="35878"/>
                </a:lnTo>
                <a:lnTo>
                  <a:pt x="12582" y="35935"/>
                </a:lnTo>
                <a:lnTo>
                  <a:pt x="12639" y="35981"/>
                </a:lnTo>
                <a:lnTo>
                  <a:pt x="12673" y="35992"/>
                </a:lnTo>
                <a:lnTo>
                  <a:pt x="12707" y="36003"/>
                </a:lnTo>
                <a:lnTo>
                  <a:pt x="12707" y="38290"/>
                </a:lnTo>
                <a:lnTo>
                  <a:pt x="12662" y="38301"/>
                </a:lnTo>
                <a:lnTo>
                  <a:pt x="12616" y="38324"/>
                </a:lnTo>
                <a:lnTo>
                  <a:pt x="12571" y="38347"/>
                </a:lnTo>
                <a:lnTo>
                  <a:pt x="12537" y="38381"/>
                </a:lnTo>
                <a:lnTo>
                  <a:pt x="12503" y="38415"/>
                </a:lnTo>
                <a:lnTo>
                  <a:pt x="12480" y="38461"/>
                </a:lnTo>
                <a:lnTo>
                  <a:pt x="12468" y="38506"/>
                </a:lnTo>
                <a:lnTo>
                  <a:pt x="12457" y="38563"/>
                </a:lnTo>
                <a:lnTo>
                  <a:pt x="12468" y="38620"/>
                </a:lnTo>
                <a:lnTo>
                  <a:pt x="12480" y="38665"/>
                </a:lnTo>
                <a:lnTo>
                  <a:pt x="10546" y="39780"/>
                </a:lnTo>
                <a:lnTo>
                  <a:pt x="10512" y="39746"/>
                </a:lnTo>
                <a:lnTo>
                  <a:pt x="10466" y="39712"/>
                </a:lnTo>
                <a:lnTo>
                  <a:pt x="10421" y="39689"/>
                </a:lnTo>
                <a:lnTo>
                  <a:pt x="10307" y="39689"/>
                </a:lnTo>
                <a:lnTo>
                  <a:pt x="10250" y="39712"/>
                </a:lnTo>
                <a:lnTo>
                  <a:pt x="10205" y="39746"/>
                </a:lnTo>
                <a:lnTo>
                  <a:pt x="10171" y="39780"/>
                </a:lnTo>
                <a:lnTo>
                  <a:pt x="8168" y="38620"/>
                </a:lnTo>
                <a:lnTo>
                  <a:pt x="8180" y="38563"/>
                </a:lnTo>
                <a:lnTo>
                  <a:pt x="8168" y="38495"/>
                </a:lnTo>
                <a:lnTo>
                  <a:pt x="8134" y="38438"/>
                </a:lnTo>
                <a:lnTo>
                  <a:pt x="8077" y="38392"/>
                </a:lnTo>
                <a:lnTo>
                  <a:pt x="8009" y="38370"/>
                </a:lnTo>
                <a:lnTo>
                  <a:pt x="8009" y="36026"/>
                </a:lnTo>
                <a:lnTo>
                  <a:pt x="8055" y="36015"/>
                </a:lnTo>
                <a:lnTo>
                  <a:pt x="8089" y="36003"/>
                </a:lnTo>
                <a:lnTo>
                  <a:pt x="8123" y="35981"/>
                </a:lnTo>
                <a:lnTo>
                  <a:pt x="8157" y="35947"/>
                </a:lnTo>
                <a:lnTo>
                  <a:pt x="8180" y="35924"/>
                </a:lnTo>
                <a:lnTo>
                  <a:pt x="8191" y="35890"/>
                </a:lnTo>
                <a:lnTo>
                  <a:pt x="8203" y="35844"/>
                </a:lnTo>
                <a:lnTo>
                  <a:pt x="8214" y="35810"/>
                </a:lnTo>
                <a:lnTo>
                  <a:pt x="8203" y="35765"/>
                </a:lnTo>
                <a:lnTo>
                  <a:pt x="8191" y="35719"/>
                </a:lnTo>
                <a:lnTo>
                  <a:pt x="10148" y="34593"/>
                </a:lnTo>
                <a:lnTo>
                  <a:pt x="10182" y="34638"/>
                </a:lnTo>
                <a:lnTo>
                  <a:pt x="10239" y="34673"/>
                </a:lnTo>
                <a:lnTo>
                  <a:pt x="10296" y="34695"/>
                </a:lnTo>
                <a:lnTo>
                  <a:pt x="10364" y="34707"/>
                </a:lnTo>
                <a:lnTo>
                  <a:pt x="10421" y="34695"/>
                </a:lnTo>
                <a:lnTo>
                  <a:pt x="10478" y="34673"/>
                </a:lnTo>
                <a:lnTo>
                  <a:pt x="10535" y="34638"/>
                </a:lnTo>
                <a:lnTo>
                  <a:pt x="10569" y="34593"/>
                </a:lnTo>
                <a:close/>
                <a:moveTo>
                  <a:pt x="29520" y="34582"/>
                </a:moveTo>
                <a:lnTo>
                  <a:pt x="31499" y="35730"/>
                </a:lnTo>
                <a:lnTo>
                  <a:pt x="31488" y="35765"/>
                </a:lnTo>
                <a:lnTo>
                  <a:pt x="31488" y="35810"/>
                </a:lnTo>
                <a:lnTo>
                  <a:pt x="31488" y="35844"/>
                </a:lnTo>
                <a:lnTo>
                  <a:pt x="31499" y="35878"/>
                </a:lnTo>
                <a:lnTo>
                  <a:pt x="31545" y="35935"/>
                </a:lnTo>
                <a:lnTo>
                  <a:pt x="31602" y="35981"/>
                </a:lnTo>
                <a:lnTo>
                  <a:pt x="31636" y="35992"/>
                </a:lnTo>
                <a:lnTo>
                  <a:pt x="31670" y="36003"/>
                </a:lnTo>
                <a:lnTo>
                  <a:pt x="31670" y="38358"/>
                </a:lnTo>
                <a:lnTo>
                  <a:pt x="31636" y="38358"/>
                </a:lnTo>
                <a:lnTo>
                  <a:pt x="31602" y="38370"/>
                </a:lnTo>
                <a:lnTo>
                  <a:pt x="31568" y="38392"/>
                </a:lnTo>
                <a:lnTo>
                  <a:pt x="31534" y="38415"/>
                </a:lnTo>
                <a:lnTo>
                  <a:pt x="31511" y="38449"/>
                </a:lnTo>
                <a:lnTo>
                  <a:pt x="31488" y="38483"/>
                </a:lnTo>
                <a:lnTo>
                  <a:pt x="31488" y="38517"/>
                </a:lnTo>
                <a:lnTo>
                  <a:pt x="31477" y="38563"/>
                </a:lnTo>
                <a:lnTo>
                  <a:pt x="31488" y="38597"/>
                </a:lnTo>
                <a:lnTo>
                  <a:pt x="31499" y="38643"/>
                </a:lnTo>
                <a:lnTo>
                  <a:pt x="29520" y="39780"/>
                </a:lnTo>
                <a:lnTo>
                  <a:pt x="29486" y="39735"/>
                </a:lnTo>
                <a:lnTo>
                  <a:pt x="29440" y="39700"/>
                </a:lnTo>
                <a:lnTo>
                  <a:pt x="29384" y="39678"/>
                </a:lnTo>
                <a:lnTo>
                  <a:pt x="29315" y="39666"/>
                </a:lnTo>
                <a:lnTo>
                  <a:pt x="29258" y="39678"/>
                </a:lnTo>
                <a:lnTo>
                  <a:pt x="29202" y="39689"/>
                </a:lnTo>
                <a:lnTo>
                  <a:pt x="29156" y="39723"/>
                </a:lnTo>
                <a:lnTo>
                  <a:pt x="29122" y="39769"/>
                </a:lnTo>
                <a:lnTo>
                  <a:pt x="27154" y="38643"/>
                </a:lnTo>
                <a:lnTo>
                  <a:pt x="27165" y="38597"/>
                </a:lnTo>
                <a:lnTo>
                  <a:pt x="27165" y="38563"/>
                </a:lnTo>
                <a:lnTo>
                  <a:pt x="27165" y="38517"/>
                </a:lnTo>
                <a:lnTo>
                  <a:pt x="27154" y="38483"/>
                </a:lnTo>
                <a:lnTo>
                  <a:pt x="27131" y="38449"/>
                </a:lnTo>
                <a:lnTo>
                  <a:pt x="27109" y="38415"/>
                </a:lnTo>
                <a:lnTo>
                  <a:pt x="27052" y="38370"/>
                </a:lnTo>
                <a:lnTo>
                  <a:pt x="27018" y="38358"/>
                </a:lnTo>
                <a:lnTo>
                  <a:pt x="26972" y="38347"/>
                </a:lnTo>
                <a:lnTo>
                  <a:pt x="26972" y="36003"/>
                </a:lnTo>
                <a:lnTo>
                  <a:pt x="27040" y="35981"/>
                </a:lnTo>
                <a:lnTo>
                  <a:pt x="27097" y="35935"/>
                </a:lnTo>
                <a:lnTo>
                  <a:pt x="27131" y="35878"/>
                </a:lnTo>
                <a:lnTo>
                  <a:pt x="27143" y="35810"/>
                </a:lnTo>
                <a:lnTo>
                  <a:pt x="27143" y="35765"/>
                </a:lnTo>
                <a:lnTo>
                  <a:pt x="27131" y="35730"/>
                </a:lnTo>
                <a:lnTo>
                  <a:pt x="29122" y="34593"/>
                </a:lnTo>
                <a:lnTo>
                  <a:pt x="29156" y="34627"/>
                </a:lnTo>
                <a:lnTo>
                  <a:pt x="29202" y="34661"/>
                </a:lnTo>
                <a:lnTo>
                  <a:pt x="29258" y="34684"/>
                </a:lnTo>
                <a:lnTo>
                  <a:pt x="29315" y="34695"/>
                </a:lnTo>
                <a:lnTo>
                  <a:pt x="29384" y="34684"/>
                </a:lnTo>
                <a:lnTo>
                  <a:pt x="29440" y="34661"/>
                </a:lnTo>
                <a:lnTo>
                  <a:pt x="29486" y="34627"/>
                </a:lnTo>
                <a:lnTo>
                  <a:pt x="29520" y="34582"/>
                </a:lnTo>
                <a:close/>
                <a:moveTo>
                  <a:pt x="34252" y="34570"/>
                </a:moveTo>
                <a:lnTo>
                  <a:pt x="36243" y="35730"/>
                </a:lnTo>
                <a:lnTo>
                  <a:pt x="36232" y="35765"/>
                </a:lnTo>
                <a:lnTo>
                  <a:pt x="36232" y="35810"/>
                </a:lnTo>
                <a:lnTo>
                  <a:pt x="36232" y="35844"/>
                </a:lnTo>
                <a:lnTo>
                  <a:pt x="36243" y="35878"/>
                </a:lnTo>
                <a:lnTo>
                  <a:pt x="36254" y="35912"/>
                </a:lnTo>
                <a:lnTo>
                  <a:pt x="36277" y="35947"/>
                </a:lnTo>
                <a:lnTo>
                  <a:pt x="36345" y="35981"/>
                </a:lnTo>
                <a:lnTo>
                  <a:pt x="36379" y="36003"/>
                </a:lnTo>
                <a:lnTo>
                  <a:pt x="36414" y="36003"/>
                </a:lnTo>
                <a:lnTo>
                  <a:pt x="36414" y="38313"/>
                </a:lnTo>
                <a:lnTo>
                  <a:pt x="36368" y="38324"/>
                </a:lnTo>
                <a:lnTo>
                  <a:pt x="36323" y="38335"/>
                </a:lnTo>
                <a:lnTo>
                  <a:pt x="36288" y="38358"/>
                </a:lnTo>
                <a:lnTo>
                  <a:pt x="36243" y="38392"/>
                </a:lnTo>
                <a:lnTo>
                  <a:pt x="36220" y="38426"/>
                </a:lnTo>
                <a:lnTo>
                  <a:pt x="36197" y="38472"/>
                </a:lnTo>
                <a:lnTo>
                  <a:pt x="36186" y="38517"/>
                </a:lnTo>
                <a:lnTo>
                  <a:pt x="36186" y="38563"/>
                </a:lnTo>
                <a:lnTo>
                  <a:pt x="36186" y="38608"/>
                </a:lnTo>
                <a:lnTo>
                  <a:pt x="36197" y="38654"/>
                </a:lnTo>
                <a:lnTo>
                  <a:pt x="34252" y="39780"/>
                </a:lnTo>
                <a:lnTo>
                  <a:pt x="34218" y="39746"/>
                </a:lnTo>
                <a:lnTo>
                  <a:pt x="34173" y="39712"/>
                </a:lnTo>
                <a:lnTo>
                  <a:pt x="34116" y="39689"/>
                </a:lnTo>
                <a:lnTo>
                  <a:pt x="34059" y="39678"/>
                </a:lnTo>
                <a:lnTo>
                  <a:pt x="34002" y="39689"/>
                </a:lnTo>
                <a:lnTo>
                  <a:pt x="33957" y="39712"/>
                </a:lnTo>
                <a:lnTo>
                  <a:pt x="33911" y="39735"/>
                </a:lnTo>
                <a:lnTo>
                  <a:pt x="33877" y="39780"/>
                </a:lnTo>
                <a:lnTo>
                  <a:pt x="31886" y="38631"/>
                </a:lnTo>
                <a:lnTo>
                  <a:pt x="31898" y="38597"/>
                </a:lnTo>
                <a:lnTo>
                  <a:pt x="31898" y="38563"/>
                </a:lnTo>
                <a:lnTo>
                  <a:pt x="31898" y="38517"/>
                </a:lnTo>
                <a:lnTo>
                  <a:pt x="31886" y="38483"/>
                </a:lnTo>
                <a:lnTo>
                  <a:pt x="31852" y="38426"/>
                </a:lnTo>
                <a:lnTo>
                  <a:pt x="31795" y="38381"/>
                </a:lnTo>
                <a:lnTo>
                  <a:pt x="31761" y="38358"/>
                </a:lnTo>
                <a:lnTo>
                  <a:pt x="31716" y="38358"/>
                </a:lnTo>
                <a:lnTo>
                  <a:pt x="31716" y="36003"/>
                </a:lnTo>
                <a:lnTo>
                  <a:pt x="31784" y="35981"/>
                </a:lnTo>
                <a:lnTo>
                  <a:pt x="31841" y="35935"/>
                </a:lnTo>
                <a:lnTo>
                  <a:pt x="31875" y="35878"/>
                </a:lnTo>
                <a:lnTo>
                  <a:pt x="31886" y="35810"/>
                </a:lnTo>
                <a:lnTo>
                  <a:pt x="31886" y="35765"/>
                </a:lnTo>
                <a:lnTo>
                  <a:pt x="31875" y="35730"/>
                </a:lnTo>
                <a:lnTo>
                  <a:pt x="33877" y="34582"/>
                </a:lnTo>
                <a:lnTo>
                  <a:pt x="33911" y="34616"/>
                </a:lnTo>
                <a:lnTo>
                  <a:pt x="33957" y="34650"/>
                </a:lnTo>
                <a:lnTo>
                  <a:pt x="34002" y="34673"/>
                </a:lnTo>
                <a:lnTo>
                  <a:pt x="34059" y="34684"/>
                </a:lnTo>
                <a:lnTo>
                  <a:pt x="34116" y="34673"/>
                </a:lnTo>
                <a:lnTo>
                  <a:pt x="34173" y="34650"/>
                </a:lnTo>
                <a:lnTo>
                  <a:pt x="34218" y="34616"/>
                </a:lnTo>
                <a:lnTo>
                  <a:pt x="34252" y="34570"/>
                </a:lnTo>
                <a:close/>
                <a:moveTo>
                  <a:pt x="67468" y="34593"/>
                </a:moveTo>
                <a:lnTo>
                  <a:pt x="69436" y="35730"/>
                </a:lnTo>
                <a:lnTo>
                  <a:pt x="69425" y="35765"/>
                </a:lnTo>
                <a:lnTo>
                  <a:pt x="69425" y="35810"/>
                </a:lnTo>
                <a:lnTo>
                  <a:pt x="69425" y="35844"/>
                </a:lnTo>
                <a:lnTo>
                  <a:pt x="69436" y="35878"/>
                </a:lnTo>
                <a:lnTo>
                  <a:pt x="69471" y="35935"/>
                </a:lnTo>
                <a:lnTo>
                  <a:pt x="69527" y="35981"/>
                </a:lnTo>
                <a:lnTo>
                  <a:pt x="69562" y="35992"/>
                </a:lnTo>
                <a:lnTo>
                  <a:pt x="69596" y="36003"/>
                </a:lnTo>
                <a:lnTo>
                  <a:pt x="69596" y="38290"/>
                </a:lnTo>
                <a:lnTo>
                  <a:pt x="69550" y="38301"/>
                </a:lnTo>
                <a:lnTo>
                  <a:pt x="69505" y="38324"/>
                </a:lnTo>
                <a:lnTo>
                  <a:pt x="69459" y="38347"/>
                </a:lnTo>
                <a:lnTo>
                  <a:pt x="69425" y="38381"/>
                </a:lnTo>
                <a:lnTo>
                  <a:pt x="69391" y="38415"/>
                </a:lnTo>
                <a:lnTo>
                  <a:pt x="69368" y="38461"/>
                </a:lnTo>
                <a:lnTo>
                  <a:pt x="69357" y="38506"/>
                </a:lnTo>
                <a:lnTo>
                  <a:pt x="69357" y="38563"/>
                </a:lnTo>
                <a:lnTo>
                  <a:pt x="69357" y="38620"/>
                </a:lnTo>
                <a:lnTo>
                  <a:pt x="69380" y="38665"/>
                </a:lnTo>
                <a:lnTo>
                  <a:pt x="67434" y="39780"/>
                </a:lnTo>
                <a:lnTo>
                  <a:pt x="67400" y="39746"/>
                </a:lnTo>
                <a:lnTo>
                  <a:pt x="67355" y="39712"/>
                </a:lnTo>
                <a:lnTo>
                  <a:pt x="67309" y="39689"/>
                </a:lnTo>
                <a:lnTo>
                  <a:pt x="67195" y="39689"/>
                </a:lnTo>
                <a:lnTo>
                  <a:pt x="67139" y="39712"/>
                </a:lnTo>
                <a:lnTo>
                  <a:pt x="67104" y="39746"/>
                </a:lnTo>
                <a:lnTo>
                  <a:pt x="67059" y="39780"/>
                </a:lnTo>
                <a:lnTo>
                  <a:pt x="65057" y="38620"/>
                </a:lnTo>
                <a:lnTo>
                  <a:pt x="65068" y="38563"/>
                </a:lnTo>
                <a:lnTo>
                  <a:pt x="65057" y="38495"/>
                </a:lnTo>
                <a:lnTo>
                  <a:pt x="65023" y="38438"/>
                </a:lnTo>
                <a:lnTo>
                  <a:pt x="64966" y="38392"/>
                </a:lnTo>
                <a:lnTo>
                  <a:pt x="64909" y="38370"/>
                </a:lnTo>
                <a:lnTo>
                  <a:pt x="64909" y="36026"/>
                </a:lnTo>
                <a:lnTo>
                  <a:pt x="64943" y="36015"/>
                </a:lnTo>
                <a:lnTo>
                  <a:pt x="64977" y="36003"/>
                </a:lnTo>
                <a:lnTo>
                  <a:pt x="65011" y="35981"/>
                </a:lnTo>
                <a:lnTo>
                  <a:pt x="65045" y="35947"/>
                </a:lnTo>
                <a:lnTo>
                  <a:pt x="65068" y="35924"/>
                </a:lnTo>
                <a:lnTo>
                  <a:pt x="65091" y="35890"/>
                </a:lnTo>
                <a:lnTo>
                  <a:pt x="65102" y="35844"/>
                </a:lnTo>
                <a:lnTo>
                  <a:pt x="65102" y="35810"/>
                </a:lnTo>
                <a:lnTo>
                  <a:pt x="65091" y="35765"/>
                </a:lnTo>
                <a:lnTo>
                  <a:pt x="65080" y="35719"/>
                </a:lnTo>
                <a:lnTo>
                  <a:pt x="67036" y="34593"/>
                </a:lnTo>
                <a:lnTo>
                  <a:pt x="67082" y="34638"/>
                </a:lnTo>
                <a:lnTo>
                  <a:pt x="67127" y="34673"/>
                </a:lnTo>
                <a:lnTo>
                  <a:pt x="67184" y="34695"/>
                </a:lnTo>
                <a:lnTo>
                  <a:pt x="67252" y="34707"/>
                </a:lnTo>
                <a:lnTo>
                  <a:pt x="67321" y="34695"/>
                </a:lnTo>
                <a:lnTo>
                  <a:pt x="67377" y="34673"/>
                </a:lnTo>
                <a:lnTo>
                  <a:pt x="67423" y="34638"/>
                </a:lnTo>
                <a:lnTo>
                  <a:pt x="67468" y="34593"/>
                </a:lnTo>
                <a:close/>
                <a:moveTo>
                  <a:pt x="5825" y="34593"/>
                </a:moveTo>
                <a:lnTo>
                  <a:pt x="7782" y="35719"/>
                </a:lnTo>
                <a:lnTo>
                  <a:pt x="7770" y="35765"/>
                </a:lnTo>
                <a:lnTo>
                  <a:pt x="7770" y="35810"/>
                </a:lnTo>
                <a:lnTo>
                  <a:pt x="7770" y="35844"/>
                </a:lnTo>
                <a:lnTo>
                  <a:pt x="7782" y="35890"/>
                </a:lnTo>
                <a:lnTo>
                  <a:pt x="7804" y="35924"/>
                </a:lnTo>
                <a:lnTo>
                  <a:pt x="7827" y="35958"/>
                </a:lnTo>
                <a:lnTo>
                  <a:pt x="7861" y="35981"/>
                </a:lnTo>
                <a:lnTo>
                  <a:pt x="7895" y="36003"/>
                </a:lnTo>
                <a:lnTo>
                  <a:pt x="7930" y="36015"/>
                </a:lnTo>
                <a:lnTo>
                  <a:pt x="7964" y="36026"/>
                </a:lnTo>
                <a:lnTo>
                  <a:pt x="7964" y="38370"/>
                </a:lnTo>
                <a:lnTo>
                  <a:pt x="7907" y="38392"/>
                </a:lnTo>
                <a:lnTo>
                  <a:pt x="7850" y="38438"/>
                </a:lnTo>
                <a:lnTo>
                  <a:pt x="7816" y="38495"/>
                </a:lnTo>
                <a:lnTo>
                  <a:pt x="7804" y="38563"/>
                </a:lnTo>
                <a:lnTo>
                  <a:pt x="7816" y="38631"/>
                </a:lnTo>
                <a:lnTo>
                  <a:pt x="5802" y="39791"/>
                </a:lnTo>
                <a:lnTo>
                  <a:pt x="5768" y="39746"/>
                </a:lnTo>
                <a:lnTo>
                  <a:pt x="5723" y="39712"/>
                </a:lnTo>
                <a:lnTo>
                  <a:pt x="5677" y="39700"/>
                </a:lnTo>
                <a:lnTo>
                  <a:pt x="5620" y="39689"/>
                </a:lnTo>
                <a:lnTo>
                  <a:pt x="5564" y="39700"/>
                </a:lnTo>
                <a:lnTo>
                  <a:pt x="5518" y="39712"/>
                </a:lnTo>
                <a:lnTo>
                  <a:pt x="5473" y="39746"/>
                </a:lnTo>
                <a:lnTo>
                  <a:pt x="5438" y="39791"/>
                </a:lnTo>
                <a:lnTo>
                  <a:pt x="3414" y="38620"/>
                </a:lnTo>
                <a:lnTo>
                  <a:pt x="3425" y="38563"/>
                </a:lnTo>
                <a:lnTo>
                  <a:pt x="3414" y="38495"/>
                </a:lnTo>
                <a:lnTo>
                  <a:pt x="3379" y="38449"/>
                </a:lnTo>
                <a:lnTo>
                  <a:pt x="3334" y="38415"/>
                </a:lnTo>
                <a:lnTo>
                  <a:pt x="3277" y="38392"/>
                </a:lnTo>
                <a:lnTo>
                  <a:pt x="3277" y="36038"/>
                </a:lnTo>
                <a:lnTo>
                  <a:pt x="3311" y="36038"/>
                </a:lnTo>
                <a:lnTo>
                  <a:pt x="3357" y="36015"/>
                </a:lnTo>
                <a:lnTo>
                  <a:pt x="3391" y="35992"/>
                </a:lnTo>
                <a:lnTo>
                  <a:pt x="3425" y="35969"/>
                </a:lnTo>
                <a:lnTo>
                  <a:pt x="3448" y="35935"/>
                </a:lnTo>
                <a:lnTo>
                  <a:pt x="3470" y="35890"/>
                </a:lnTo>
                <a:lnTo>
                  <a:pt x="3482" y="35844"/>
                </a:lnTo>
                <a:lnTo>
                  <a:pt x="3493" y="35810"/>
                </a:lnTo>
                <a:lnTo>
                  <a:pt x="3482" y="35753"/>
                </a:lnTo>
                <a:lnTo>
                  <a:pt x="3470" y="35708"/>
                </a:lnTo>
                <a:lnTo>
                  <a:pt x="5416" y="34593"/>
                </a:lnTo>
                <a:lnTo>
                  <a:pt x="5450" y="34638"/>
                </a:lnTo>
                <a:lnTo>
                  <a:pt x="5495" y="34673"/>
                </a:lnTo>
                <a:lnTo>
                  <a:pt x="5552" y="34695"/>
                </a:lnTo>
                <a:lnTo>
                  <a:pt x="5620" y="34707"/>
                </a:lnTo>
                <a:lnTo>
                  <a:pt x="5677" y="34695"/>
                </a:lnTo>
                <a:lnTo>
                  <a:pt x="5734" y="34673"/>
                </a:lnTo>
                <a:lnTo>
                  <a:pt x="5791" y="34638"/>
                </a:lnTo>
                <a:lnTo>
                  <a:pt x="5825" y="34593"/>
                </a:lnTo>
                <a:close/>
                <a:moveTo>
                  <a:pt x="62714" y="34593"/>
                </a:moveTo>
                <a:lnTo>
                  <a:pt x="64681" y="35719"/>
                </a:lnTo>
                <a:lnTo>
                  <a:pt x="64670" y="35765"/>
                </a:lnTo>
                <a:lnTo>
                  <a:pt x="64659" y="35810"/>
                </a:lnTo>
                <a:lnTo>
                  <a:pt x="64659" y="35844"/>
                </a:lnTo>
                <a:lnTo>
                  <a:pt x="64670" y="35890"/>
                </a:lnTo>
                <a:lnTo>
                  <a:pt x="64693" y="35924"/>
                </a:lnTo>
                <a:lnTo>
                  <a:pt x="64716" y="35958"/>
                </a:lnTo>
                <a:lnTo>
                  <a:pt x="64750" y="35981"/>
                </a:lnTo>
                <a:lnTo>
                  <a:pt x="64784" y="36003"/>
                </a:lnTo>
                <a:lnTo>
                  <a:pt x="64818" y="36015"/>
                </a:lnTo>
                <a:lnTo>
                  <a:pt x="64863" y="36026"/>
                </a:lnTo>
                <a:lnTo>
                  <a:pt x="64863" y="38370"/>
                </a:lnTo>
                <a:lnTo>
                  <a:pt x="64795" y="38392"/>
                </a:lnTo>
                <a:lnTo>
                  <a:pt x="64738" y="38438"/>
                </a:lnTo>
                <a:lnTo>
                  <a:pt x="64704" y="38495"/>
                </a:lnTo>
                <a:lnTo>
                  <a:pt x="64693" y="38563"/>
                </a:lnTo>
                <a:lnTo>
                  <a:pt x="64704" y="38631"/>
                </a:lnTo>
                <a:lnTo>
                  <a:pt x="62691" y="39791"/>
                </a:lnTo>
                <a:lnTo>
                  <a:pt x="62657" y="39746"/>
                </a:lnTo>
                <a:lnTo>
                  <a:pt x="62611" y="39712"/>
                </a:lnTo>
                <a:lnTo>
                  <a:pt x="62566" y="39700"/>
                </a:lnTo>
                <a:lnTo>
                  <a:pt x="62509" y="39689"/>
                </a:lnTo>
                <a:lnTo>
                  <a:pt x="62452" y="39700"/>
                </a:lnTo>
                <a:lnTo>
                  <a:pt x="62406" y="39712"/>
                </a:lnTo>
                <a:lnTo>
                  <a:pt x="62361" y="39746"/>
                </a:lnTo>
                <a:lnTo>
                  <a:pt x="62327" y="39791"/>
                </a:lnTo>
                <a:lnTo>
                  <a:pt x="60302" y="38620"/>
                </a:lnTo>
                <a:lnTo>
                  <a:pt x="60313" y="38563"/>
                </a:lnTo>
                <a:lnTo>
                  <a:pt x="60302" y="38495"/>
                </a:lnTo>
                <a:lnTo>
                  <a:pt x="60268" y="38449"/>
                </a:lnTo>
                <a:lnTo>
                  <a:pt x="60222" y="38415"/>
                </a:lnTo>
                <a:lnTo>
                  <a:pt x="60165" y="38392"/>
                </a:lnTo>
                <a:lnTo>
                  <a:pt x="60165" y="36038"/>
                </a:lnTo>
                <a:lnTo>
                  <a:pt x="60211" y="36038"/>
                </a:lnTo>
                <a:lnTo>
                  <a:pt x="60245" y="36015"/>
                </a:lnTo>
                <a:lnTo>
                  <a:pt x="60291" y="35992"/>
                </a:lnTo>
                <a:lnTo>
                  <a:pt x="60313" y="35969"/>
                </a:lnTo>
                <a:lnTo>
                  <a:pt x="60347" y="35935"/>
                </a:lnTo>
                <a:lnTo>
                  <a:pt x="60359" y="35890"/>
                </a:lnTo>
                <a:lnTo>
                  <a:pt x="60370" y="35844"/>
                </a:lnTo>
                <a:lnTo>
                  <a:pt x="60382" y="35810"/>
                </a:lnTo>
                <a:lnTo>
                  <a:pt x="60370" y="35753"/>
                </a:lnTo>
                <a:lnTo>
                  <a:pt x="60359" y="35708"/>
                </a:lnTo>
                <a:lnTo>
                  <a:pt x="62304" y="34593"/>
                </a:lnTo>
                <a:lnTo>
                  <a:pt x="62338" y="34638"/>
                </a:lnTo>
                <a:lnTo>
                  <a:pt x="62395" y="34673"/>
                </a:lnTo>
                <a:lnTo>
                  <a:pt x="62452" y="34695"/>
                </a:lnTo>
                <a:lnTo>
                  <a:pt x="62509" y="34707"/>
                </a:lnTo>
                <a:lnTo>
                  <a:pt x="62577" y="34695"/>
                </a:lnTo>
                <a:lnTo>
                  <a:pt x="62634" y="34673"/>
                </a:lnTo>
                <a:lnTo>
                  <a:pt x="62679" y="34638"/>
                </a:lnTo>
                <a:lnTo>
                  <a:pt x="62714" y="34593"/>
                </a:lnTo>
                <a:close/>
                <a:moveTo>
                  <a:pt x="19999" y="34559"/>
                </a:moveTo>
                <a:lnTo>
                  <a:pt x="22012" y="35719"/>
                </a:lnTo>
                <a:lnTo>
                  <a:pt x="22001" y="35765"/>
                </a:lnTo>
                <a:lnTo>
                  <a:pt x="22001" y="35810"/>
                </a:lnTo>
                <a:lnTo>
                  <a:pt x="22001" y="35844"/>
                </a:lnTo>
                <a:lnTo>
                  <a:pt x="22012" y="35878"/>
                </a:lnTo>
                <a:lnTo>
                  <a:pt x="22024" y="35912"/>
                </a:lnTo>
                <a:lnTo>
                  <a:pt x="22058" y="35947"/>
                </a:lnTo>
                <a:lnTo>
                  <a:pt x="22081" y="35969"/>
                </a:lnTo>
                <a:lnTo>
                  <a:pt x="22115" y="35992"/>
                </a:lnTo>
                <a:lnTo>
                  <a:pt x="22149" y="36003"/>
                </a:lnTo>
                <a:lnTo>
                  <a:pt x="22194" y="36015"/>
                </a:lnTo>
                <a:lnTo>
                  <a:pt x="22194" y="38358"/>
                </a:lnTo>
                <a:lnTo>
                  <a:pt x="22149" y="38358"/>
                </a:lnTo>
                <a:lnTo>
                  <a:pt x="22115" y="38370"/>
                </a:lnTo>
                <a:lnTo>
                  <a:pt x="22081" y="38392"/>
                </a:lnTo>
                <a:lnTo>
                  <a:pt x="22058" y="38415"/>
                </a:lnTo>
                <a:lnTo>
                  <a:pt x="22035" y="38449"/>
                </a:lnTo>
                <a:lnTo>
                  <a:pt x="22012" y="38483"/>
                </a:lnTo>
                <a:lnTo>
                  <a:pt x="22001" y="38517"/>
                </a:lnTo>
                <a:lnTo>
                  <a:pt x="22001" y="38563"/>
                </a:lnTo>
                <a:lnTo>
                  <a:pt x="22001" y="38597"/>
                </a:lnTo>
                <a:lnTo>
                  <a:pt x="22012" y="38643"/>
                </a:lnTo>
                <a:lnTo>
                  <a:pt x="19999" y="39803"/>
                </a:lnTo>
                <a:lnTo>
                  <a:pt x="19965" y="39769"/>
                </a:lnTo>
                <a:lnTo>
                  <a:pt x="19931" y="39735"/>
                </a:lnTo>
                <a:lnTo>
                  <a:pt x="19885" y="39723"/>
                </a:lnTo>
                <a:lnTo>
                  <a:pt x="19840" y="39712"/>
                </a:lnTo>
                <a:lnTo>
                  <a:pt x="19794" y="39723"/>
                </a:lnTo>
                <a:lnTo>
                  <a:pt x="19749" y="39735"/>
                </a:lnTo>
                <a:lnTo>
                  <a:pt x="19715" y="39769"/>
                </a:lnTo>
                <a:lnTo>
                  <a:pt x="19680" y="39803"/>
                </a:lnTo>
                <a:lnTo>
                  <a:pt x="17633" y="38620"/>
                </a:lnTo>
                <a:lnTo>
                  <a:pt x="17644" y="38563"/>
                </a:lnTo>
                <a:lnTo>
                  <a:pt x="17633" y="38495"/>
                </a:lnTo>
                <a:lnTo>
                  <a:pt x="17599" y="38449"/>
                </a:lnTo>
                <a:lnTo>
                  <a:pt x="17553" y="38404"/>
                </a:lnTo>
                <a:lnTo>
                  <a:pt x="17496" y="38381"/>
                </a:lnTo>
                <a:lnTo>
                  <a:pt x="17496" y="36003"/>
                </a:lnTo>
                <a:lnTo>
                  <a:pt x="17530" y="36003"/>
                </a:lnTo>
                <a:lnTo>
                  <a:pt x="17565" y="35981"/>
                </a:lnTo>
                <a:lnTo>
                  <a:pt x="17621" y="35947"/>
                </a:lnTo>
                <a:lnTo>
                  <a:pt x="17667" y="35878"/>
                </a:lnTo>
                <a:lnTo>
                  <a:pt x="17667" y="35844"/>
                </a:lnTo>
                <a:lnTo>
                  <a:pt x="17678" y="35810"/>
                </a:lnTo>
                <a:lnTo>
                  <a:pt x="17667" y="35765"/>
                </a:lnTo>
                <a:lnTo>
                  <a:pt x="17667" y="35730"/>
                </a:lnTo>
                <a:lnTo>
                  <a:pt x="19680" y="34559"/>
                </a:lnTo>
                <a:lnTo>
                  <a:pt x="19715" y="34593"/>
                </a:lnTo>
                <a:lnTo>
                  <a:pt x="19749" y="34627"/>
                </a:lnTo>
                <a:lnTo>
                  <a:pt x="19794" y="34638"/>
                </a:lnTo>
                <a:lnTo>
                  <a:pt x="19840" y="34650"/>
                </a:lnTo>
                <a:lnTo>
                  <a:pt x="19885" y="34638"/>
                </a:lnTo>
                <a:lnTo>
                  <a:pt x="19931" y="34627"/>
                </a:lnTo>
                <a:lnTo>
                  <a:pt x="19965" y="34593"/>
                </a:lnTo>
                <a:lnTo>
                  <a:pt x="19999" y="34559"/>
                </a:lnTo>
                <a:close/>
                <a:moveTo>
                  <a:pt x="48449" y="34559"/>
                </a:moveTo>
                <a:lnTo>
                  <a:pt x="50439" y="35708"/>
                </a:lnTo>
                <a:lnTo>
                  <a:pt x="50428" y="35753"/>
                </a:lnTo>
                <a:lnTo>
                  <a:pt x="50417" y="35810"/>
                </a:lnTo>
                <a:lnTo>
                  <a:pt x="50417" y="35844"/>
                </a:lnTo>
                <a:lnTo>
                  <a:pt x="50439" y="35890"/>
                </a:lnTo>
                <a:lnTo>
                  <a:pt x="50451" y="35935"/>
                </a:lnTo>
                <a:lnTo>
                  <a:pt x="50485" y="35969"/>
                </a:lnTo>
                <a:lnTo>
                  <a:pt x="50519" y="35992"/>
                </a:lnTo>
                <a:lnTo>
                  <a:pt x="50553" y="36015"/>
                </a:lnTo>
                <a:lnTo>
                  <a:pt x="50587" y="36026"/>
                </a:lnTo>
                <a:lnTo>
                  <a:pt x="50633" y="36038"/>
                </a:lnTo>
                <a:lnTo>
                  <a:pt x="50633" y="38381"/>
                </a:lnTo>
                <a:lnTo>
                  <a:pt x="50576" y="38404"/>
                </a:lnTo>
                <a:lnTo>
                  <a:pt x="50519" y="38438"/>
                </a:lnTo>
                <a:lnTo>
                  <a:pt x="50485" y="38495"/>
                </a:lnTo>
                <a:lnTo>
                  <a:pt x="50474" y="38563"/>
                </a:lnTo>
                <a:lnTo>
                  <a:pt x="50485" y="38631"/>
                </a:lnTo>
                <a:lnTo>
                  <a:pt x="48437" y="39803"/>
                </a:lnTo>
                <a:lnTo>
                  <a:pt x="48415" y="39769"/>
                </a:lnTo>
                <a:lnTo>
                  <a:pt x="48369" y="39746"/>
                </a:lnTo>
                <a:lnTo>
                  <a:pt x="48324" y="39723"/>
                </a:lnTo>
                <a:lnTo>
                  <a:pt x="48278" y="39712"/>
                </a:lnTo>
                <a:lnTo>
                  <a:pt x="48233" y="39723"/>
                </a:lnTo>
                <a:lnTo>
                  <a:pt x="48187" y="39735"/>
                </a:lnTo>
                <a:lnTo>
                  <a:pt x="48153" y="39769"/>
                </a:lnTo>
                <a:lnTo>
                  <a:pt x="48130" y="39791"/>
                </a:lnTo>
                <a:lnTo>
                  <a:pt x="46140" y="38643"/>
                </a:lnTo>
                <a:lnTo>
                  <a:pt x="46151" y="38608"/>
                </a:lnTo>
                <a:lnTo>
                  <a:pt x="46151" y="38563"/>
                </a:lnTo>
                <a:lnTo>
                  <a:pt x="46151" y="38517"/>
                </a:lnTo>
                <a:lnTo>
                  <a:pt x="46140" y="38472"/>
                </a:lnTo>
                <a:lnTo>
                  <a:pt x="46117" y="38438"/>
                </a:lnTo>
                <a:lnTo>
                  <a:pt x="46094" y="38404"/>
                </a:lnTo>
                <a:lnTo>
                  <a:pt x="46060" y="38370"/>
                </a:lnTo>
                <a:lnTo>
                  <a:pt x="46026" y="38347"/>
                </a:lnTo>
                <a:lnTo>
                  <a:pt x="45980" y="38335"/>
                </a:lnTo>
                <a:lnTo>
                  <a:pt x="45946" y="38324"/>
                </a:lnTo>
                <a:lnTo>
                  <a:pt x="45946" y="36015"/>
                </a:lnTo>
                <a:lnTo>
                  <a:pt x="45980" y="36003"/>
                </a:lnTo>
                <a:lnTo>
                  <a:pt x="46014" y="35992"/>
                </a:lnTo>
                <a:lnTo>
                  <a:pt x="46071" y="35947"/>
                </a:lnTo>
                <a:lnTo>
                  <a:pt x="46105" y="35878"/>
                </a:lnTo>
                <a:lnTo>
                  <a:pt x="46117" y="35844"/>
                </a:lnTo>
                <a:lnTo>
                  <a:pt x="46128" y="35810"/>
                </a:lnTo>
                <a:lnTo>
                  <a:pt x="46117" y="35765"/>
                </a:lnTo>
                <a:lnTo>
                  <a:pt x="46105" y="35730"/>
                </a:lnTo>
                <a:lnTo>
                  <a:pt x="48119" y="34570"/>
                </a:lnTo>
                <a:lnTo>
                  <a:pt x="48153" y="34604"/>
                </a:lnTo>
                <a:lnTo>
                  <a:pt x="48187" y="34627"/>
                </a:lnTo>
                <a:lnTo>
                  <a:pt x="48233" y="34650"/>
                </a:lnTo>
                <a:lnTo>
                  <a:pt x="48278" y="34650"/>
                </a:lnTo>
                <a:lnTo>
                  <a:pt x="48335" y="34638"/>
                </a:lnTo>
                <a:lnTo>
                  <a:pt x="48369" y="34627"/>
                </a:lnTo>
                <a:lnTo>
                  <a:pt x="48415" y="34593"/>
                </a:lnTo>
                <a:lnTo>
                  <a:pt x="48449" y="34559"/>
                </a:lnTo>
                <a:close/>
                <a:moveTo>
                  <a:pt x="53181" y="34559"/>
                </a:moveTo>
                <a:lnTo>
                  <a:pt x="55160" y="35696"/>
                </a:lnTo>
                <a:lnTo>
                  <a:pt x="55138" y="35753"/>
                </a:lnTo>
                <a:lnTo>
                  <a:pt x="55138" y="35810"/>
                </a:lnTo>
                <a:lnTo>
                  <a:pt x="55138" y="35856"/>
                </a:lnTo>
                <a:lnTo>
                  <a:pt x="55149" y="35901"/>
                </a:lnTo>
                <a:lnTo>
                  <a:pt x="55172" y="35947"/>
                </a:lnTo>
                <a:lnTo>
                  <a:pt x="55206" y="35981"/>
                </a:lnTo>
                <a:lnTo>
                  <a:pt x="55240" y="36015"/>
                </a:lnTo>
                <a:lnTo>
                  <a:pt x="55285" y="36038"/>
                </a:lnTo>
                <a:lnTo>
                  <a:pt x="55331" y="36060"/>
                </a:lnTo>
                <a:lnTo>
                  <a:pt x="55376" y="36060"/>
                </a:lnTo>
                <a:lnTo>
                  <a:pt x="55376" y="38324"/>
                </a:lnTo>
                <a:lnTo>
                  <a:pt x="55331" y="38335"/>
                </a:lnTo>
                <a:lnTo>
                  <a:pt x="55297" y="38347"/>
                </a:lnTo>
                <a:lnTo>
                  <a:pt x="55251" y="38370"/>
                </a:lnTo>
                <a:lnTo>
                  <a:pt x="55217" y="38404"/>
                </a:lnTo>
                <a:lnTo>
                  <a:pt x="55194" y="38438"/>
                </a:lnTo>
                <a:lnTo>
                  <a:pt x="55172" y="38472"/>
                </a:lnTo>
                <a:lnTo>
                  <a:pt x="55160" y="38517"/>
                </a:lnTo>
                <a:lnTo>
                  <a:pt x="55160" y="38563"/>
                </a:lnTo>
                <a:lnTo>
                  <a:pt x="55160" y="38608"/>
                </a:lnTo>
                <a:lnTo>
                  <a:pt x="55172" y="38654"/>
                </a:lnTo>
                <a:lnTo>
                  <a:pt x="53192" y="39803"/>
                </a:lnTo>
                <a:lnTo>
                  <a:pt x="53158" y="39757"/>
                </a:lnTo>
                <a:lnTo>
                  <a:pt x="53124" y="39735"/>
                </a:lnTo>
                <a:lnTo>
                  <a:pt x="53067" y="39712"/>
                </a:lnTo>
                <a:lnTo>
                  <a:pt x="53022" y="39700"/>
                </a:lnTo>
                <a:lnTo>
                  <a:pt x="52965" y="39712"/>
                </a:lnTo>
                <a:lnTo>
                  <a:pt x="52919" y="39723"/>
                </a:lnTo>
                <a:lnTo>
                  <a:pt x="52885" y="39757"/>
                </a:lnTo>
                <a:lnTo>
                  <a:pt x="52851" y="39791"/>
                </a:lnTo>
                <a:lnTo>
                  <a:pt x="50826" y="38620"/>
                </a:lnTo>
                <a:lnTo>
                  <a:pt x="50826" y="38563"/>
                </a:lnTo>
                <a:lnTo>
                  <a:pt x="50815" y="38495"/>
                </a:lnTo>
                <a:lnTo>
                  <a:pt x="50792" y="38449"/>
                </a:lnTo>
                <a:lnTo>
                  <a:pt x="50735" y="38404"/>
                </a:lnTo>
                <a:lnTo>
                  <a:pt x="50678" y="38381"/>
                </a:lnTo>
                <a:lnTo>
                  <a:pt x="50678" y="36038"/>
                </a:lnTo>
                <a:lnTo>
                  <a:pt x="50724" y="36026"/>
                </a:lnTo>
                <a:lnTo>
                  <a:pt x="50758" y="36003"/>
                </a:lnTo>
                <a:lnTo>
                  <a:pt x="50792" y="35981"/>
                </a:lnTo>
                <a:lnTo>
                  <a:pt x="50826" y="35958"/>
                </a:lnTo>
                <a:lnTo>
                  <a:pt x="50849" y="35924"/>
                </a:lnTo>
                <a:lnTo>
                  <a:pt x="50872" y="35890"/>
                </a:lnTo>
                <a:lnTo>
                  <a:pt x="50872" y="35844"/>
                </a:lnTo>
                <a:lnTo>
                  <a:pt x="50883" y="35810"/>
                </a:lnTo>
                <a:lnTo>
                  <a:pt x="50872" y="35765"/>
                </a:lnTo>
                <a:lnTo>
                  <a:pt x="50860" y="35719"/>
                </a:lnTo>
                <a:lnTo>
                  <a:pt x="52862" y="34570"/>
                </a:lnTo>
                <a:lnTo>
                  <a:pt x="52897" y="34593"/>
                </a:lnTo>
                <a:lnTo>
                  <a:pt x="52931" y="34627"/>
                </a:lnTo>
                <a:lnTo>
                  <a:pt x="52976" y="34638"/>
                </a:lnTo>
                <a:lnTo>
                  <a:pt x="53022" y="34650"/>
                </a:lnTo>
                <a:lnTo>
                  <a:pt x="53067" y="34638"/>
                </a:lnTo>
                <a:lnTo>
                  <a:pt x="53113" y="34616"/>
                </a:lnTo>
                <a:lnTo>
                  <a:pt x="53147" y="34593"/>
                </a:lnTo>
                <a:lnTo>
                  <a:pt x="53181" y="34559"/>
                </a:lnTo>
                <a:close/>
                <a:moveTo>
                  <a:pt x="76887" y="34559"/>
                </a:moveTo>
                <a:lnTo>
                  <a:pt x="78901" y="35719"/>
                </a:lnTo>
                <a:lnTo>
                  <a:pt x="78889" y="35765"/>
                </a:lnTo>
                <a:lnTo>
                  <a:pt x="78889" y="35810"/>
                </a:lnTo>
                <a:lnTo>
                  <a:pt x="78889" y="35844"/>
                </a:lnTo>
                <a:lnTo>
                  <a:pt x="78901" y="35878"/>
                </a:lnTo>
                <a:lnTo>
                  <a:pt x="78923" y="35912"/>
                </a:lnTo>
                <a:lnTo>
                  <a:pt x="78946" y="35947"/>
                </a:lnTo>
                <a:lnTo>
                  <a:pt x="78969" y="35969"/>
                </a:lnTo>
                <a:lnTo>
                  <a:pt x="79003" y="35992"/>
                </a:lnTo>
                <a:lnTo>
                  <a:pt x="79049" y="36003"/>
                </a:lnTo>
                <a:lnTo>
                  <a:pt x="79083" y="36015"/>
                </a:lnTo>
                <a:lnTo>
                  <a:pt x="79083" y="38358"/>
                </a:lnTo>
                <a:lnTo>
                  <a:pt x="79049" y="38358"/>
                </a:lnTo>
                <a:lnTo>
                  <a:pt x="79003" y="38370"/>
                </a:lnTo>
                <a:lnTo>
                  <a:pt x="78969" y="38392"/>
                </a:lnTo>
                <a:lnTo>
                  <a:pt x="78946" y="38415"/>
                </a:lnTo>
                <a:lnTo>
                  <a:pt x="78923" y="38449"/>
                </a:lnTo>
                <a:lnTo>
                  <a:pt x="78901" y="38483"/>
                </a:lnTo>
                <a:lnTo>
                  <a:pt x="78889" y="38517"/>
                </a:lnTo>
                <a:lnTo>
                  <a:pt x="78889" y="38563"/>
                </a:lnTo>
                <a:lnTo>
                  <a:pt x="78889" y="38597"/>
                </a:lnTo>
                <a:lnTo>
                  <a:pt x="78901" y="38643"/>
                </a:lnTo>
                <a:lnTo>
                  <a:pt x="76887" y="39803"/>
                </a:lnTo>
                <a:lnTo>
                  <a:pt x="76865" y="39769"/>
                </a:lnTo>
                <a:lnTo>
                  <a:pt x="76819" y="39735"/>
                </a:lnTo>
                <a:lnTo>
                  <a:pt x="76774" y="39723"/>
                </a:lnTo>
                <a:lnTo>
                  <a:pt x="76728" y="39712"/>
                </a:lnTo>
                <a:lnTo>
                  <a:pt x="76683" y="39723"/>
                </a:lnTo>
                <a:lnTo>
                  <a:pt x="76637" y="39735"/>
                </a:lnTo>
                <a:lnTo>
                  <a:pt x="76603" y="39769"/>
                </a:lnTo>
                <a:lnTo>
                  <a:pt x="76569" y="39803"/>
                </a:lnTo>
                <a:lnTo>
                  <a:pt x="74533" y="38620"/>
                </a:lnTo>
                <a:lnTo>
                  <a:pt x="74544" y="38563"/>
                </a:lnTo>
                <a:lnTo>
                  <a:pt x="74533" y="38495"/>
                </a:lnTo>
                <a:lnTo>
                  <a:pt x="74498" y="38449"/>
                </a:lnTo>
                <a:lnTo>
                  <a:pt x="74442" y="38404"/>
                </a:lnTo>
                <a:lnTo>
                  <a:pt x="74385" y="38381"/>
                </a:lnTo>
                <a:lnTo>
                  <a:pt x="74385" y="36003"/>
                </a:lnTo>
                <a:lnTo>
                  <a:pt x="74419" y="36003"/>
                </a:lnTo>
                <a:lnTo>
                  <a:pt x="74453" y="35981"/>
                </a:lnTo>
                <a:lnTo>
                  <a:pt x="74510" y="35947"/>
                </a:lnTo>
                <a:lnTo>
                  <a:pt x="74555" y="35878"/>
                </a:lnTo>
                <a:lnTo>
                  <a:pt x="74567" y="35844"/>
                </a:lnTo>
                <a:lnTo>
                  <a:pt x="74567" y="35810"/>
                </a:lnTo>
                <a:lnTo>
                  <a:pt x="74567" y="35765"/>
                </a:lnTo>
                <a:lnTo>
                  <a:pt x="74555" y="35730"/>
                </a:lnTo>
                <a:lnTo>
                  <a:pt x="76569" y="34559"/>
                </a:lnTo>
                <a:lnTo>
                  <a:pt x="76603" y="34593"/>
                </a:lnTo>
                <a:lnTo>
                  <a:pt x="76637" y="34627"/>
                </a:lnTo>
                <a:lnTo>
                  <a:pt x="76683" y="34638"/>
                </a:lnTo>
                <a:lnTo>
                  <a:pt x="76728" y="34650"/>
                </a:lnTo>
                <a:lnTo>
                  <a:pt x="76785" y="34638"/>
                </a:lnTo>
                <a:lnTo>
                  <a:pt x="76819" y="34627"/>
                </a:lnTo>
                <a:lnTo>
                  <a:pt x="76865" y="34593"/>
                </a:lnTo>
                <a:lnTo>
                  <a:pt x="76887" y="34559"/>
                </a:lnTo>
                <a:close/>
                <a:moveTo>
                  <a:pt x="24720" y="34547"/>
                </a:moveTo>
                <a:lnTo>
                  <a:pt x="26767" y="35730"/>
                </a:lnTo>
                <a:lnTo>
                  <a:pt x="26756" y="35765"/>
                </a:lnTo>
                <a:lnTo>
                  <a:pt x="26756" y="35810"/>
                </a:lnTo>
                <a:lnTo>
                  <a:pt x="26756" y="35844"/>
                </a:lnTo>
                <a:lnTo>
                  <a:pt x="26767" y="35878"/>
                </a:lnTo>
                <a:lnTo>
                  <a:pt x="26801" y="35935"/>
                </a:lnTo>
                <a:lnTo>
                  <a:pt x="26858" y="35981"/>
                </a:lnTo>
                <a:lnTo>
                  <a:pt x="26892" y="35992"/>
                </a:lnTo>
                <a:lnTo>
                  <a:pt x="26927" y="36003"/>
                </a:lnTo>
                <a:lnTo>
                  <a:pt x="26927" y="38347"/>
                </a:lnTo>
                <a:lnTo>
                  <a:pt x="26892" y="38358"/>
                </a:lnTo>
                <a:lnTo>
                  <a:pt x="26858" y="38370"/>
                </a:lnTo>
                <a:lnTo>
                  <a:pt x="26824" y="38392"/>
                </a:lnTo>
                <a:lnTo>
                  <a:pt x="26790" y="38415"/>
                </a:lnTo>
                <a:lnTo>
                  <a:pt x="26767" y="38449"/>
                </a:lnTo>
                <a:lnTo>
                  <a:pt x="26745" y="38483"/>
                </a:lnTo>
                <a:lnTo>
                  <a:pt x="26733" y="38517"/>
                </a:lnTo>
                <a:lnTo>
                  <a:pt x="26733" y="38563"/>
                </a:lnTo>
                <a:lnTo>
                  <a:pt x="26733" y="38608"/>
                </a:lnTo>
                <a:lnTo>
                  <a:pt x="26745" y="38643"/>
                </a:lnTo>
                <a:lnTo>
                  <a:pt x="24720" y="39814"/>
                </a:lnTo>
                <a:lnTo>
                  <a:pt x="24697" y="39780"/>
                </a:lnTo>
                <a:lnTo>
                  <a:pt x="24663" y="39757"/>
                </a:lnTo>
                <a:lnTo>
                  <a:pt x="24629" y="39735"/>
                </a:lnTo>
                <a:lnTo>
                  <a:pt x="24538" y="39735"/>
                </a:lnTo>
                <a:lnTo>
                  <a:pt x="24504" y="39757"/>
                </a:lnTo>
                <a:lnTo>
                  <a:pt x="24469" y="39780"/>
                </a:lnTo>
                <a:lnTo>
                  <a:pt x="24435" y="39803"/>
                </a:lnTo>
                <a:lnTo>
                  <a:pt x="22410" y="38631"/>
                </a:lnTo>
                <a:lnTo>
                  <a:pt x="22410" y="38597"/>
                </a:lnTo>
                <a:lnTo>
                  <a:pt x="22422" y="38563"/>
                </a:lnTo>
                <a:lnTo>
                  <a:pt x="22410" y="38517"/>
                </a:lnTo>
                <a:lnTo>
                  <a:pt x="22410" y="38483"/>
                </a:lnTo>
                <a:lnTo>
                  <a:pt x="22365" y="38426"/>
                </a:lnTo>
                <a:lnTo>
                  <a:pt x="22308" y="38381"/>
                </a:lnTo>
                <a:lnTo>
                  <a:pt x="22274" y="38358"/>
                </a:lnTo>
                <a:lnTo>
                  <a:pt x="22240" y="38358"/>
                </a:lnTo>
                <a:lnTo>
                  <a:pt x="22240" y="36015"/>
                </a:lnTo>
                <a:lnTo>
                  <a:pt x="22274" y="36003"/>
                </a:lnTo>
                <a:lnTo>
                  <a:pt x="22308" y="35992"/>
                </a:lnTo>
                <a:lnTo>
                  <a:pt x="22365" y="35947"/>
                </a:lnTo>
                <a:lnTo>
                  <a:pt x="22410" y="35878"/>
                </a:lnTo>
                <a:lnTo>
                  <a:pt x="22422" y="35844"/>
                </a:lnTo>
                <a:lnTo>
                  <a:pt x="22422" y="35810"/>
                </a:lnTo>
                <a:lnTo>
                  <a:pt x="22422" y="35765"/>
                </a:lnTo>
                <a:lnTo>
                  <a:pt x="22410" y="35730"/>
                </a:lnTo>
                <a:lnTo>
                  <a:pt x="24435" y="34559"/>
                </a:lnTo>
                <a:lnTo>
                  <a:pt x="24469" y="34582"/>
                </a:lnTo>
                <a:lnTo>
                  <a:pt x="24492" y="34604"/>
                </a:lnTo>
                <a:lnTo>
                  <a:pt x="24538" y="34627"/>
                </a:lnTo>
                <a:lnTo>
                  <a:pt x="24629" y="34627"/>
                </a:lnTo>
                <a:lnTo>
                  <a:pt x="24663" y="34604"/>
                </a:lnTo>
                <a:lnTo>
                  <a:pt x="24697" y="34582"/>
                </a:lnTo>
                <a:lnTo>
                  <a:pt x="24720" y="34547"/>
                </a:lnTo>
                <a:close/>
                <a:moveTo>
                  <a:pt x="81619" y="34547"/>
                </a:moveTo>
                <a:lnTo>
                  <a:pt x="83656" y="35730"/>
                </a:lnTo>
                <a:lnTo>
                  <a:pt x="83644" y="35765"/>
                </a:lnTo>
                <a:lnTo>
                  <a:pt x="83644" y="35810"/>
                </a:lnTo>
                <a:lnTo>
                  <a:pt x="83644" y="35844"/>
                </a:lnTo>
                <a:lnTo>
                  <a:pt x="83656" y="35878"/>
                </a:lnTo>
                <a:lnTo>
                  <a:pt x="83690" y="35935"/>
                </a:lnTo>
                <a:lnTo>
                  <a:pt x="83758" y="35981"/>
                </a:lnTo>
                <a:lnTo>
                  <a:pt x="83792" y="35992"/>
                </a:lnTo>
                <a:lnTo>
                  <a:pt x="83826" y="36003"/>
                </a:lnTo>
                <a:lnTo>
                  <a:pt x="83826" y="38347"/>
                </a:lnTo>
                <a:lnTo>
                  <a:pt x="83781" y="38358"/>
                </a:lnTo>
                <a:lnTo>
                  <a:pt x="83747" y="38370"/>
                </a:lnTo>
                <a:lnTo>
                  <a:pt x="83713" y="38392"/>
                </a:lnTo>
                <a:lnTo>
                  <a:pt x="83678" y="38415"/>
                </a:lnTo>
                <a:lnTo>
                  <a:pt x="83656" y="38449"/>
                </a:lnTo>
                <a:lnTo>
                  <a:pt x="83633" y="38483"/>
                </a:lnTo>
                <a:lnTo>
                  <a:pt x="83622" y="38517"/>
                </a:lnTo>
                <a:lnTo>
                  <a:pt x="83622" y="38563"/>
                </a:lnTo>
                <a:lnTo>
                  <a:pt x="83622" y="38608"/>
                </a:lnTo>
                <a:lnTo>
                  <a:pt x="83644" y="38643"/>
                </a:lnTo>
                <a:lnTo>
                  <a:pt x="81619" y="39814"/>
                </a:lnTo>
                <a:lnTo>
                  <a:pt x="81585" y="39780"/>
                </a:lnTo>
                <a:lnTo>
                  <a:pt x="81551" y="39757"/>
                </a:lnTo>
                <a:lnTo>
                  <a:pt x="81517" y="39735"/>
                </a:lnTo>
                <a:lnTo>
                  <a:pt x="81426" y="39735"/>
                </a:lnTo>
                <a:lnTo>
                  <a:pt x="81392" y="39757"/>
                </a:lnTo>
                <a:lnTo>
                  <a:pt x="81358" y="39780"/>
                </a:lnTo>
                <a:lnTo>
                  <a:pt x="81324" y="39803"/>
                </a:lnTo>
                <a:lnTo>
                  <a:pt x="79299" y="38631"/>
                </a:lnTo>
                <a:lnTo>
                  <a:pt x="79310" y="38597"/>
                </a:lnTo>
                <a:lnTo>
                  <a:pt x="79310" y="38563"/>
                </a:lnTo>
                <a:lnTo>
                  <a:pt x="79310" y="38517"/>
                </a:lnTo>
                <a:lnTo>
                  <a:pt x="79299" y="38483"/>
                </a:lnTo>
                <a:lnTo>
                  <a:pt x="79253" y="38426"/>
                </a:lnTo>
                <a:lnTo>
                  <a:pt x="79196" y="38381"/>
                </a:lnTo>
                <a:lnTo>
                  <a:pt x="79162" y="38358"/>
                </a:lnTo>
                <a:lnTo>
                  <a:pt x="79128" y="38358"/>
                </a:lnTo>
                <a:lnTo>
                  <a:pt x="79128" y="36015"/>
                </a:lnTo>
                <a:lnTo>
                  <a:pt x="79162" y="36003"/>
                </a:lnTo>
                <a:lnTo>
                  <a:pt x="79196" y="35992"/>
                </a:lnTo>
                <a:lnTo>
                  <a:pt x="79265" y="35947"/>
                </a:lnTo>
                <a:lnTo>
                  <a:pt x="79299" y="35878"/>
                </a:lnTo>
                <a:lnTo>
                  <a:pt x="79310" y="35844"/>
                </a:lnTo>
                <a:lnTo>
                  <a:pt x="79310" y="35810"/>
                </a:lnTo>
                <a:lnTo>
                  <a:pt x="79310" y="35765"/>
                </a:lnTo>
                <a:lnTo>
                  <a:pt x="79299" y="35730"/>
                </a:lnTo>
                <a:lnTo>
                  <a:pt x="81324" y="34559"/>
                </a:lnTo>
                <a:lnTo>
                  <a:pt x="81358" y="34582"/>
                </a:lnTo>
                <a:lnTo>
                  <a:pt x="81392" y="34604"/>
                </a:lnTo>
                <a:lnTo>
                  <a:pt x="81426" y="34627"/>
                </a:lnTo>
                <a:lnTo>
                  <a:pt x="81517" y="34627"/>
                </a:lnTo>
                <a:lnTo>
                  <a:pt x="81551" y="34604"/>
                </a:lnTo>
                <a:lnTo>
                  <a:pt x="81585" y="34582"/>
                </a:lnTo>
                <a:lnTo>
                  <a:pt x="81619" y="34547"/>
                </a:lnTo>
                <a:close/>
                <a:moveTo>
                  <a:pt x="22388" y="38677"/>
                </a:moveTo>
                <a:lnTo>
                  <a:pt x="24413" y="39848"/>
                </a:lnTo>
                <a:lnTo>
                  <a:pt x="24401" y="39905"/>
                </a:lnTo>
                <a:lnTo>
                  <a:pt x="24413" y="39973"/>
                </a:lnTo>
                <a:lnTo>
                  <a:pt x="24447" y="40030"/>
                </a:lnTo>
                <a:lnTo>
                  <a:pt x="24504" y="40064"/>
                </a:lnTo>
                <a:lnTo>
                  <a:pt x="24560" y="40087"/>
                </a:lnTo>
                <a:lnTo>
                  <a:pt x="24560" y="42419"/>
                </a:lnTo>
                <a:lnTo>
                  <a:pt x="24515" y="42431"/>
                </a:lnTo>
                <a:lnTo>
                  <a:pt x="24469" y="42442"/>
                </a:lnTo>
                <a:lnTo>
                  <a:pt x="24435" y="42465"/>
                </a:lnTo>
                <a:lnTo>
                  <a:pt x="24401" y="42499"/>
                </a:lnTo>
                <a:lnTo>
                  <a:pt x="24367" y="42533"/>
                </a:lnTo>
                <a:lnTo>
                  <a:pt x="24344" y="42578"/>
                </a:lnTo>
                <a:lnTo>
                  <a:pt x="24333" y="42624"/>
                </a:lnTo>
                <a:lnTo>
                  <a:pt x="24333" y="42669"/>
                </a:lnTo>
                <a:lnTo>
                  <a:pt x="24333" y="42715"/>
                </a:lnTo>
                <a:lnTo>
                  <a:pt x="24356" y="42760"/>
                </a:lnTo>
                <a:lnTo>
                  <a:pt x="22422" y="43875"/>
                </a:lnTo>
                <a:lnTo>
                  <a:pt x="22376" y="43830"/>
                </a:lnTo>
                <a:lnTo>
                  <a:pt x="22331" y="43796"/>
                </a:lnTo>
                <a:lnTo>
                  <a:pt x="22274" y="43773"/>
                </a:lnTo>
                <a:lnTo>
                  <a:pt x="22149" y="43773"/>
                </a:lnTo>
                <a:lnTo>
                  <a:pt x="22092" y="43796"/>
                </a:lnTo>
                <a:lnTo>
                  <a:pt x="22046" y="43830"/>
                </a:lnTo>
                <a:lnTo>
                  <a:pt x="22001" y="43875"/>
                </a:lnTo>
                <a:lnTo>
                  <a:pt x="20033" y="42738"/>
                </a:lnTo>
                <a:lnTo>
                  <a:pt x="20044" y="42704"/>
                </a:lnTo>
                <a:lnTo>
                  <a:pt x="20044" y="42669"/>
                </a:lnTo>
                <a:lnTo>
                  <a:pt x="20044" y="42624"/>
                </a:lnTo>
                <a:lnTo>
                  <a:pt x="20033" y="42590"/>
                </a:lnTo>
                <a:lnTo>
                  <a:pt x="19988" y="42533"/>
                </a:lnTo>
                <a:lnTo>
                  <a:pt x="19931" y="42487"/>
                </a:lnTo>
                <a:lnTo>
                  <a:pt x="19862" y="42465"/>
                </a:lnTo>
                <a:lnTo>
                  <a:pt x="19862" y="40099"/>
                </a:lnTo>
                <a:lnTo>
                  <a:pt x="19931" y="40076"/>
                </a:lnTo>
                <a:lnTo>
                  <a:pt x="19988" y="40030"/>
                </a:lnTo>
                <a:lnTo>
                  <a:pt x="20022" y="39973"/>
                </a:lnTo>
                <a:lnTo>
                  <a:pt x="20033" y="39905"/>
                </a:lnTo>
                <a:lnTo>
                  <a:pt x="20022" y="39837"/>
                </a:lnTo>
                <a:lnTo>
                  <a:pt x="22035" y="38677"/>
                </a:lnTo>
                <a:lnTo>
                  <a:pt x="22069" y="38722"/>
                </a:lnTo>
                <a:lnTo>
                  <a:pt x="22103" y="38745"/>
                </a:lnTo>
                <a:lnTo>
                  <a:pt x="22160" y="38768"/>
                </a:lnTo>
                <a:lnTo>
                  <a:pt x="22263" y="38768"/>
                </a:lnTo>
                <a:lnTo>
                  <a:pt x="22308" y="38745"/>
                </a:lnTo>
                <a:lnTo>
                  <a:pt x="22354" y="38711"/>
                </a:lnTo>
                <a:lnTo>
                  <a:pt x="22388" y="38677"/>
                </a:lnTo>
                <a:close/>
                <a:moveTo>
                  <a:pt x="41316" y="38654"/>
                </a:moveTo>
                <a:lnTo>
                  <a:pt x="43296" y="39803"/>
                </a:lnTo>
                <a:lnTo>
                  <a:pt x="43284" y="39848"/>
                </a:lnTo>
                <a:lnTo>
                  <a:pt x="43273" y="39905"/>
                </a:lnTo>
                <a:lnTo>
                  <a:pt x="43284" y="39962"/>
                </a:lnTo>
                <a:lnTo>
                  <a:pt x="43296" y="40008"/>
                </a:lnTo>
                <a:lnTo>
                  <a:pt x="43318" y="40053"/>
                </a:lnTo>
                <a:lnTo>
                  <a:pt x="43353" y="40087"/>
                </a:lnTo>
                <a:lnTo>
                  <a:pt x="43387" y="40121"/>
                </a:lnTo>
                <a:lnTo>
                  <a:pt x="43432" y="40144"/>
                </a:lnTo>
                <a:lnTo>
                  <a:pt x="43478" y="40167"/>
                </a:lnTo>
                <a:lnTo>
                  <a:pt x="43523" y="40167"/>
                </a:lnTo>
                <a:lnTo>
                  <a:pt x="43523" y="42487"/>
                </a:lnTo>
                <a:lnTo>
                  <a:pt x="43466" y="42510"/>
                </a:lnTo>
                <a:lnTo>
                  <a:pt x="43409" y="42544"/>
                </a:lnTo>
                <a:lnTo>
                  <a:pt x="43375" y="42601"/>
                </a:lnTo>
                <a:lnTo>
                  <a:pt x="43364" y="42669"/>
                </a:lnTo>
                <a:lnTo>
                  <a:pt x="43375" y="42726"/>
                </a:lnTo>
                <a:lnTo>
                  <a:pt x="41396" y="43875"/>
                </a:lnTo>
                <a:lnTo>
                  <a:pt x="41351" y="43818"/>
                </a:lnTo>
                <a:lnTo>
                  <a:pt x="41305" y="43784"/>
                </a:lnTo>
                <a:lnTo>
                  <a:pt x="41237" y="43750"/>
                </a:lnTo>
                <a:lnTo>
                  <a:pt x="41100" y="43750"/>
                </a:lnTo>
                <a:lnTo>
                  <a:pt x="41043" y="43773"/>
                </a:lnTo>
                <a:lnTo>
                  <a:pt x="40987" y="43818"/>
                </a:lnTo>
                <a:lnTo>
                  <a:pt x="40941" y="43864"/>
                </a:lnTo>
                <a:lnTo>
                  <a:pt x="38996" y="42738"/>
                </a:lnTo>
                <a:lnTo>
                  <a:pt x="39007" y="42669"/>
                </a:lnTo>
                <a:lnTo>
                  <a:pt x="39007" y="42624"/>
                </a:lnTo>
                <a:lnTo>
                  <a:pt x="38996" y="42590"/>
                </a:lnTo>
                <a:lnTo>
                  <a:pt x="38950" y="42533"/>
                </a:lnTo>
                <a:lnTo>
                  <a:pt x="38905" y="42487"/>
                </a:lnTo>
                <a:lnTo>
                  <a:pt x="38825" y="42465"/>
                </a:lnTo>
                <a:lnTo>
                  <a:pt x="38825" y="40178"/>
                </a:lnTo>
                <a:lnTo>
                  <a:pt x="38882" y="40167"/>
                </a:lnTo>
                <a:lnTo>
                  <a:pt x="38928" y="40144"/>
                </a:lnTo>
                <a:lnTo>
                  <a:pt x="38962" y="40121"/>
                </a:lnTo>
                <a:lnTo>
                  <a:pt x="38996" y="40087"/>
                </a:lnTo>
                <a:lnTo>
                  <a:pt x="39030" y="40053"/>
                </a:lnTo>
                <a:lnTo>
                  <a:pt x="39053" y="40008"/>
                </a:lnTo>
                <a:lnTo>
                  <a:pt x="39064" y="39962"/>
                </a:lnTo>
                <a:lnTo>
                  <a:pt x="39064" y="39905"/>
                </a:lnTo>
                <a:lnTo>
                  <a:pt x="39064" y="39860"/>
                </a:lnTo>
                <a:lnTo>
                  <a:pt x="39041" y="39803"/>
                </a:lnTo>
                <a:lnTo>
                  <a:pt x="41032" y="38654"/>
                </a:lnTo>
                <a:lnTo>
                  <a:pt x="41055" y="38688"/>
                </a:lnTo>
                <a:lnTo>
                  <a:pt x="41089" y="38711"/>
                </a:lnTo>
                <a:lnTo>
                  <a:pt x="41123" y="38722"/>
                </a:lnTo>
                <a:lnTo>
                  <a:pt x="41169" y="38734"/>
                </a:lnTo>
                <a:lnTo>
                  <a:pt x="41214" y="38722"/>
                </a:lnTo>
                <a:lnTo>
                  <a:pt x="41248" y="38711"/>
                </a:lnTo>
                <a:lnTo>
                  <a:pt x="41282" y="38688"/>
                </a:lnTo>
                <a:lnTo>
                  <a:pt x="41316" y="38654"/>
                </a:lnTo>
                <a:close/>
                <a:moveTo>
                  <a:pt x="79276" y="38677"/>
                </a:moveTo>
                <a:lnTo>
                  <a:pt x="81301" y="39848"/>
                </a:lnTo>
                <a:lnTo>
                  <a:pt x="81290" y="39905"/>
                </a:lnTo>
                <a:lnTo>
                  <a:pt x="81312" y="39973"/>
                </a:lnTo>
                <a:lnTo>
                  <a:pt x="81335" y="40030"/>
                </a:lnTo>
                <a:lnTo>
                  <a:pt x="81392" y="40064"/>
                </a:lnTo>
                <a:lnTo>
                  <a:pt x="81449" y="40087"/>
                </a:lnTo>
                <a:lnTo>
                  <a:pt x="81449" y="42419"/>
                </a:lnTo>
                <a:lnTo>
                  <a:pt x="81403" y="42431"/>
                </a:lnTo>
                <a:lnTo>
                  <a:pt x="81358" y="42442"/>
                </a:lnTo>
                <a:lnTo>
                  <a:pt x="81324" y="42465"/>
                </a:lnTo>
                <a:lnTo>
                  <a:pt x="81290" y="42499"/>
                </a:lnTo>
                <a:lnTo>
                  <a:pt x="81267" y="42533"/>
                </a:lnTo>
                <a:lnTo>
                  <a:pt x="81244" y="42578"/>
                </a:lnTo>
                <a:lnTo>
                  <a:pt x="81233" y="42624"/>
                </a:lnTo>
                <a:lnTo>
                  <a:pt x="81221" y="42669"/>
                </a:lnTo>
                <a:lnTo>
                  <a:pt x="81233" y="42715"/>
                </a:lnTo>
                <a:lnTo>
                  <a:pt x="81244" y="42760"/>
                </a:lnTo>
                <a:lnTo>
                  <a:pt x="79310" y="43875"/>
                </a:lnTo>
                <a:lnTo>
                  <a:pt x="79265" y="43830"/>
                </a:lnTo>
                <a:lnTo>
                  <a:pt x="79219" y="43796"/>
                </a:lnTo>
                <a:lnTo>
                  <a:pt x="79162" y="43773"/>
                </a:lnTo>
                <a:lnTo>
                  <a:pt x="79037" y="43773"/>
                </a:lnTo>
                <a:lnTo>
                  <a:pt x="78980" y="43796"/>
                </a:lnTo>
                <a:lnTo>
                  <a:pt x="78935" y="43830"/>
                </a:lnTo>
                <a:lnTo>
                  <a:pt x="78901" y="43875"/>
                </a:lnTo>
                <a:lnTo>
                  <a:pt x="76921" y="42738"/>
                </a:lnTo>
                <a:lnTo>
                  <a:pt x="76933" y="42704"/>
                </a:lnTo>
                <a:lnTo>
                  <a:pt x="76933" y="42669"/>
                </a:lnTo>
                <a:lnTo>
                  <a:pt x="76933" y="42624"/>
                </a:lnTo>
                <a:lnTo>
                  <a:pt x="76921" y="42590"/>
                </a:lnTo>
                <a:lnTo>
                  <a:pt x="76887" y="42533"/>
                </a:lnTo>
                <a:lnTo>
                  <a:pt x="76830" y="42487"/>
                </a:lnTo>
                <a:lnTo>
                  <a:pt x="76762" y="42465"/>
                </a:lnTo>
                <a:lnTo>
                  <a:pt x="76762" y="40099"/>
                </a:lnTo>
                <a:lnTo>
                  <a:pt x="76819" y="40076"/>
                </a:lnTo>
                <a:lnTo>
                  <a:pt x="76876" y="40030"/>
                </a:lnTo>
                <a:lnTo>
                  <a:pt x="76910" y="39973"/>
                </a:lnTo>
                <a:lnTo>
                  <a:pt x="76921" y="39905"/>
                </a:lnTo>
                <a:lnTo>
                  <a:pt x="76910" y="39837"/>
                </a:lnTo>
                <a:lnTo>
                  <a:pt x="78923" y="38677"/>
                </a:lnTo>
                <a:lnTo>
                  <a:pt x="78958" y="38722"/>
                </a:lnTo>
                <a:lnTo>
                  <a:pt x="79003" y="38745"/>
                </a:lnTo>
                <a:lnTo>
                  <a:pt x="79049" y="38768"/>
                </a:lnTo>
                <a:lnTo>
                  <a:pt x="79151" y="38768"/>
                </a:lnTo>
                <a:lnTo>
                  <a:pt x="79208" y="38745"/>
                </a:lnTo>
                <a:lnTo>
                  <a:pt x="79242" y="38711"/>
                </a:lnTo>
                <a:lnTo>
                  <a:pt x="79276" y="38677"/>
                </a:lnTo>
                <a:close/>
                <a:moveTo>
                  <a:pt x="46117" y="38688"/>
                </a:moveTo>
                <a:lnTo>
                  <a:pt x="48108" y="39837"/>
                </a:lnTo>
                <a:lnTo>
                  <a:pt x="48096" y="39871"/>
                </a:lnTo>
                <a:lnTo>
                  <a:pt x="48085" y="39905"/>
                </a:lnTo>
                <a:lnTo>
                  <a:pt x="48096" y="39951"/>
                </a:lnTo>
                <a:lnTo>
                  <a:pt x="48096" y="39985"/>
                </a:lnTo>
                <a:lnTo>
                  <a:pt x="48142" y="40042"/>
                </a:lnTo>
                <a:lnTo>
                  <a:pt x="48199" y="40076"/>
                </a:lnTo>
                <a:lnTo>
                  <a:pt x="48233" y="40099"/>
                </a:lnTo>
                <a:lnTo>
                  <a:pt x="48267" y="40099"/>
                </a:lnTo>
                <a:lnTo>
                  <a:pt x="48267" y="42453"/>
                </a:lnTo>
                <a:lnTo>
                  <a:pt x="48221" y="42453"/>
                </a:lnTo>
                <a:lnTo>
                  <a:pt x="48187" y="42476"/>
                </a:lnTo>
                <a:lnTo>
                  <a:pt x="48153" y="42487"/>
                </a:lnTo>
                <a:lnTo>
                  <a:pt x="48119" y="42522"/>
                </a:lnTo>
                <a:lnTo>
                  <a:pt x="48096" y="42544"/>
                </a:lnTo>
                <a:lnTo>
                  <a:pt x="48073" y="42590"/>
                </a:lnTo>
                <a:lnTo>
                  <a:pt x="48062" y="42624"/>
                </a:lnTo>
                <a:lnTo>
                  <a:pt x="48062" y="42669"/>
                </a:lnTo>
                <a:lnTo>
                  <a:pt x="48062" y="42715"/>
                </a:lnTo>
                <a:lnTo>
                  <a:pt x="48085" y="42749"/>
                </a:lnTo>
                <a:lnTo>
                  <a:pt x="46105" y="43887"/>
                </a:lnTo>
                <a:lnTo>
                  <a:pt x="46071" y="43841"/>
                </a:lnTo>
                <a:lnTo>
                  <a:pt x="46026" y="43807"/>
                </a:lnTo>
                <a:lnTo>
                  <a:pt x="45969" y="43784"/>
                </a:lnTo>
                <a:lnTo>
                  <a:pt x="45855" y="43784"/>
                </a:lnTo>
                <a:lnTo>
                  <a:pt x="45798" y="43807"/>
                </a:lnTo>
                <a:lnTo>
                  <a:pt x="45753" y="43841"/>
                </a:lnTo>
                <a:lnTo>
                  <a:pt x="45719" y="43887"/>
                </a:lnTo>
                <a:lnTo>
                  <a:pt x="43705" y="42726"/>
                </a:lnTo>
                <a:lnTo>
                  <a:pt x="43717" y="42669"/>
                </a:lnTo>
                <a:lnTo>
                  <a:pt x="43705" y="42601"/>
                </a:lnTo>
                <a:lnTo>
                  <a:pt x="43671" y="42556"/>
                </a:lnTo>
                <a:lnTo>
                  <a:pt x="43626" y="42510"/>
                </a:lnTo>
                <a:lnTo>
                  <a:pt x="43569" y="42487"/>
                </a:lnTo>
                <a:lnTo>
                  <a:pt x="43569" y="40167"/>
                </a:lnTo>
                <a:lnTo>
                  <a:pt x="43614" y="40155"/>
                </a:lnTo>
                <a:lnTo>
                  <a:pt x="43660" y="40144"/>
                </a:lnTo>
                <a:lnTo>
                  <a:pt x="43705" y="40121"/>
                </a:lnTo>
                <a:lnTo>
                  <a:pt x="43739" y="40087"/>
                </a:lnTo>
                <a:lnTo>
                  <a:pt x="43762" y="40042"/>
                </a:lnTo>
                <a:lnTo>
                  <a:pt x="43785" y="40008"/>
                </a:lnTo>
                <a:lnTo>
                  <a:pt x="43796" y="39962"/>
                </a:lnTo>
                <a:lnTo>
                  <a:pt x="43808" y="39905"/>
                </a:lnTo>
                <a:lnTo>
                  <a:pt x="43796" y="39860"/>
                </a:lnTo>
                <a:lnTo>
                  <a:pt x="43785" y="39803"/>
                </a:lnTo>
                <a:lnTo>
                  <a:pt x="45707" y="38699"/>
                </a:lnTo>
                <a:lnTo>
                  <a:pt x="45741" y="38745"/>
                </a:lnTo>
                <a:lnTo>
                  <a:pt x="45798" y="38779"/>
                </a:lnTo>
                <a:lnTo>
                  <a:pt x="45844" y="38790"/>
                </a:lnTo>
                <a:lnTo>
                  <a:pt x="45912" y="38802"/>
                </a:lnTo>
                <a:lnTo>
                  <a:pt x="45969" y="38790"/>
                </a:lnTo>
                <a:lnTo>
                  <a:pt x="46026" y="38768"/>
                </a:lnTo>
                <a:lnTo>
                  <a:pt x="46071" y="38734"/>
                </a:lnTo>
                <a:lnTo>
                  <a:pt x="46117" y="38688"/>
                </a:lnTo>
                <a:close/>
                <a:moveTo>
                  <a:pt x="3391" y="38654"/>
                </a:moveTo>
                <a:lnTo>
                  <a:pt x="5416" y="39826"/>
                </a:lnTo>
                <a:lnTo>
                  <a:pt x="5404" y="39871"/>
                </a:lnTo>
                <a:lnTo>
                  <a:pt x="5404" y="39905"/>
                </a:lnTo>
                <a:lnTo>
                  <a:pt x="5404" y="39951"/>
                </a:lnTo>
                <a:lnTo>
                  <a:pt x="5416" y="39985"/>
                </a:lnTo>
                <a:lnTo>
                  <a:pt x="5438" y="40019"/>
                </a:lnTo>
                <a:lnTo>
                  <a:pt x="5461" y="40053"/>
                </a:lnTo>
                <a:lnTo>
                  <a:pt x="5484" y="40087"/>
                </a:lnTo>
                <a:lnTo>
                  <a:pt x="5518" y="40099"/>
                </a:lnTo>
                <a:lnTo>
                  <a:pt x="5552" y="40121"/>
                </a:lnTo>
                <a:lnTo>
                  <a:pt x="5598" y="40121"/>
                </a:lnTo>
                <a:lnTo>
                  <a:pt x="5598" y="42419"/>
                </a:lnTo>
                <a:lnTo>
                  <a:pt x="5552" y="42419"/>
                </a:lnTo>
                <a:lnTo>
                  <a:pt x="5507" y="42442"/>
                </a:lnTo>
                <a:lnTo>
                  <a:pt x="5473" y="42465"/>
                </a:lnTo>
                <a:lnTo>
                  <a:pt x="5438" y="42499"/>
                </a:lnTo>
                <a:lnTo>
                  <a:pt x="5404" y="42533"/>
                </a:lnTo>
                <a:lnTo>
                  <a:pt x="5382" y="42578"/>
                </a:lnTo>
                <a:lnTo>
                  <a:pt x="5370" y="42613"/>
                </a:lnTo>
                <a:lnTo>
                  <a:pt x="5370" y="42669"/>
                </a:lnTo>
                <a:lnTo>
                  <a:pt x="5370" y="42715"/>
                </a:lnTo>
                <a:lnTo>
                  <a:pt x="5393" y="42760"/>
                </a:lnTo>
                <a:lnTo>
                  <a:pt x="3425" y="43898"/>
                </a:lnTo>
                <a:lnTo>
                  <a:pt x="3391" y="43864"/>
                </a:lnTo>
                <a:lnTo>
                  <a:pt x="3345" y="43830"/>
                </a:lnTo>
                <a:lnTo>
                  <a:pt x="3300" y="43818"/>
                </a:lnTo>
                <a:lnTo>
                  <a:pt x="3254" y="43807"/>
                </a:lnTo>
                <a:lnTo>
                  <a:pt x="3197" y="43818"/>
                </a:lnTo>
                <a:lnTo>
                  <a:pt x="3152" y="43830"/>
                </a:lnTo>
                <a:lnTo>
                  <a:pt x="3106" y="43864"/>
                </a:lnTo>
                <a:lnTo>
                  <a:pt x="3084" y="43898"/>
                </a:lnTo>
                <a:lnTo>
                  <a:pt x="1036" y="42715"/>
                </a:lnTo>
                <a:lnTo>
                  <a:pt x="1047" y="42669"/>
                </a:lnTo>
                <a:lnTo>
                  <a:pt x="1036" y="42613"/>
                </a:lnTo>
                <a:lnTo>
                  <a:pt x="1002" y="42556"/>
                </a:lnTo>
                <a:lnTo>
                  <a:pt x="956" y="42522"/>
                </a:lnTo>
                <a:lnTo>
                  <a:pt x="900" y="42499"/>
                </a:lnTo>
                <a:lnTo>
                  <a:pt x="900" y="40178"/>
                </a:lnTo>
                <a:lnTo>
                  <a:pt x="956" y="40167"/>
                </a:lnTo>
                <a:lnTo>
                  <a:pt x="1002" y="40144"/>
                </a:lnTo>
                <a:lnTo>
                  <a:pt x="1036" y="40121"/>
                </a:lnTo>
                <a:lnTo>
                  <a:pt x="1070" y="40087"/>
                </a:lnTo>
                <a:lnTo>
                  <a:pt x="1104" y="40053"/>
                </a:lnTo>
                <a:lnTo>
                  <a:pt x="1127" y="40008"/>
                </a:lnTo>
                <a:lnTo>
                  <a:pt x="1138" y="39962"/>
                </a:lnTo>
                <a:lnTo>
                  <a:pt x="1150" y="39905"/>
                </a:lnTo>
                <a:lnTo>
                  <a:pt x="1138" y="39848"/>
                </a:lnTo>
                <a:lnTo>
                  <a:pt x="1127" y="39803"/>
                </a:lnTo>
                <a:lnTo>
                  <a:pt x="3106" y="38654"/>
                </a:lnTo>
                <a:lnTo>
                  <a:pt x="3129" y="38688"/>
                </a:lnTo>
                <a:lnTo>
                  <a:pt x="3163" y="38711"/>
                </a:lnTo>
                <a:lnTo>
                  <a:pt x="3209" y="38734"/>
                </a:lnTo>
                <a:lnTo>
                  <a:pt x="3288" y="38734"/>
                </a:lnTo>
                <a:lnTo>
                  <a:pt x="3334" y="38711"/>
                </a:lnTo>
                <a:lnTo>
                  <a:pt x="3368" y="38688"/>
                </a:lnTo>
                <a:lnTo>
                  <a:pt x="3391" y="38654"/>
                </a:lnTo>
                <a:close/>
                <a:moveTo>
                  <a:pt x="17621" y="38654"/>
                </a:moveTo>
                <a:lnTo>
                  <a:pt x="19658" y="39837"/>
                </a:lnTo>
                <a:lnTo>
                  <a:pt x="19646" y="39871"/>
                </a:lnTo>
                <a:lnTo>
                  <a:pt x="19646" y="39905"/>
                </a:lnTo>
                <a:lnTo>
                  <a:pt x="19646" y="39951"/>
                </a:lnTo>
                <a:lnTo>
                  <a:pt x="19658" y="39985"/>
                </a:lnTo>
                <a:lnTo>
                  <a:pt x="19692" y="40042"/>
                </a:lnTo>
                <a:lnTo>
                  <a:pt x="19749" y="40076"/>
                </a:lnTo>
                <a:lnTo>
                  <a:pt x="19817" y="40099"/>
                </a:lnTo>
                <a:lnTo>
                  <a:pt x="19817" y="42465"/>
                </a:lnTo>
                <a:lnTo>
                  <a:pt x="19783" y="42476"/>
                </a:lnTo>
                <a:lnTo>
                  <a:pt x="19749" y="42487"/>
                </a:lnTo>
                <a:lnTo>
                  <a:pt x="19692" y="42533"/>
                </a:lnTo>
                <a:lnTo>
                  <a:pt x="19669" y="42556"/>
                </a:lnTo>
                <a:lnTo>
                  <a:pt x="19646" y="42590"/>
                </a:lnTo>
                <a:lnTo>
                  <a:pt x="19635" y="42624"/>
                </a:lnTo>
                <a:lnTo>
                  <a:pt x="19635" y="42669"/>
                </a:lnTo>
                <a:lnTo>
                  <a:pt x="19635" y="42704"/>
                </a:lnTo>
                <a:lnTo>
                  <a:pt x="19646" y="42738"/>
                </a:lnTo>
                <a:lnTo>
                  <a:pt x="17656" y="43898"/>
                </a:lnTo>
                <a:lnTo>
                  <a:pt x="17621" y="43852"/>
                </a:lnTo>
                <a:lnTo>
                  <a:pt x="17576" y="43818"/>
                </a:lnTo>
                <a:lnTo>
                  <a:pt x="17530" y="43807"/>
                </a:lnTo>
                <a:lnTo>
                  <a:pt x="17474" y="43796"/>
                </a:lnTo>
                <a:lnTo>
                  <a:pt x="17417" y="43796"/>
                </a:lnTo>
                <a:lnTo>
                  <a:pt x="17360" y="43818"/>
                </a:lnTo>
                <a:lnTo>
                  <a:pt x="17326" y="43852"/>
                </a:lnTo>
                <a:lnTo>
                  <a:pt x="17292" y="43887"/>
                </a:lnTo>
                <a:lnTo>
                  <a:pt x="15301" y="42749"/>
                </a:lnTo>
                <a:lnTo>
                  <a:pt x="15312" y="42704"/>
                </a:lnTo>
                <a:lnTo>
                  <a:pt x="15312" y="42669"/>
                </a:lnTo>
                <a:lnTo>
                  <a:pt x="15312" y="42624"/>
                </a:lnTo>
                <a:lnTo>
                  <a:pt x="15301" y="42590"/>
                </a:lnTo>
                <a:lnTo>
                  <a:pt x="15289" y="42556"/>
                </a:lnTo>
                <a:lnTo>
                  <a:pt x="15267" y="42522"/>
                </a:lnTo>
                <a:lnTo>
                  <a:pt x="15233" y="42499"/>
                </a:lnTo>
                <a:lnTo>
                  <a:pt x="15198" y="42476"/>
                </a:lnTo>
                <a:lnTo>
                  <a:pt x="15164" y="42453"/>
                </a:lnTo>
                <a:lnTo>
                  <a:pt x="15130" y="42453"/>
                </a:lnTo>
                <a:lnTo>
                  <a:pt x="15130" y="40178"/>
                </a:lnTo>
                <a:lnTo>
                  <a:pt x="15176" y="40167"/>
                </a:lnTo>
                <a:lnTo>
                  <a:pt x="15221" y="40144"/>
                </a:lnTo>
                <a:lnTo>
                  <a:pt x="15267" y="40121"/>
                </a:lnTo>
                <a:lnTo>
                  <a:pt x="15301" y="40087"/>
                </a:lnTo>
                <a:lnTo>
                  <a:pt x="15324" y="40053"/>
                </a:lnTo>
                <a:lnTo>
                  <a:pt x="15346" y="40008"/>
                </a:lnTo>
                <a:lnTo>
                  <a:pt x="15369" y="39962"/>
                </a:lnTo>
                <a:lnTo>
                  <a:pt x="15369" y="39905"/>
                </a:lnTo>
                <a:lnTo>
                  <a:pt x="15369" y="39848"/>
                </a:lnTo>
                <a:lnTo>
                  <a:pt x="15346" y="39803"/>
                </a:lnTo>
                <a:lnTo>
                  <a:pt x="17326" y="38665"/>
                </a:lnTo>
                <a:lnTo>
                  <a:pt x="17348" y="38699"/>
                </a:lnTo>
                <a:lnTo>
                  <a:pt x="17383" y="38722"/>
                </a:lnTo>
                <a:lnTo>
                  <a:pt x="17428" y="38734"/>
                </a:lnTo>
                <a:lnTo>
                  <a:pt x="17474" y="38745"/>
                </a:lnTo>
                <a:lnTo>
                  <a:pt x="17519" y="38734"/>
                </a:lnTo>
                <a:lnTo>
                  <a:pt x="17553" y="38722"/>
                </a:lnTo>
                <a:lnTo>
                  <a:pt x="17587" y="38688"/>
                </a:lnTo>
                <a:lnTo>
                  <a:pt x="17621" y="38654"/>
                </a:lnTo>
                <a:close/>
                <a:moveTo>
                  <a:pt x="31863" y="38677"/>
                </a:moveTo>
                <a:lnTo>
                  <a:pt x="33854" y="39814"/>
                </a:lnTo>
                <a:lnTo>
                  <a:pt x="33831" y="39860"/>
                </a:lnTo>
                <a:lnTo>
                  <a:pt x="33831" y="39905"/>
                </a:lnTo>
                <a:lnTo>
                  <a:pt x="33831" y="39951"/>
                </a:lnTo>
                <a:lnTo>
                  <a:pt x="33854" y="39996"/>
                </a:lnTo>
                <a:lnTo>
                  <a:pt x="33866" y="40030"/>
                </a:lnTo>
                <a:lnTo>
                  <a:pt x="33888" y="40064"/>
                </a:lnTo>
                <a:lnTo>
                  <a:pt x="33922" y="40087"/>
                </a:lnTo>
                <a:lnTo>
                  <a:pt x="33957" y="40110"/>
                </a:lnTo>
                <a:lnTo>
                  <a:pt x="34002" y="40133"/>
                </a:lnTo>
                <a:lnTo>
                  <a:pt x="34048" y="40133"/>
                </a:lnTo>
                <a:lnTo>
                  <a:pt x="34048" y="42465"/>
                </a:lnTo>
                <a:lnTo>
                  <a:pt x="34002" y="42465"/>
                </a:lnTo>
                <a:lnTo>
                  <a:pt x="33968" y="42487"/>
                </a:lnTo>
                <a:lnTo>
                  <a:pt x="33934" y="42499"/>
                </a:lnTo>
                <a:lnTo>
                  <a:pt x="33911" y="42533"/>
                </a:lnTo>
                <a:lnTo>
                  <a:pt x="33888" y="42556"/>
                </a:lnTo>
                <a:lnTo>
                  <a:pt x="33866" y="42590"/>
                </a:lnTo>
                <a:lnTo>
                  <a:pt x="33854" y="42624"/>
                </a:lnTo>
                <a:lnTo>
                  <a:pt x="33854" y="42669"/>
                </a:lnTo>
                <a:lnTo>
                  <a:pt x="33854" y="42704"/>
                </a:lnTo>
                <a:lnTo>
                  <a:pt x="33866" y="42738"/>
                </a:lnTo>
                <a:lnTo>
                  <a:pt x="31863" y="43898"/>
                </a:lnTo>
                <a:lnTo>
                  <a:pt x="31829" y="43864"/>
                </a:lnTo>
                <a:lnTo>
                  <a:pt x="31795" y="43830"/>
                </a:lnTo>
                <a:lnTo>
                  <a:pt x="31738" y="43807"/>
                </a:lnTo>
                <a:lnTo>
                  <a:pt x="31636" y="43807"/>
                </a:lnTo>
                <a:lnTo>
                  <a:pt x="31590" y="43830"/>
                </a:lnTo>
                <a:lnTo>
                  <a:pt x="31556" y="43864"/>
                </a:lnTo>
                <a:lnTo>
                  <a:pt x="31522" y="43898"/>
                </a:lnTo>
                <a:lnTo>
                  <a:pt x="29509" y="42738"/>
                </a:lnTo>
                <a:lnTo>
                  <a:pt x="29520" y="42704"/>
                </a:lnTo>
                <a:lnTo>
                  <a:pt x="29520" y="42669"/>
                </a:lnTo>
                <a:lnTo>
                  <a:pt x="29520" y="42624"/>
                </a:lnTo>
                <a:lnTo>
                  <a:pt x="29509" y="42590"/>
                </a:lnTo>
                <a:lnTo>
                  <a:pt x="29475" y="42533"/>
                </a:lnTo>
                <a:lnTo>
                  <a:pt x="29418" y="42487"/>
                </a:lnTo>
                <a:lnTo>
                  <a:pt x="29349" y="42465"/>
                </a:lnTo>
                <a:lnTo>
                  <a:pt x="29349" y="40144"/>
                </a:lnTo>
                <a:lnTo>
                  <a:pt x="29395" y="40144"/>
                </a:lnTo>
                <a:lnTo>
                  <a:pt x="29429" y="40121"/>
                </a:lnTo>
                <a:lnTo>
                  <a:pt x="29475" y="40099"/>
                </a:lnTo>
                <a:lnTo>
                  <a:pt x="29497" y="40076"/>
                </a:lnTo>
                <a:lnTo>
                  <a:pt x="29531" y="40030"/>
                </a:lnTo>
                <a:lnTo>
                  <a:pt x="29543" y="39996"/>
                </a:lnTo>
                <a:lnTo>
                  <a:pt x="29554" y="39951"/>
                </a:lnTo>
                <a:lnTo>
                  <a:pt x="29566" y="39905"/>
                </a:lnTo>
                <a:lnTo>
                  <a:pt x="29554" y="39860"/>
                </a:lnTo>
                <a:lnTo>
                  <a:pt x="29543" y="39814"/>
                </a:lnTo>
                <a:lnTo>
                  <a:pt x="31511" y="38677"/>
                </a:lnTo>
                <a:lnTo>
                  <a:pt x="31545" y="38722"/>
                </a:lnTo>
                <a:lnTo>
                  <a:pt x="31590" y="38745"/>
                </a:lnTo>
                <a:lnTo>
                  <a:pt x="31636" y="38768"/>
                </a:lnTo>
                <a:lnTo>
                  <a:pt x="31738" y="38768"/>
                </a:lnTo>
                <a:lnTo>
                  <a:pt x="31795" y="38745"/>
                </a:lnTo>
                <a:lnTo>
                  <a:pt x="31829" y="38711"/>
                </a:lnTo>
                <a:lnTo>
                  <a:pt x="31863" y="38677"/>
                </a:lnTo>
                <a:close/>
                <a:moveTo>
                  <a:pt x="36641" y="38688"/>
                </a:moveTo>
                <a:lnTo>
                  <a:pt x="38552" y="39803"/>
                </a:lnTo>
                <a:lnTo>
                  <a:pt x="38541" y="39848"/>
                </a:lnTo>
                <a:lnTo>
                  <a:pt x="38529" y="39905"/>
                </a:lnTo>
                <a:lnTo>
                  <a:pt x="38541" y="39962"/>
                </a:lnTo>
                <a:lnTo>
                  <a:pt x="38552" y="40008"/>
                </a:lnTo>
                <a:lnTo>
                  <a:pt x="38575" y="40053"/>
                </a:lnTo>
                <a:lnTo>
                  <a:pt x="38609" y="40099"/>
                </a:lnTo>
                <a:lnTo>
                  <a:pt x="38643" y="40121"/>
                </a:lnTo>
                <a:lnTo>
                  <a:pt x="38689" y="40155"/>
                </a:lnTo>
                <a:lnTo>
                  <a:pt x="38734" y="40167"/>
                </a:lnTo>
                <a:lnTo>
                  <a:pt x="38780" y="40178"/>
                </a:lnTo>
                <a:lnTo>
                  <a:pt x="38780" y="42465"/>
                </a:lnTo>
                <a:lnTo>
                  <a:pt x="38746" y="42465"/>
                </a:lnTo>
                <a:lnTo>
                  <a:pt x="38711" y="42476"/>
                </a:lnTo>
                <a:lnTo>
                  <a:pt x="38677" y="42499"/>
                </a:lnTo>
                <a:lnTo>
                  <a:pt x="38643" y="42522"/>
                </a:lnTo>
                <a:lnTo>
                  <a:pt x="38620" y="42556"/>
                </a:lnTo>
                <a:lnTo>
                  <a:pt x="38609" y="42590"/>
                </a:lnTo>
                <a:lnTo>
                  <a:pt x="38598" y="42624"/>
                </a:lnTo>
                <a:lnTo>
                  <a:pt x="38598" y="42669"/>
                </a:lnTo>
                <a:lnTo>
                  <a:pt x="38598" y="42704"/>
                </a:lnTo>
                <a:lnTo>
                  <a:pt x="38609" y="42749"/>
                </a:lnTo>
                <a:lnTo>
                  <a:pt x="36607" y="43898"/>
                </a:lnTo>
                <a:lnTo>
                  <a:pt x="36573" y="43864"/>
                </a:lnTo>
                <a:lnTo>
                  <a:pt x="36527" y="43830"/>
                </a:lnTo>
                <a:lnTo>
                  <a:pt x="36482" y="43818"/>
                </a:lnTo>
                <a:lnTo>
                  <a:pt x="36425" y="43807"/>
                </a:lnTo>
                <a:lnTo>
                  <a:pt x="36379" y="43807"/>
                </a:lnTo>
                <a:lnTo>
                  <a:pt x="36334" y="43830"/>
                </a:lnTo>
                <a:lnTo>
                  <a:pt x="36288" y="43864"/>
                </a:lnTo>
                <a:lnTo>
                  <a:pt x="36254" y="43898"/>
                </a:lnTo>
                <a:lnTo>
                  <a:pt x="34252" y="42738"/>
                </a:lnTo>
                <a:lnTo>
                  <a:pt x="34264" y="42669"/>
                </a:lnTo>
                <a:lnTo>
                  <a:pt x="34264" y="42624"/>
                </a:lnTo>
                <a:lnTo>
                  <a:pt x="34252" y="42590"/>
                </a:lnTo>
                <a:lnTo>
                  <a:pt x="34218" y="42533"/>
                </a:lnTo>
                <a:lnTo>
                  <a:pt x="34161" y="42487"/>
                </a:lnTo>
                <a:lnTo>
                  <a:pt x="34093" y="42465"/>
                </a:lnTo>
                <a:lnTo>
                  <a:pt x="34093" y="40133"/>
                </a:lnTo>
                <a:lnTo>
                  <a:pt x="34127" y="40121"/>
                </a:lnTo>
                <a:lnTo>
                  <a:pt x="34161" y="40110"/>
                </a:lnTo>
                <a:lnTo>
                  <a:pt x="34195" y="40087"/>
                </a:lnTo>
                <a:lnTo>
                  <a:pt x="34230" y="40053"/>
                </a:lnTo>
                <a:lnTo>
                  <a:pt x="34252" y="40030"/>
                </a:lnTo>
                <a:lnTo>
                  <a:pt x="34275" y="39985"/>
                </a:lnTo>
                <a:lnTo>
                  <a:pt x="34286" y="39951"/>
                </a:lnTo>
                <a:lnTo>
                  <a:pt x="34286" y="39905"/>
                </a:lnTo>
                <a:lnTo>
                  <a:pt x="34286" y="39871"/>
                </a:lnTo>
                <a:lnTo>
                  <a:pt x="34275" y="39826"/>
                </a:lnTo>
                <a:lnTo>
                  <a:pt x="36220" y="38699"/>
                </a:lnTo>
                <a:lnTo>
                  <a:pt x="36266" y="38745"/>
                </a:lnTo>
                <a:lnTo>
                  <a:pt x="36311" y="38779"/>
                </a:lnTo>
                <a:lnTo>
                  <a:pt x="36368" y="38802"/>
                </a:lnTo>
                <a:lnTo>
                  <a:pt x="36425" y="38813"/>
                </a:lnTo>
                <a:lnTo>
                  <a:pt x="36493" y="38802"/>
                </a:lnTo>
                <a:lnTo>
                  <a:pt x="36550" y="38779"/>
                </a:lnTo>
                <a:lnTo>
                  <a:pt x="36607" y="38745"/>
                </a:lnTo>
                <a:lnTo>
                  <a:pt x="36641" y="38688"/>
                </a:lnTo>
                <a:close/>
                <a:moveTo>
                  <a:pt x="60291" y="38654"/>
                </a:moveTo>
                <a:lnTo>
                  <a:pt x="62304" y="39826"/>
                </a:lnTo>
                <a:lnTo>
                  <a:pt x="62293" y="39871"/>
                </a:lnTo>
                <a:lnTo>
                  <a:pt x="62293" y="39905"/>
                </a:lnTo>
                <a:lnTo>
                  <a:pt x="62293" y="39951"/>
                </a:lnTo>
                <a:lnTo>
                  <a:pt x="62304" y="39985"/>
                </a:lnTo>
                <a:lnTo>
                  <a:pt x="62327" y="40019"/>
                </a:lnTo>
                <a:lnTo>
                  <a:pt x="62350" y="40053"/>
                </a:lnTo>
                <a:lnTo>
                  <a:pt x="62384" y="40087"/>
                </a:lnTo>
                <a:lnTo>
                  <a:pt x="62406" y="40099"/>
                </a:lnTo>
                <a:lnTo>
                  <a:pt x="62452" y="40121"/>
                </a:lnTo>
                <a:lnTo>
                  <a:pt x="62486" y="40121"/>
                </a:lnTo>
                <a:lnTo>
                  <a:pt x="62486" y="42419"/>
                </a:lnTo>
                <a:lnTo>
                  <a:pt x="62441" y="42419"/>
                </a:lnTo>
                <a:lnTo>
                  <a:pt x="62395" y="42442"/>
                </a:lnTo>
                <a:lnTo>
                  <a:pt x="62361" y="42465"/>
                </a:lnTo>
                <a:lnTo>
                  <a:pt x="62327" y="42499"/>
                </a:lnTo>
                <a:lnTo>
                  <a:pt x="62293" y="42533"/>
                </a:lnTo>
                <a:lnTo>
                  <a:pt x="62281" y="42578"/>
                </a:lnTo>
                <a:lnTo>
                  <a:pt x="62259" y="42613"/>
                </a:lnTo>
                <a:lnTo>
                  <a:pt x="62259" y="42669"/>
                </a:lnTo>
                <a:lnTo>
                  <a:pt x="62270" y="42715"/>
                </a:lnTo>
                <a:lnTo>
                  <a:pt x="62281" y="42760"/>
                </a:lnTo>
                <a:lnTo>
                  <a:pt x="60313" y="43898"/>
                </a:lnTo>
                <a:lnTo>
                  <a:pt x="60279" y="43864"/>
                </a:lnTo>
                <a:lnTo>
                  <a:pt x="60234" y="43830"/>
                </a:lnTo>
                <a:lnTo>
                  <a:pt x="60188" y="43818"/>
                </a:lnTo>
                <a:lnTo>
                  <a:pt x="60143" y="43807"/>
                </a:lnTo>
                <a:lnTo>
                  <a:pt x="60086" y="43818"/>
                </a:lnTo>
                <a:lnTo>
                  <a:pt x="60040" y="43830"/>
                </a:lnTo>
                <a:lnTo>
                  <a:pt x="60006" y="43864"/>
                </a:lnTo>
                <a:lnTo>
                  <a:pt x="59972" y="43898"/>
                </a:lnTo>
                <a:lnTo>
                  <a:pt x="57924" y="42715"/>
                </a:lnTo>
                <a:lnTo>
                  <a:pt x="57936" y="42669"/>
                </a:lnTo>
                <a:lnTo>
                  <a:pt x="57924" y="42613"/>
                </a:lnTo>
                <a:lnTo>
                  <a:pt x="57890" y="42556"/>
                </a:lnTo>
                <a:lnTo>
                  <a:pt x="57845" y="42522"/>
                </a:lnTo>
                <a:lnTo>
                  <a:pt x="57799" y="42499"/>
                </a:lnTo>
                <a:lnTo>
                  <a:pt x="57799" y="40178"/>
                </a:lnTo>
                <a:lnTo>
                  <a:pt x="57845" y="40167"/>
                </a:lnTo>
                <a:lnTo>
                  <a:pt x="57890" y="40144"/>
                </a:lnTo>
                <a:lnTo>
                  <a:pt x="57936" y="40121"/>
                </a:lnTo>
                <a:lnTo>
                  <a:pt x="57970" y="40087"/>
                </a:lnTo>
                <a:lnTo>
                  <a:pt x="57993" y="40053"/>
                </a:lnTo>
                <a:lnTo>
                  <a:pt x="58015" y="40008"/>
                </a:lnTo>
                <a:lnTo>
                  <a:pt x="58038" y="39962"/>
                </a:lnTo>
                <a:lnTo>
                  <a:pt x="58038" y="39905"/>
                </a:lnTo>
                <a:lnTo>
                  <a:pt x="58027" y="39848"/>
                </a:lnTo>
                <a:lnTo>
                  <a:pt x="58015" y="39803"/>
                </a:lnTo>
                <a:lnTo>
                  <a:pt x="59995" y="38654"/>
                </a:lnTo>
                <a:lnTo>
                  <a:pt x="60029" y="38688"/>
                </a:lnTo>
                <a:lnTo>
                  <a:pt x="60063" y="38711"/>
                </a:lnTo>
                <a:lnTo>
                  <a:pt x="60097" y="38734"/>
                </a:lnTo>
                <a:lnTo>
                  <a:pt x="60188" y="38734"/>
                </a:lnTo>
                <a:lnTo>
                  <a:pt x="60222" y="38711"/>
                </a:lnTo>
                <a:lnTo>
                  <a:pt x="60256" y="38688"/>
                </a:lnTo>
                <a:lnTo>
                  <a:pt x="60291" y="38654"/>
                </a:lnTo>
                <a:close/>
                <a:moveTo>
                  <a:pt x="74510" y="38654"/>
                </a:moveTo>
                <a:lnTo>
                  <a:pt x="76546" y="39837"/>
                </a:lnTo>
                <a:lnTo>
                  <a:pt x="76546" y="39871"/>
                </a:lnTo>
                <a:lnTo>
                  <a:pt x="76535" y="39905"/>
                </a:lnTo>
                <a:lnTo>
                  <a:pt x="76546" y="39951"/>
                </a:lnTo>
                <a:lnTo>
                  <a:pt x="76546" y="39985"/>
                </a:lnTo>
                <a:lnTo>
                  <a:pt x="76592" y="40042"/>
                </a:lnTo>
                <a:lnTo>
                  <a:pt x="76648" y="40076"/>
                </a:lnTo>
                <a:lnTo>
                  <a:pt x="76717" y="40099"/>
                </a:lnTo>
                <a:lnTo>
                  <a:pt x="76717" y="42465"/>
                </a:lnTo>
                <a:lnTo>
                  <a:pt x="76671" y="42476"/>
                </a:lnTo>
                <a:lnTo>
                  <a:pt x="76637" y="42487"/>
                </a:lnTo>
                <a:lnTo>
                  <a:pt x="76580" y="42533"/>
                </a:lnTo>
                <a:lnTo>
                  <a:pt x="76557" y="42556"/>
                </a:lnTo>
                <a:lnTo>
                  <a:pt x="76546" y="42590"/>
                </a:lnTo>
                <a:lnTo>
                  <a:pt x="76535" y="42624"/>
                </a:lnTo>
                <a:lnTo>
                  <a:pt x="76523" y="42669"/>
                </a:lnTo>
                <a:lnTo>
                  <a:pt x="76535" y="42704"/>
                </a:lnTo>
                <a:lnTo>
                  <a:pt x="76546" y="42738"/>
                </a:lnTo>
                <a:lnTo>
                  <a:pt x="74544" y="43898"/>
                </a:lnTo>
                <a:lnTo>
                  <a:pt x="74510" y="43852"/>
                </a:lnTo>
                <a:lnTo>
                  <a:pt x="74464" y="43818"/>
                </a:lnTo>
                <a:lnTo>
                  <a:pt x="74419" y="43807"/>
                </a:lnTo>
                <a:lnTo>
                  <a:pt x="74362" y="43796"/>
                </a:lnTo>
                <a:lnTo>
                  <a:pt x="74305" y="43796"/>
                </a:lnTo>
                <a:lnTo>
                  <a:pt x="74260" y="43818"/>
                </a:lnTo>
                <a:lnTo>
                  <a:pt x="74214" y="43852"/>
                </a:lnTo>
                <a:lnTo>
                  <a:pt x="74180" y="43887"/>
                </a:lnTo>
                <a:lnTo>
                  <a:pt x="72189" y="42749"/>
                </a:lnTo>
                <a:lnTo>
                  <a:pt x="72201" y="42704"/>
                </a:lnTo>
                <a:lnTo>
                  <a:pt x="72212" y="42669"/>
                </a:lnTo>
                <a:lnTo>
                  <a:pt x="72201" y="42624"/>
                </a:lnTo>
                <a:lnTo>
                  <a:pt x="72189" y="42590"/>
                </a:lnTo>
                <a:lnTo>
                  <a:pt x="72178" y="42556"/>
                </a:lnTo>
                <a:lnTo>
                  <a:pt x="72155" y="42522"/>
                </a:lnTo>
                <a:lnTo>
                  <a:pt x="72121" y="42499"/>
                </a:lnTo>
                <a:lnTo>
                  <a:pt x="72087" y="42476"/>
                </a:lnTo>
                <a:lnTo>
                  <a:pt x="72053" y="42453"/>
                </a:lnTo>
                <a:lnTo>
                  <a:pt x="72019" y="42453"/>
                </a:lnTo>
                <a:lnTo>
                  <a:pt x="72019" y="40178"/>
                </a:lnTo>
                <a:lnTo>
                  <a:pt x="72064" y="40167"/>
                </a:lnTo>
                <a:lnTo>
                  <a:pt x="72110" y="40144"/>
                </a:lnTo>
                <a:lnTo>
                  <a:pt x="72155" y="40121"/>
                </a:lnTo>
                <a:lnTo>
                  <a:pt x="72189" y="40087"/>
                </a:lnTo>
                <a:lnTo>
                  <a:pt x="72223" y="40053"/>
                </a:lnTo>
                <a:lnTo>
                  <a:pt x="72246" y="40008"/>
                </a:lnTo>
                <a:lnTo>
                  <a:pt x="72257" y="39962"/>
                </a:lnTo>
                <a:lnTo>
                  <a:pt x="72257" y="39905"/>
                </a:lnTo>
                <a:lnTo>
                  <a:pt x="72257" y="39848"/>
                </a:lnTo>
                <a:lnTo>
                  <a:pt x="72235" y="39803"/>
                </a:lnTo>
                <a:lnTo>
                  <a:pt x="74214" y="38665"/>
                </a:lnTo>
                <a:lnTo>
                  <a:pt x="74237" y="38699"/>
                </a:lnTo>
                <a:lnTo>
                  <a:pt x="74271" y="38722"/>
                </a:lnTo>
                <a:lnTo>
                  <a:pt x="74316" y="38734"/>
                </a:lnTo>
                <a:lnTo>
                  <a:pt x="74362" y="38745"/>
                </a:lnTo>
                <a:lnTo>
                  <a:pt x="74407" y="38734"/>
                </a:lnTo>
                <a:lnTo>
                  <a:pt x="74442" y="38722"/>
                </a:lnTo>
                <a:lnTo>
                  <a:pt x="74487" y="38688"/>
                </a:lnTo>
                <a:lnTo>
                  <a:pt x="74510" y="38654"/>
                </a:lnTo>
                <a:close/>
                <a:moveTo>
                  <a:pt x="8146" y="38665"/>
                </a:moveTo>
                <a:lnTo>
                  <a:pt x="10148" y="39826"/>
                </a:lnTo>
                <a:lnTo>
                  <a:pt x="10136" y="39860"/>
                </a:lnTo>
                <a:lnTo>
                  <a:pt x="10136" y="39905"/>
                </a:lnTo>
                <a:lnTo>
                  <a:pt x="10136" y="39951"/>
                </a:lnTo>
                <a:lnTo>
                  <a:pt x="10148" y="39996"/>
                </a:lnTo>
                <a:lnTo>
                  <a:pt x="10171" y="40030"/>
                </a:lnTo>
                <a:lnTo>
                  <a:pt x="10193" y="40064"/>
                </a:lnTo>
                <a:lnTo>
                  <a:pt x="10227" y="40087"/>
                </a:lnTo>
                <a:lnTo>
                  <a:pt x="10262" y="40110"/>
                </a:lnTo>
                <a:lnTo>
                  <a:pt x="10296" y="40121"/>
                </a:lnTo>
                <a:lnTo>
                  <a:pt x="10341" y="40133"/>
                </a:lnTo>
                <a:lnTo>
                  <a:pt x="10341" y="42476"/>
                </a:lnTo>
                <a:lnTo>
                  <a:pt x="10273" y="42499"/>
                </a:lnTo>
                <a:lnTo>
                  <a:pt x="10216" y="42544"/>
                </a:lnTo>
                <a:lnTo>
                  <a:pt x="10182" y="42601"/>
                </a:lnTo>
                <a:lnTo>
                  <a:pt x="10171" y="42669"/>
                </a:lnTo>
                <a:lnTo>
                  <a:pt x="10182" y="42726"/>
                </a:lnTo>
                <a:lnTo>
                  <a:pt x="8134" y="43909"/>
                </a:lnTo>
                <a:lnTo>
                  <a:pt x="8112" y="43887"/>
                </a:lnTo>
                <a:lnTo>
                  <a:pt x="8077" y="43852"/>
                </a:lnTo>
                <a:lnTo>
                  <a:pt x="8032" y="43841"/>
                </a:lnTo>
                <a:lnTo>
                  <a:pt x="7941" y="43841"/>
                </a:lnTo>
                <a:lnTo>
                  <a:pt x="7907" y="43852"/>
                </a:lnTo>
                <a:lnTo>
                  <a:pt x="7873" y="43887"/>
                </a:lnTo>
                <a:lnTo>
                  <a:pt x="7839" y="43909"/>
                </a:lnTo>
                <a:lnTo>
                  <a:pt x="5848" y="42760"/>
                </a:lnTo>
                <a:lnTo>
                  <a:pt x="5871" y="42715"/>
                </a:lnTo>
                <a:lnTo>
                  <a:pt x="5871" y="42669"/>
                </a:lnTo>
                <a:lnTo>
                  <a:pt x="5871" y="42624"/>
                </a:lnTo>
                <a:lnTo>
                  <a:pt x="5848" y="42578"/>
                </a:lnTo>
                <a:lnTo>
                  <a:pt x="5837" y="42533"/>
                </a:lnTo>
                <a:lnTo>
                  <a:pt x="5802" y="42499"/>
                </a:lnTo>
                <a:lnTo>
                  <a:pt x="5768" y="42465"/>
                </a:lnTo>
                <a:lnTo>
                  <a:pt x="5734" y="42442"/>
                </a:lnTo>
                <a:lnTo>
                  <a:pt x="5689" y="42431"/>
                </a:lnTo>
                <a:lnTo>
                  <a:pt x="5643" y="42419"/>
                </a:lnTo>
                <a:lnTo>
                  <a:pt x="5643" y="40121"/>
                </a:lnTo>
                <a:lnTo>
                  <a:pt x="5689" y="40121"/>
                </a:lnTo>
                <a:lnTo>
                  <a:pt x="5723" y="40099"/>
                </a:lnTo>
                <a:lnTo>
                  <a:pt x="5757" y="40076"/>
                </a:lnTo>
                <a:lnTo>
                  <a:pt x="5780" y="40053"/>
                </a:lnTo>
                <a:lnTo>
                  <a:pt x="5802" y="40019"/>
                </a:lnTo>
                <a:lnTo>
                  <a:pt x="5825" y="39985"/>
                </a:lnTo>
                <a:lnTo>
                  <a:pt x="5837" y="39951"/>
                </a:lnTo>
                <a:lnTo>
                  <a:pt x="5837" y="39905"/>
                </a:lnTo>
                <a:lnTo>
                  <a:pt x="5837" y="39871"/>
                </a:lnTo>
                <a:lnTo>
                  <a:pt x="5825" y="39826"/>
                </a:lnTo>
                <a:lnTo>
                  <a:pt x="7827" y="38665"/>
                </a:lnTo>
                <a:lnTo>
                  <a:pt x="7861" y="38699"/>
                </a:lnTo>
                <a:lnTo>
                  <a:pt x="7895" y="38734"/>
                </a:lnTo>
                <a:lnTo>
                  <a:pt x="7941" y="38745"/>
                </a:lnTo>
                <a:lnTo>
                  <a:pt x="7986" y="38756"/>
                </a:lnTo>
                <a:lnTo>
                  <a:pt x="8032" y="38745"/>
                </a:lnTo>
                <a:lnTo>
                  <a:pt x="8077" y="38734"/>
                </a:lnTo>
                <a:lnTo>
                  <a:pt x="8123" y="38699"/>
                </a:lnTo>
                <a:lnTo>
                  <a:pt x="8146" y="38665"/>
                </a:lnTo>
                <a:close/>
                <a:moveTo>
                  <a:pt x="50803" y="38654"/>
                </a:moveTo>
                <a:lnTo>
                  <a:pt x="52828" y="39826"/>
                </a:lnTo>
                <a:lnTo>
                  <a:pt x="52817" y="39871"/>
                </a:lnTo>
                <a:lnTo>
                  <a:pt x="52817" y="39905"/>
                </a:lnTo>
                <a:lnTo>
                  <a:pt x="52817" y="39951"/>
                </a:lnTo>
                <a:lnTo>
                  <a:pt x="52828" y="39985"/>
                </a:lnTo>
                <a:lnTo>
                  <a:pt x="52851" y="40019"/>
                </a:lnTo>
                <a:lnTo>
                  <a:pt x="52874" y="40053"/>
                </a:lnTo>
                <a:lnTo>
                  <a:pt x="52897" y="40076"/>
                </a:lnTo>
                <a:lnTo>
                  <a:pt x="52931" y="40099"/>
                </a:lnTo>
                <a:lnTo>
                  <a:pt x="52965" y="40110"/>
                </a:lnTo>
                <a:lnTo>
                  <a:pt x="53010" y="40110"/>
                </a:lnTo>
                <a:lnTo>
                  <a:pt x="53010" y="42396"/>
                </a:lnTo>
                <a:lnTo>
                  <a:pt x="52953" y="42408"/>
                </a:lnTo>
                <a:lnTo>
                  <a:pt x="52908" y="42431"/>
                </a:lnTo>
                <a:lnTo>
                  <a:pt x="52862" y="42453"/>
                </a:lnTo>
                <a:lnTo>
                  <a:pt x="52828" y="42487"/>
                </a:lnTo>
                <a:lnTo>
                  <a:pt x="52794" y="42522"/>
                </a:lnTo>
                <a:lnTo>
                  <a:pt x="52771" y="42567"/>
                </a:lnTo>
                <a:lnTo>
                  <a:pt x="52760" y="42613"/>
                </a:lnTo>
                <a:lnTo>
                  <a:pt x="52749" y="42669"/>
                </a:lnTo>
                <a:lnTo>
                  <a:pt x="52760" y="42726"/>
                </a:lnTo>
                <a:lnTo>
                  <a:pt x="52783" y="42772"/>
                </a:lnTo>
                <a:lnTo>
                  <a:pt x="50803" y="43909"/>
                </a:lnTo>
                <a:lnTo>
                  <a:pt x="50769" y="43875"/>
                </a:lnTo>
                <a:lnTo>
                  <a:pt x="50735" y="43852"/>
                </a:lnTo>
                <a:lnTo>
                  <a:pt x="50701" y="43841"/>
                </a:lnTo>
                <a:lnTo>
                  <a:pt x="50644" y="43830"/>
                </a:lnTo>
                <a:lnTo>
                  <a:pt x="50610" y="43841"/>
                </a:lnTo>
                <a:lnTo>
                  <a:pt x="50565" y="43852"/>
                </a:lnTo>
                <a:lnTo>
                  <a:pt x="50530" y="43875"/>
                </a:lnTo>
                <a:lnTo>
                  <a:pt x="50496" y="43909"/>
                </a:lnTo>
                <a:lnTo>
                  <a:pt x="48483" y="42738"/>
                </a:lnTo>
                <a:lnTo>
                  <a:pt x="48494" y="42704"/>
                </a:lnTo>
                <a:lnTo>
                  <a:pt x="48494" y="42669"/>
                </a:lnTo>
                <a:lnTo>
                  <a:pt x="48494" y="42624"/>
                </a:lnTo>
                <a:lnTo>
                  <a:pt x="48483" y="42590"/>
                </a:lnTo>
                <a:lnTo>
                  <a:pt x="48437" y="42522"/>
                </a:lnTo>
                <a:lnTo>
                  <a:pt x="48381" y="42476"/>
                </a:lnTo>
                <a:lnTo>
                  <a:pt x="48346" y="42465"/>
                </a:lnTo>
                <a:lnTo>
                  <a:pt x="48312" y="42453"/>
                </a:lnTo>
                <a:lnTo>
                  <a:pt x="48312" y="40099"/>
                </a:lnTo>
                <a:lnTo>
                  <a:pt x="48381" y="40076"/>
                </a:lnTo>
                <a:lnTo>
                  <a:pt x="48426" y="40030"/>
                </a:lnTo>
                <a:lnTo>
                  <a:pt x="48460" y="39973"/>
                </a:lnTo>
                <a:lnTo>
                  <a:pt x="48472" y="39905"/>
                </a:lnTo>
                <a:lnTo>
                  <a:pt x="48460" y="39848"/>
                </a:lnTo>
                <a:lnTo>
                  <a:pt x="50508" y="38665"/>
                </a:lnTo>
                <a:lnTo>
                  <a:pt x="50530" y="38699"/>
                </a:lnTo>
                <a:lnTo>
                  <a:pt x="50565" y="38722"/>
                </a:lnTo>
                <a:lnTo>
                  <a:pt x="50610" y="38734"/>
                </a:lnTo>
                <a:lnTo>
                  <a:pt x="50644" y="38745"/>
                </a:lnTo>
                <a:lnTo>
                  <a:pt x="50701" y="38734"/>
                </a:lnTo>
                <a:lnTo>
                  <a:pt x="50735" y="38722"/>
                </a:lnTo>
                <a:lnTo>
                  <a:pt x="50769" y="38688"/>
                </a:lnTo>
                <a:lnTo>
                  <a:pt x="50803" y="38654"/>
                </a:lnTo>
                <a:close/>
                <a:moveTo>
                  <a:pt x="65034" y="38665"/>
                </a:moveTo>
                <a:lnTo>
                  <a:pt x="67048" y="39826"/>
                </a:lnTo>
                <a:lnTo>
                  <a:pt x="67025" y="39860"/>
                </a:lnTo>
                <a:lnTo>
                  <a:pt x="67025" y="39905"/>
                </a:lnTo>
                <a:lnTo>
                  <a:pt x="67025" y="39951"/>
                </a:lnTo>
                <a:lnTo>
                  <a:pt x="67036" y="39996"/>
                </a:lnTo>
                <a:lnTo>
                  <a:pt x="67059" y="40030"/>
                </a:lnTo>
                <a:lnTo>
                  <a:pt x="67082" y="40064"/>
                </a:lnTo>
                <a:lnTo>
                  <a:pt x="67116" y="40087"/>
                </a:lnTo>
                <a:lnTo>
                  <a:pt x="67150" y="40110"/>
                </a:lnTo>
                <a:lnTo>
                  <a:pt x="67184" y="40121"/>
                </a:lnTo>
                <a:lnTo>
                  <a:pt x="67230" y="40133"/>
                </a:lnTo>
                <a:lnTo>
                  <a:pt x="67230" y="42476"/>
                </a:lnTo>
                <a:lnTo>
                  <a:pt x="67161" y="42499"/>
                </a:lnTo>
                <a:lnTo>
                  <a:pt x="67116" y="42544"/>
                </a:lnTo>
                <a:lnTo>
                  <a:pt x="67070" y="42601"/>
                </a:lnTo>
                <a:lnTo>
                  <a:pt x="67059" y="42669"/>
                </a:lnTo>
                <a:lnTo>
                  <a:pt x="67070" y="42726"/>
                </a:lnTo>
                <a:lnTo>
                  <a:pt x="65023" y="43909"/>
                </a:lnTo>
                <a:lnTo>
                  <a:pt x="65000" y="43887"/>
                </a:lnTo>
                <a:lnTo>
                  <a:pt x="64966" y="43852"/>
                </a:lnTo>
                <a:lnTo>
                  <a:pt x="64920" y="43841"/>
                </a:lnTo>
                <a:lnTo>
                  <a:pt x="64841" y="43841"/>
                </a:lnTo>
                <a:lnTo>
                  <a:pt x="64795" y="43852"/>
                </a:lnTo>
                <a:lnTo>
                  <a:pt x="64761" y="43887"/>
                </a:lnTo>
                <a:lnTo>
                  <a:pt x="64738" y="43909"/>
                </a:lnTo>
                <a:lnTo>
                  <a:pt x="62748" y="42760"/>
                </a:lnTo>
                <a:lnTo>
                  <a:pt x="62759" y="42715"/>
                </a:lnTo>
                <a:lnTo>
                  <a:pt x="62759" y="42669"/>
                </a:lnTo>
                <a:lnTo>
                  <a:pt x="62759" y="42624"/>
                </a:lnTo>
                <a:lnTo>
                  <a:pt x="62748" y="42578"/>
                </a:lnTo>
                <a:lnTo>
                  <a:pt x="62725" y="42533"/>
                </a:lnTo>
                <a:lnTo>
                  <a:pt x="62691" y="42499"/>
                </a:lnTo>
                <a:lnTo>
                  <a:pt x="62668" y="42465"/>
                </a:lnTo>
                <a:lnTo>
                  <a:pt x="62623" y="42442"/>
                </a:lnTo>
                <a:lnTo>
                  <a:pt x="62577" y="42431"/>
                </a:lnTo>
                <a:lnTo>
                  <a:pt x="62532" y="42419"/>
                </a:lnTo>
                <a:lnTo>
                  <a:pt x="62532" y="40121"/>
                </a:lnTo>
                <a:lnTo>
                  <a:pt x="62577" y="40121"/>
                </a:lnTo>
                <a:lnTo>
                  <a:pt x="62611" y="40099"/>
                </a:lnTo>
                <a:lnTo>
                  <a:pt x="62645" y="40076"/>
                </a:lnTo>
                <a:lnTo>
                  <a:pt x="62668" y="40053"/>
                </a:lnTo>
                <a:lnTo>
                  <a:pt x="62702" y="40019"/>
                </a:lnTo>
                <a:lnTo>
                  <a:pt x="62714" y="39985"/>
                </a:lnTo>
                <a:lnTo>
                  <a:pt x="62725" y="39951"/>
                </a:lnTo>
                <a:lnTo>
                  <a:pt x="62725" y="39905"/>
                </a:lnTo>
                <a:lnTo>
                  <a:pt x="62725" y="39871"/>
                </a:lnTo>
                <a:lnTo>
                  <a:pt x="62714" y="39826"/>
                </a:lnTo>
                <a:lnTo>
                  <a:pt x="64727" y="38665"/>
                </a:lnTo>
                <a:lnTo>
                  <a:pt x="64750" y="38699"/>
                </a:lnTo>
                <a:lnTo>
                  <a:pt x="64795" y="38734"/>
                </a:lnTo>
                <a:lnTo>
                  <a:pt x="64829" y="38745"/>
                </a:lnTo>
                <a:lnTo>
                  <a:pt x="64886" y="38756"/>
                </a:lnTo>
                <a:lnTo>
                  <a:pt x="64932" y="38745"/>
                </a:lnTo>
                <a:lnTo>
                  <a:pt x="64977" y="38734"/>
                </a:lnTo>
                <a:lnTo>
                  <a:pt x="65011" y="38699"/>
                </a:lnTo>
                <a:lnTo>
                  <a:pt x="65034" y="38665"/>
                </a:lnTo>
                <a:close/>
                <a:moveTo>
                  <a:pt x="12958" y="38699"/>
                </a:moveTo>
                <a:lnTo>
                  <a:pt x="14857" y="39803"/>
                </a:lnTo>
                <a:lnTo>
                  <a:pt x="14834" y="39848"/>
                </a:lnTo>
                <a:lnTo>
                  <a:pt x="14834" y="39905"/>
                </a:lnTo>
                <a:lnTo>
                  <a:pt x="14834" y="39962"/>
                </a:lnTo>
                <a:lnTo>
                  <a:pt x="14846" y="40008"/>
                </a:lnTo>
                <a:lnTo>
                  <a:pt x="14869" y="40053"/>
                </a:lnTo>
                <a:lnTo>
                  <a:pt x="14903" y="40099"/>
                </a:lnTo>
                <a:lnTo>
                  <a:pt x="14937" y="40121"/>
                </a:lnTo>
                <a:lnTo>
                  <a:pt x="14982" y="40155"/>
                </a:lnTo>
                <a:lnTo>
                  <a:pt x="15028" y="40167"/>
                </a:lnTo>
                <a:lnTo>
                  <a:pt x="15085" y="40178"/>
                </a:lnTo>
                <a:lnTo>
                  <a:pt x="15085" y="42453"/>
                </a:lnTo>
                <a:lnTo>
                  <a:pt x="15039" y="42453"/>
                </a:lnTo>
                <a:lnTo>
                  <a:pt x="15005" y="42476"/>
                </a:lnTo>
                <a:lnTo>
                  <a:pt x="14971" y="42487"/>
                </a:lnTo>
                <a:lnTo>
                  <a:pt x="14937" y="42522"/>
                </a:lnTo>
                <a:lnTo>
                  <a:pt x="14914" y="42556"/>
                </a:lnTo>
                <a:lnTo>
                  <a:pt x="14891" y="42590"/>
                </a:lnTo>
                <a:lnTo>
                  <a:pt x="14880" y="42624"/>
                </a:lnTo>
                <a:lnTo>
                  <a:pt x="14880" y="42669"/>
                </a:lnTo>
                <a:lnTo>
                  <a:pt x="14880" y="42704"/>
                </a:lnTo>
                <a:lnTo>
                  <a:pt x="14891" y="42749"/>
                </a:lnTo>
                <a:lnTo>
                  <a:pt x="12878" y="43921"/>
                </a:lnTo>
                <a:lnTo>
                  <a:pt x="12844" y="43887"/>
                </a:lnTo>
                <a:lnTo>
                  <a:pt x="12810" y="43864"/>
                </a:lnTo>
                <a:lnTo>
                  <a:pt x="12776" y="43841"/>
                </a:lnTo>
                <a:lnTo>
                  <a:pt x="12685" y="43841"/>
                </a:lnTo>
                <a:lnTo>
                  <a:pt x="12650" y="43864"/>
                </a:lnTo>
                <a:lnTo>
                  <a:pt x="12616" y="43887"/>
                </a:lnTo>
                <a:lnTo>
                  <a:pt x="12582" y="43909"/>
                </a:lnTo>
                <a:lnTo>
                  <a:pt x="10535" y="42726"/>
                </a:lnTo>
                <a:lnTo>
                  <a:pt x="10546" y="42669"/>
                </a:lnTo>
                <a:lnTo>
                  <a:pt x="10535" y="42601"/>
                </a:lnTo>
                <a:lnTo>
                  <a:pt x="10500" y="42544"/>
                </a:lnTo>
                <a:lnTo>
                  <a:pt x="10444" y="42499"/>
                </a:lnTo>
                <a:lnTo>
                  <a:pt x="10387" y="42476"/>
                </a:lnTo>
                <a:lnTo>
                  <a:pt x="10387" y="40133"/>
                </a:lnTo>
                <a:lnTo>
                  <a:pt x="10421" y="40121"/>
                </a:lnTo>
                <a:lnTo>
                  <a:pt x="10466" y="40110"/>
                </a:lnTo>
                <a:lnTo>
                  <a:pt x="10500" y="40087"/>
                </a:lnTo>
                <a:lnTo>
                  <a:pt x="10523" y="40053"/>
                </a:lnTo>
                <a:lnTo>
                  <a:pt x="10546" y="40030"/>
                </a:lnTo>
                <a:lnTo>
                  <a:pt x="10569" y="39985"/>
                </a:lnTo>
                <a:lnTo>
                  <a:pt x="10580" y="39951"/>
                </a:lnTo>
                <a:lnTo>
                  <a:pt x="10580" y="39905"/>
                </a:lnTo>
                <a:lnTo>
                  <a:pt x="10580" y="39871"/>
                </a:lnTo>
                <a:lnTo>
                  <a:pt x="10569" y="39826"/>
                </a:lnTo>
                <a:lnTo>
                  <a:pt x="12503" y="38711"/>
                </a:lnTo>
                <a:lnTo>
                  <a:pt x="12548" y="38756"/>
                </a:lnTo>
                <a:lnTo>
                  <a:pt x="12605" y="38790"/>
                </a:lnTo>
                <a:lnTo>
                  <a:pt x="12662" y="38825"/>
                </a:lnTo>
                <a:lnTo>
                  <a:pt x="12798" y="38825"/>
                </a:lnTo>
                <a:lnTo>
                  <a:pt x="12855" y="38790"/>
                </a:lnTo>
                <a:lnTo>
                  <a:pt x="12912" y="38756"/>
                </a:lnTo>
                <a:lnTo>
                  <a:pt x="12958" y="38699"/>
                </a:lnTo>
                <a:close/>
                <a:moveTo>
                  <a:pt x="27131" y="38677"/>
                </a:moveTo>
                <a:lnTo>
                  <a:pt x="29099" y="39814"/>
                </a:lnTo>
                <a:lnTo>
                  <a:pt x="29076" y="39860"/>
                </a:lnTo>
                <a:lnTo>
                  <a:pt x="29076" y="39905"/>
                </a:lnTo>
                <a:lnTo>
                  <a:pt x="29076" y="39951"/>
                </a:lnTo>
                <a:lnTo>
                  <a:pt x="29088" y="39996"/>
                </a:lnTo>
                <a:lnTo>
                  <a:pt x="29111" y="40042"/>
                </a:lnTo>
                <a:lnTo>
                  <a:pt x="29145" y="40076"/>
                </a:lnTo>
                <a:lnTo>
                  <a:pt x="29179" y="40099"/>
                </a:lnTo>
                <a:lnTo>
                  <a:pt x="29213" y="40133"/>
                </a:lnTo>
                <a:lnTo>
                  <a:pt x="29258" y="40144"/>
                </a:lnTo>
                <a:lnTo>
                  <a:pt x="29304" y="40155"/>
                </a:lnTo>
                <a:lnTo>
                  <a:pt x="29304" y="42465"/>
                </a:lnTo>
                <a:lnTo>
                  <a:pt x="29258" y="42465"/>
                </a:lnTo>
                <a:lnTo>
                  <a:pt x="29224" y="42487"/>
                </a:lnTo>
                <a:lnTo>
                  <a:pt x="29202" y="42499"/>
                </a:lnTo>
                <a:lnTo>
                  <a:pt x="29167" y="42522"/>
                </a:lnTo>
                <a:lnTo>
                  <a:pt x="29145" y="42556"/>
                </a:lnTo>
                <a:lnTo>
                  <a:pt x="29133" y="42590"/>
                </a:lnTo>
                <a:lnTo>
                  <a:pt x="29122" y="42624"/>
                </a:lnTo>
                <a:lnTo>
                  <a:pt x="29111" y="42669"/>
                </a:lnTo>
                <a:lnTo>
                  <a:pt x="29122" y="42704"/>
                </a:lnTo>
                <a:lnTo>
                  <a:pt x="29133" y="42738"/>
                </a:lnTo>
                <a:lnTo>
                  <a:pt x="27086" y="43921"/>
                </a:lnTo>
                <a:lnTo>
                  <a:pt x="27063" y="43887"/>
                </a:lnTo>
                <a:lnTo>
                  <a:pt x="27029" y="43864"/>
                </a:lnTo>
                <a:lnTo>
                  <a:pt x="26995" y="43852"/>
                </a:lnTo>
                <a:lnTo>
                  <a:pt x="26949" y="43841"/>
                </a:lnTo>
                <a:lnTo>
                  <a:pt x="26904" y="43852"/>
                </a:lnTo>
                <a:lnTo>
                  <a:pt x="26870" y="43864"/>
                </a:lnTo>
                <a:lnTo>
                  <a:pt x="26836" y="43887"/>
                </a:lnTo>
                <a:lnTo>
                  <a:pt x="26813" y="43921"/>
                </a:lnTo>
                <a:lnTo>
                  <a:pt x="24811" y="42760"/>
                </a:lnTo>
                <a:lnTo>
                  <a:pt x="24822" y="42715"/>
                </a:lnTo>
                <a:lnTo>
                  <a:pt x="24822" y="42669"/>
                </a:lnTo>
                <a:lnTo>
                  <a:pt x="24822" y="42624"/>
                </a:lnTo>
                <a:lnTo>
                  <a:pt x="24811" y="42578"/>
                </a:lnTo>
                <a:lnTo>
                  <a:pt x="24788" y="42533"/>
                </a:lnTo>
                <a:lnTo>
                  <a:pt x="24765" y="42499"/>
                </a:lnTo>
                <a:lnTo>
                  <a:pt x="24731" y="42465"/>
                </a:lnTo>
                <a:lnTo>
                  <a:pt x="24697" y="42442"/>
                </a:lnTo>
                <a:lnTo>
                  <a:pt x="24651" y="42431"/>
                </a:lnTo>
                <a:lnTo>
                  <a:pt x="24606" y="42419"/>
                </a:lnTo>
                <a:lnTo>
                  <a:pt x="24606" y="40087"/>
                </a:lnTo>
                <a:lnTo>
                  <a:pt x="24663" y="40064"/>
                </a:lnTo>
                <a:lnTo>
                  <a:pt x="24708" y="40019"/>
                </a:lnTo>
                <a:lnTo>
                  <a:pt x="24742" y="39973"/>
                </a:lnTo>
                <a:lnTo>
                  <a:pt x="24754" y="39905"/>
                </a:lnTo>
                <a:lnTo>
                  <a:pt x="24742" y="39848"/>
                </a:lnTo>
                <a:lnTo>
                  <a:pt x="26767" y="38688"/>
                </a:lnTo>
                <a:lnTo>
                  <a:pt x="26801" y="38722"/>
                </a:lnTo>
                <a:lnTo>
                  <a:pt x="26847" y="38756"/>
                </a:lnTo>
                <a:lnTo>
                  <a:pt x="26892" y="38768"/>
                </a:lnTo>
                <a:lnTo>
                  <a:pt x="26949" y="38779"/>
                </a:lnTo>
                <a:lnTo>
                  <a:pt x="27006" y="38768"/>
                </a:lnTo>
                <a:lnTo>
                  <a:pt x="27052" y="38756"/>
                </a:lnTo>
                <a:lnTo>
                  <a:pt x="27097" y="38722"/>
                </a:lnTo>
                <a:lnTo>
                  <a:pt x="27131" y="38677"/>
                </a:lnTo>
                <a:close/>
                <a:moveTo>
                  <a:pt x="55593" y="38688"/>
                </a:moveTo>
                <a:lnTo>
                  <a:pt x="57526" y="39803"/>
                </a:lnTo>
                <a:lnTo>
                  <a:pt x="57504" y="39848"/>
                </a:lnTo>
                <a:lnTo>
                  <a:pt x="57504" y="39905"/>
                </a:lnTo>
                <a:lnTo>
                  <a:pt x="57504" y="39962"/>
                </a:lnTo>
                <a:lnTo>
                  <a:pt x="57526" y="40008"/>
                </a:lnTo>
                <a:lnTo>
                  <a:pt x="57549" y="40053"/>
                </a:lnTo>
                <a:lnTo>
                  <a:pt x="57572" y="40087"/>
                </a:lnTo>
                <a:lnTo>
                  <a:pt x="57606" y="40121"/>
                </a:lnTo>
                <a:lnTo>
                  <a:pt x="57651" y="40144"/>
                </a:lnTo>
                <a:lnTo>
                  <a:pt x="57697" y="40167"/>
                </a:lnTo>
                <a:lnTo>
                  <a:pt x="57754" y="40178"/>
                </a:lnTo>
                <a:lnTo>
                  <a:pt x="57754" y="42499"/>
                </a:lnTo>
                <a:lnTo>
                  <a:pt x="57697" y="42522"/>
                </a:lnTo>
                <a:lnTo>
                  <a:pt x="57651" y="42556"/>
                </a:lnTo>
                <a:lnTo>
                  <a:pt x="57617" y="42613"/>
                </a:lnTo>
                <a:lnTo>
                  <a:pt x="57606" y="42669"/>
                </a:lnTo>
                <a:lnTo>
                  <a:pt x="57617" y="42715"/>
                </a:lnTo>
                <a:lnTo>
                  <a:pt x="55524" y="43921"/>
                </a:lnTo>
                <a:lnTo>
                  <a:pt x="55502" y="43898"/>
                </a:lnTo>
                <a:lnTo>
                  <a:pt x="55467" y="43875"/>
                </a:lnTo>
                <a:lnTo>
                  <a:pt x="55433" y="43852"/>
                </a:lnTo>
                <a:lnTo>
                  <a:pt x="55354" y="43852"/>
                </a:lnTo>
                <a:lnTo>
                  <a:pt x="55320" y="43864"/>
                </a:lnTo>
                <a:lnTo>
                  <a:pt x="55285" y="43887"/>
                </a:lnTo>
                <a:lnTo>
                  <a:pt x="55263" y="43921"/>
                </a:lnTo>
                <a:lnTo>
                  <a:pt x="53261" y="42760"/>
                </a:lnTo>
                <a:lnTo>
                  <a:pt x="53283" y="42715"/>
                </a:lnTo>
                <a:lnTo>
                  <a:pt x="53283" y="42669"/>
                </a:lnTo>
                <a:lnTo>
                  <a:pt x="53283" y="42613"/>
                </a:lnTo>
                <a:lnTo>
                  <a:pt x="53272" y="42567"/>
                </a:lnTo>
                <a:lnTo>
                  <a:pt x="53249" y="42533"/>
                </a:lnTo>
                <a:lnTo>
                  <a:pt x="53215" y="42487"/>
                </a:lnTo>
                <a:lnTo>
                  <a:pt x="53181" y="42453"/>
                </a:lnTo>
                <a:lnTo>
                  <a:pt x="53147" y="42431"/>
                </a:lnTo>
                <a:lnTo>
                  <a:pt x="53101" y="42419"/>
                </a:lnTo>
                <a:lnTo>
                  <a:pt x="53056" y="42408"/>
                </a:lnTo>
                <a:lnTo>
                  <a:pt x="53056" y="40110"/>
                </a:lnTo>
                <a:lnTo>
                  <a:pt x="53124" y="40087"/>
                </a:lnTo>
                <a:lnTo>
                  <a:pt x="53181" y="40042"/>
                </a:lnTo>
                <a:lnTo>
                  <a:pt x="53215" y="39985"/>
                </a:lnTo>
                <a:lnTo>
                  <a:pt x="53226" y="39951"/>
                </a:lnTo>
                <a:lnTo>
                  <a:pt x="53226" y="39905"/>
                </a:lnTo>
                <a:lnTo>
                  <a:pt x="53215" y="39837"/>
                </a:lnTo>
                <a:lnTo>
                  <a:pt x="55194" y="38688"/>
                </a:lnTo>
                <a:lnTo>
                  <a:pt x="55229" y="38734"/>
                </a:lnTo>
                <a:lnTo>
                  <a:pt x="55285" y="38768"/>
                </a:lnTo>
                <a:lnTo>
                  <a:pt x="55331" y="38790"/>
                </a:lnTo>
                <a:lnTo>
                  <a:pt x="55388" y="38802"/>
                </a:lnTo>
                <a:lnTo>
                  <a:pt x="55456" y="38790"/>
                </a:lnTo>
                <a:lnTo>
                  <a:pt x="55513" y="38768"/>
                </a:lnTo>
                <a:lnTo>
                  <a:pt x="55558" y="38734"/>
                </a:lnTo>
                <a:lnTo>
                  <a:pt x="55593" y="38688"/>
                </a:lnTo>
                <a:close/>
                <a:moveTo>
                  <a:pt x="69846" y="38699"/>
                </a:moveTo>
                <a:lnTo>
                  <a:pt x="71746" y="39803"/>
                </a:lnTo>
                <a:lnTo>
                  <a:pt x="71723" y="39848"/>
                </a:lnTo>
                <a:lnTo>
                  <a:pt x="71723" y="39905"/>
                </a:lnTo>
                <a:lnTo>
                  <a:pt x="71723" y="39962"/>
                </a:lnTo>
                <a:lnTo>
                  <a:pt x="71746" y="40008"/>
                </a:lnTo>
                <a:lnTo>
                  <a:pt x="71768" y="40053"/>
                </a:lnTo>
                <a:lnTo>
                  <a:pt x="71791" y="40099"/>
                </a:lnTo>
                <a:lnTo>
                  <a:pt x="71825" y="40121"/>
                </a:lnTo>
                <a:lnTo>
                  <a:pt x="71871" y="40155"/>
                </a:lnTo>
                <a:lnTo>
                  <a:pt x="71916" y="40167"/>
                </a:lnTo>
                <a:lnTo>
                  <a:pt x="71973" y="40178"/>
                </a:lnTo>
                <a:lnTo>
                  <a:pt x="71973" y="42453"/>
                </a:lnTo>
                <a:lnTo>
                  <a:pt x="71928" y="42453"/>
                </a:lnTo>
                <a:lnTo>
                  <a:pt x="71893" y="42476"/>
                </a:lnTo>
                <a:lnTo>
                  <a:pt x="71859" y="42487"/>
                </a:lnTo>
                <a:lnTo>
                  <a:pt x="71825" y="42522"/>
                </a:lnTo>
                <a:lnTo>
                  <a:pt x="71802" y="42556"/>
                </a:lnTo>
                <a:lnTo>
                  <a:pt x="71791" y="42590"/>
                </a:lnTo>
                <a:lnTo>
                  <a:pt x="71780" y="42624"/>
                </a:lnTo>
                <a:lnTo>
                  <a:pt x="71768" y="42669"/>
                </a:lnTo>
                <a:lnTo>
                  <a:pt x="71780" y="42704"/>
                </a:lnTo>
                <a:lnTo>
                  <a:pt x="71791" y="42749"/>
                </a:lnTo>
                <a:lnTo>
                  <a:pt x="69766" y="43921"/>
                </a:lnTo>
                <a:lnTo>
                  <a:pt x="69744" y="43887"/>
                </a:lnTo>
                <a:lnTo>
                  <a:pt x="69709" y="43864"/>
                </a:lnTo>
                <a:lnTo>
                  <a:pt x="69664" y="43841"/>
                </a:lnTo>
                <a:lnTo>
                  <a:pt x="69573" y="43841"/>
                </a:lnTo>
                <a:lnTo>
                  <a:pt x="69539" y="43864"/>
                </a:lnTo>
                <a:lnTo>
                  <a:pt x="69505" y="43887"/>
                </a:lnTo>
                <a:lnTo>
                  <a:pt x="69482" y="43909"/>
                </a:lnTo>
                <a:lnTo>
                  <a:pt x="67423" y="42726"/>
                </a:lnTo>
                <a:lnTo>
                  <a:pt x="67434" y="42669"/>
                </a:lnTo>
                <a:lnTo>
                  <a:pt x="67423" y="42601"/>
                </a:lnTo>
                <a:lnTo>
                  <a:pt x="67389" y="42544"/>
                </a:lnTo>
                <a:lnTo>
                  <a:pt x="67343" y="42499"/>
                </a:lnTo>
                <a:lnTo>
                  <a:pt x="67275" y="42476"/>
                </a:lnTo>
                <a:lnTo>
                  <a:pt x="67275" y="40133"/>
                </a:lnTo>
                <a:lnTo>
                  <a:pt x="67321" y="40121"/>
                </a:lnTo>
                <a:lnTo>
                  <a:pt x="67355" y="40110"/>
                </a:lnTo>
                <a:lnTo>
                  <a:pt x="67389" y="40087"/>
                </a:lnTo>
                <a:lnTo>
                  <a:pt x="67423" y="40053"/>
                </a:lnTo>
                <a:lnTo>
                  <a:pt x="67446" y="40030"/>
                </a:lnTo>
                <a:lnTo>
                  <a:pt x="67457" y="39985"/>
                </a:lnTo>
                <a:lnTo>
                  <a:pt x="67468" y="39951"/>
                </a:lnTo>
                <a:lnTo>
                  <a:pt x="67480" y="39905"/>
                </a:lnTo>
                <a:lnTo>
                  <a:pt x="67468" y="39871"/>
                </a:lnTo>
                <a:lnTo>
                  <a:pt x="67457" y="39826"/>
                </a:lnTo>
                <a:lnTo>
                  <a:pt x="69391" y="38711"/>
                </a:lnTo>
                <a:lnTo>
                  <a:pt x="69436" y="38756"/>
                </a:lnTo>
                <a:lnTo>
                  <a:pt x="69493" y="38790"/>
                </a:lnTo>
                <a:lnTo>
                  <a:pt x="69550" y="38825"/>
                </a:lnTo>
                <a:lnTo>
                  <a:pt x="69687" y="38825"/>
                </a:lnTo>
                <a:lnTo>
                  <a:pt x="69755" y="38790"/>
                </a:lnTo>
                <a:lnTo>
                  <a:pt x="69800" y="38756"/>
                </a:lnTo>
                <a:lnTo>
                  <a:pt x="69846" y="38699"/>
                </a:lnTo>
                <a:close/>
                <a:moveTo>
                  <a:pt x="84020" y="38677"/>
                </a:moveTo>
                <a:lnTo>
                  <a:pt x="85988" y="39814"/>
                </a:lnTo>
                <a:lnTo>
                  <a:pt x="85976" y="39860"/>
                </a:lnTo>
                <a:lnTo>
                  <a:pt x="85965" y="39905"/>
                </a:lnTo>
                <a:lnTo>
                  <a:pt x="85976" y="39951"/>
                </a:lnTo>
                <a:lnTo>
                  <a:pt x="85988" y="39996"/>
                </a:lnTo>
                <a:lnTo>
                  <a:pt x="86010" y="40042"/>
                </a:lnTo>
                <a:lnTo>
                  <a:pt x="86033" y="40076"/>
                </a:lnTo>
                <a:lnTo>
                  <a:pt x="86067" y="40099"/>
                </a:lnTo>
                <a:lnTo>
                  <a:pt x="86101" y="40133"/>
                </a:lnTo>
                <a:lnTo>
                  <a:pt x="86147" y="40144"/>
                </a:lnTo>
                <a:lnTo>
                  <a:pt x="86192" y="40155"/>
                </a:lnTo>
                <a:lnTo>
                  <a:pt x="86192" y="42465"/>
                </a:lnTo>
                <a:lnTo>
                  <a:pt x="86158" y="42465"/>
                </a:lnTo>
                <a:lnTo>
                  <a:pt x="86124" y="42487"/>
                </a:lnTo>
                <a:lnTo>
                  <a:pt x="86090" y="42499"/>
                </a:lnTo>
                <a:lnTo>
                  <a:pt x="86056" y="42522"/>
                </a:lnTo>
                <a:lnTo>
                  <a:pt x="86033" y="42556"/>
                </a:lnTo>
                <a:lnTo>
                  <a:pt x="86022" y="42590"/>
                </a:lnTo>
                <a:lnTo>
                  <a:pt x="86010" y="42624"/>
                </a:lnTo>
                <a:lnTo>
                  <a:pt x="85999" y="42669"/>
                </a:lnTo>
                <a:lnTo>
                  <a:pt x="86010" y="42704"/>
                </a:lnTo>
                <a:lnTo>
                  <a:pt x="86022" y="42738"/>
                </a:lnTo>
                <a:lnTo>
                  <a:pt x="83986" y="43921"/>
                </a:lnTo>
                <a:lnTo>
                  <a:pt x="83951" y="43887"/>
                </a:lnTo>
                <a:lnTo>
                  <a:pt x="83917" y="43864"/>
                </a:lnTo>
                <a:lnTo>
                  <a:pt x="83883" y="43852"/>
                </a:lnTo>
                <a:lnTo>
                  <a:pt x="83838" y="43841"/>
                </a:lnTo>
                <a:lnTo>
                  <a:pt x="83804" y="43852"/>
                </a:lnTo>
                <a:lnTo>
                  <a:pt x="83758" y="43864"/>
                </a:lnTo>
                <a:lnTo>
                  <a:pt x="83735" y="43887"/>
                </a:lnTo>
                <a:lnTo>
                  <a:pt x="83701" y="43921"/>
                </a:lnTo>
                <a:lnTo>
                  <a:pt x="81699" y="42760"/>
                </a:lnTo>
                <a:lnTo>
                  <a:pt x="81710" y="42715"/>
                </a:lnTo>
                <a:lnTo>
                  <a:pt x="81722" y="42669"/>
                </a:lnTo>
                <a:lnTo>
                  <a:pt x="81710" y="42624"/>
                </a:lnTo>
                <a:lnTo>
                  <a:pt x="81699" y="42578"/>
                </a:lnTo>
                <a:lnTo>
                  <a:pt x="81676" y="42533"/>
                </a:lnTo>
                <a:lnTo>
                  <a:pt x="81654" y="42499"/>
                </a:lnTo>
                <a:lnTo>
                  <a:pt x="81619" y="42465"/>
                </a:lnTo>
                <a:lnTo>
                  <a:pt x="81585" y="42442"/>
                </a:lnTo>
                <a:lnTo>
                  <a:pt x="81540" y="42431"/>
                </a:lnTo>
                <a:lnTo>
                  <a:pt x="81494" y="42419"/>
                </a:lnTo>
                <a:lnTo>
                  <a:pt x="81494" y="40087"/>
                </a:lnTo>
                <a:lnTo>
                  <a:pt x="81563" y="40064"/>
                </a:lnTo>
                <a:lnTo>
                  <a:pt x="81608" y="40019"/>
                </a:lnTo>
                <a:lnTo>
                  <a:pt x="81631" y="39973"/>
                </a:lnTo>
                <a:lnTo>
                  <a:pt x="81642" y="39905"/>
                </a:lnTo>
                <a:lnTo>
                  <a:pt x="81631" y="39848"/>
                </a:lnTo>
                <a:lnTo>
                  <a:pt x="83656" y="38688"/>
                </a:lnTo>
                <a:lnTo>
                  <a:pt x="83690" y="38722"/>
                </a:lnTo>
                <a:lnTo>
                  <a:pt x="83735" y="38756"/>
                </a:lnTo>
                <a:lnTo>
                  <a:pt x="83781" y="38768"/>
                </a:lnTo>
                <a:lnTo>
                  <a:pt x="83838" y="38779"/>
                </a:lnTo>
                <a:lnTo>
                  <a:pt x="83895" y="38768"/>
                </a:lnTo>
                <a:lnTo>
                  <a:pt x="83951" y="38756"/>
                </a:lnTo>
                <a:lnTo>
                  <a:pt x="83986" y="38722"/>
                </a:lnTo>
                <a:lnTo>
                  <a:pt x="84020" y="38677"/>
                </a:lnTo>
                <a:close/>
                <a:moveTo>
                  <a:pt x="24788" y="42795"/>
                </a:moveTo>
                <a:lnTo>
                  <a:pt x="26790" y="43955"/>
                </a:lnTo>
                <a:lnTo>
                  <a:pt x="26779" y="44012"/>
                </a:lnTo>
                <a:lnTo>
                  <a:pt x="26790" y="44080"/>
                </a:lnTo>
                <a:lnTo>
                  <a:pt x="26824" y="44125"/>
                </a:lnTo>
                <a:lnTo>
                  <a:pt x="26870" y="44171"/>
                </a:lnTo>
                <a:lnTo>
                  <a:pt x="26927" y="44182"/>
                </a:lnTo>
                <a:lnTo>
                  <a:pt x="26927" y="46537"/>
                </a:lnTo>
                <a:lnTo>
                  <a:pt x="26892" y="46548"/>
                </a:lnTo>
                <a:lnTo>
                  <a:pt x="26847" y="46560"/>
                </a:lnTo>
                <a:lnTo>
                  <a:pt x="26813" y="46583"/>
                </a:lnTo>
                <a:lnTo>
                  <a:pt x="26779" y="46605"/>
                </a:lnTo>
                <a:lnTo>
                  <a:pt x="26745" y="46639"/>
                </a:lnTo>
                <a:lnTo>
                  <a:pt x="26733" y="46685"/>
                </a:lnTo>
                <a:lnTo>
                  <a:pt x="26722" y="46730"/>
                </a:lnTo>
                <a:lnTo>
                  <a:pt x="26710" y="46776"/>
                </a:lnTo>
                <a:lnTo>
                  <a:pt x="26722" y="46821"/>
                </a:lnTo>
                <a:lnTo>
                  <a:pt x="26733" y="46867"/>
                </a:lnTo>
                <a:lnTo>
                  <a:pt x="24788" y="47982"/>
                </a:lnTo>
                <a:lnTo>
                  <a:pt x="24754" y="47936"/>
                </a:lnTo>
                <a:lnTo>
                  <a:pt x="24708" y="47902"/>
                </a:lnTo>
                <a:lnTo>
                  <a:pt x="24640" y="47879"/>
                </a:lnTo>
                <a:lnTo>
                  <a:pt x="24583" y="47868"/>
                </a:lnTo>
                <a:lnTo>
                  <a:pt x="24515" y="47879"/>
                </a:lnTo>
                <a:lnTo>
                  <a:pt x="24458" y="47902"/>
                </a:lnTo>
                <a:lnTo>
                  <a:pt x="24413" y="47936"/>
                </a:lnTo>
                <a:lnTo>
                  <a:pt x="24367" y="47982"/>
                </a:lnTo>
                <a:lnTo>
                  <a:pt x="22456" y="46878"/>
                </a:lnTo>
                <a:lnTo>
                  <a:pt x="22467" y="46821"/>
                </a:lnTo>
                <a:lnTo>
                  <a:pt x="22479" y="46776"/>
                </a:lnTo>
                <a:lnTo>
                  <a:pt x="22467" y="46719"/>
                </a:lnTo>
                <a:lnTo>
                  <a:pt x="22456" y="46674"/>
                </a:lnTo>
                <a:lnTo>
                  <a:pt x="22433" y="46628"/>
                </a:lnTo>
                <a:lnTo>
                  <a:pt x="22410" y="46594"/>
                </a:lnTo>
                <a:lnTo>
                  <a:pt x="22365" y="46560"/>
                </a:lnTo>
                <a:lnTo>
                  <a:pt x="22331" y="46537"/>
                </a:lnTo>
                <a:lnTo>
                  <a:pt x="22285" y="46514"/>
                </a:lnTo>
                <a:lnTo>
                  <a:pt x="22240" y="46514"/>
                </a:lnTo>
                <a:lnTo>
                  <a:pt x="22240" y="44262"/>
                </a:lnTo>
                <a:lnTo>
                  <a:pt x="22285" y="44251"/>
                </a:lnTo>
                <a:lnTo>
                  <a:pt x="22319" y="44239"/>
                </a:lnTo>
                <a:lnTo>
                  <a:pt x="22365" y="44205"/>
                </a:lnTo>
                <a:lnTo>
                  <a:pt x="22388" y="44182"/>
                </a:lnTo>
                <a:lnTo>
                  <a:pt x="22422" y="44148"/>
                </a:lnTo>
                <a:lnTo>
                  <a:pt x="22445" y="44103"/>
                </a:lnTo>
                <a:lnTo>
                  <a:pt x="22456" y="44057"/>
                </a:lnTo>
                <a:lnTo>
                  <a:pt x="22456" y="44012"/>
                </a:lnTo>
                <a:lnTo>
                  <a:pt x="22456" y="43966"/>
                </a:lnTo>
                <a:lnTo>
                  <a:pt x="22433" y="43921"/>
                </a:lnTo>
                <a:lnTo>
                  <a:pt x="24378" y="42806"/>
                </a:lnTo>
                <a:lnTo>
                  <a:pt x="24413" y="42851"/>
                </a:lnTo>
                <a:lnTo>
                  <a:pt x="24458" y="42886"/>
                </a:lnTo>
                <a:lnTo>
                  <a:pt x="24515" y="42908"/>
                </a:lnTo>
                <a:lnTo>
                  <a:pt x="24583" y="42920"/>
                </a:lnTo>
                <a:lnTo>
                  <a:pt x="24640" y="42908"/>
                </a:lnTo>
                <a:lnTo>
                  <a:pt x="24697" y="42886"/>
                </a:lnTo>
                <a:lnTo>
                  <a:pt x="24754" y="42851"/>
                </a:lnTo>
                <a:lnTo>
                  <a:pt x="24788" y="42795"/>
                </a:lnTo>
                <a:close/>
                <a:moveTo>
                  <a:pt x="29497" y="42783"/>
                </a:moveTo>
                <a:lnTo>
                  <a:pt x="31499" y="43932"/>
                </a:lnTo>
                <a:lnTo>
                  <a:pt x="31488" y="43978"/>
                </a:lnTo>
                <a:lnTo>
                  <a:pt x="31477" y="44012"/>
                </a:lnTo>
                <a:lnTo>
                  <a:pt x="31488" y="44057"/>
                </a:lnTo>
                <a:lnTo>
                  <a:pt x="31499" y="44091"/>
                </a:lnTo>
                <a:lnTo>
                  <a:pt x="31511" y="44125"/>
                </a:lnTo>
                <a:lnTo>
                  <a:pt x="31534" y="44160"/>
                </a:lnTo>
                <a:lnTo>
                  <a:pt x="31568" y="44182"/>
                </a:lnTo>
                <a:lnTo>
                  <a:pt x="31602" y="44205"/>
                </a:lnTo>
                <a:lnTo>
                  <a:pt x="31636" y="44216"/>
                </a:lnTo>
                <a:lnTo>
                  <a:pt x="31670" y="44216"/>
                </a:lnTo>
                <a:lnTo>
                  <a:pt x="31670" y="46571"/>
                </a:lnTo>
                <a:lnTo>
                  <a:pt x="31636" y="46583"/>
                </a:lnTo>
                <a:lnTo>
                  <a:pt x="31602" y="46594"/>
                </a:lnTo>
                <a:lnTo>
                  <a:pt x="31545" y="46639"/>
                </a:lnTo>
                <a:lnTo>
                  <a:pt x="31499" y="46696"/>
                </a:lnTo>
                <a:lnTo>
                  <a:pt x="31488" y="46730"/>
                </a:lnTo>
                <a:lnTo>
                  <a:pt x="31488" y="46776"/>
                </a:lnTo>
                <a:lnTo>
                  <a:pt x="31488" y="46810"/>
                </a:lnTo>
                <a:lnTo>
                  <a:pt x="31499" y="46844"/>
                </a:lnTo>
                <a:lnTo>
                  <a:pt x="29543" y="47982"/>
                </a:lnTo>
                <a:lnTo>
                  <a:pt x="29497" y="47925"/>
                </a:lnTo>
                <a:lnTo>
                  <a:pt x="29452" y="47891"/>
                </a:lnTo>
                <a:lnTo>
                  <a:pt x="29384" y="47868"/>
                </a:lnTo>
                <a:lnTo>
                  <a:pt x="29315" y="47857"/>
                </a:lnTo>
                <a:lnTo>
                  <a:pt x="29258" y="47868"/>
                </a:lnTo>
                <a:lnTo>
                  <a:pt x="29190" y="47891"/>
                </a:lnTo>
                <a:lnTo>
                  <a:pt x="29145" y="47925"/>
                </a:lnTo>
                <a:lnTo>
                  <a:pt x="29099" y="47970"/>
                </a:lnTo>
                <a:lnTo>
                  <a:pt x="27165" y="46856"/>
                </a:lnTo>
                <a:lnTo>
                  <a:pt x="27177" y="46821"/>
                </a:lnTo>
                <a:lnTo>
                  <a:pt x="27188" y="46776"/>
                </a:lnTo>
                <a:lnTo>
                  <a:pt x="27188" y="46730"/>
                </a:lnTo>
                <a:lnTo>
                  <a:pt x="27165" y="46685"/>
                </a:lnTo>
                <a:lnTo>
                  <a:pt x="27154" y="46651"/>
                </a:lnTo>
                <a:lnTo>
                  <a:pt x="27131" y="46617"/>
                </a:lnTo>
                <a:lnTo>
                  <a:pt x="27097" y="46583"/>
                </a:lnTo>
                <a:lnTo>
                  <a:pt x="27063" y="46560"/>
                </a:lnTo>
                <a:lnTo>
                  <a:pt x="27018" y="46548"/>
                </a:lnTo>
                <a:lnTo>
                  <a:pt x="26972" y="46537"/>
                </a:lnTo>
                <a:lnTo>
                  <a:pt x="26972" y="44182"/>
                </a:lnTo>
                <a:lnTo>
                  <a:pt x="27029" y="44160"/>
                </a:lnTo>
                <a:lnTo>
                  <a:pt x="27074" y="44125"/>
                </a:lnTo>
                <a:lnTo>
                  <a:pt x="27109" y="44080"/>
                </a:lnTo>
                <a:lnTo>
                  <a:pt x="27120" y="44012"/>
                </a:lnTo>
                <a:lnTo>
                  <a:pt x="27109" y="43966"/>
                </a:lnTo>
                <a:lnTo>
                  <a:pt x="29145" y="42783"/>
                </a:lnTo>
                <a:lnTo>
                  <a:pt x="29179" y="42817"/>
                </a:lnTo>
                <a:lnTo>
                  <a:pt x="29224" y="42851"/>
                </a:lnTo>
                <a:lnTo>
                  <a:pt x="29270" y="42863"/>
                </a:lnTo>
                <a:lnTo>
                  <a:pt x="29315" y="42874"/>
                </a:lnTo>
                <a:lnTo>
                  <a:pt x="29372" y="42863"/>
                </a:lnTo>
                <a:lnTo>
                  <a:pt x="29418" y="42851"/>
                </a:lnTo>
                <a:lnTo>
                  <a:pt x="29463" y="42817"/>
                </a:lnTo>
                <a:lnTo>
                  <a:pt x="29497" y="42783"/>
                </a:lnTo>
                <a:close/>
                <a:moveTo>
                  <a:pt x="38973" y="42772"/>
                </a:moveTo>
                <a:lnTo>
                  <a:pt x="40930" y="43909"/>
                </a:lnTo>
                <a:lnTo>
                  <a:pt x="40907" y="43955"/>
                </a:lnTo>
                <a:lnTo>
                  <a:pt x="40896" y="44012"/>
                </a:lnTo>
                <a:lnTo>
                  <a:pt x="40907" y="44069"/>
                </a:lnTo>
                <a:lnTo>
                  <a:pt x="40918" y="44114"/>
                </a:lnTo>
                <a:lnTo>
                  <a:pt x="40941" y="44160"/>
                </a:lnTo>
                <a:lnTo>
                  <a:pt x="40975" y="44205"/>
                </a:lnTo>
                <a:lnTo>
                  <a:pt x="41009" y="44228"/>
                </a:lnTo>
                <a:lnTo>
                  <a:pt x="41055" y="44262"/>
                </a:lnTo>
                <a:lnTo>
                  <a:pt x="41100" y="44273"/>
                </a:lnTo>
                <a:lnTo>
                  <a:pt x="41157" y="44285"/>
                </a:lnTo>
                <a:lnTo>
                  <a:pt x="41157" y="46526"/>
                </a:lnTo>
                <a:lnTo>
                  <a:pt x="41112" y="46537"/>
                </a:lnTo>
                <a:lnTo>
                  <a:pt x="41066" y="46548"/>
                </a:lnTo>
                <a:lnTo>
                  <a:pt x="41021" y="46571"/>
                </a:lnTo>
                <a:lnTo>
                  <a:pt x="40987" y="46605"/>
                </a:lnTo>
                <a:lnTo>
                  <a:pt x="40964" y="46639"/>
                </a:lnTo>
                <a:lnTo>
                  <a:pt x="40941" y="46685"/>
                </a:lnTo>
                <a:lnTo>
                  <a:pt x="40930" y="46719"/>
                </a:lnTo>
                <a:lnTo>
                  <a:pt x="40930" y="46776"/>
                </a:lnTo>
                <a:lnTo>
                  <a:pt x="40930" y="46821"/>
                </a:lnTo>
                <a:lnTo>
                  <a:pt x="40941" y="46867"/>
                </a:lnTo>
                <a:lnTo>
                  <a:pt x="39007" y="47982"/>
                </a:lnTo>
                <a:lnTo>
                  <a:pt x="38973" y="47936"/>
                </a:lnTo>
                <a:lnTo>
                  <a:pt x="38916" y="47902"/>
                </a:lnTo>
                <a:lnTo>
                  <a:pt x="38859" y="47879"/>
                </a:lnTo>
                <a:lnTo>
                  <a:pt x="38802" y="47868"/>
                </a:lnTo>
                <a:lnTo>
                  <a:pt x="38734" y="47879"/>
                </a:lnTo>
                <a:lnTo>
                  <a:pt x="38677" y="47902"/>
                </a:lnTo>
                <a:lnTo>
                  <a:pt x="38632" y="47936"/>
                </a:lnTo>
                <a:lnTo>
                  <a:pt x="38598" y="47982"/>
                </a:lnTo>
                <a:lnTo>
                  <a:pt x="36652" y="46867"/>
                </a:lnTo>
                <a:lnTo>
                  <a:pt x="36675" y="46821"/>
                </a:lnTo>
                <a:lnTo>
                  <a:pt x="36675" y="46776"/>
                </a:lnTo>
                <a:lnTo>
                  <a:pt x="36675" y="46730"/>
                </a:lnTo>
                <a:lnTo>
                  <a:pt x="36652" y="46685"/>
                </a:lnTo>
                <a:lnTo>
                  <a:pt x="36641" y="46639"/>
                </a:lnTo>
                <a:lnTo>
                  <a:pt x="36607" y="46605"/>
                </a:lnTo>
                <a:lnTo>
                  <a:pt x="36584" y="46583"/>
                </a:lnTo>
                <a:lnTo>
                  <a:pt x="36539" y="46560"/>
                </a:lnTo>
                <a:lnTo>
                  <a:pt x="36505" y="46537"/>
                </a:lnTo>
                <a:lnTo>
                  <a:pt x="36459" y="46526"/>
                </a:lnTo>
                <a:lnTo>
                  <a:pt x="36459" y="44216"/>
                </a:lnTo>
                <a:lnTo>
                  <a:pt x="36527" y="44194"/>
                </a:lnTo>
                <a:lnTo>
                  <a:pt x="36584" y="44148"/>
                </a:lnTo>
                <a:lnTo>
                  <a:pt x="36630" y="44091"/>
                </a:lnTo>
                <a:lnTo>
                  <a:pt x="36630" y="44057"/>
                </a:lnTo>
                <a:lnTo>
                  <a:pt x="36641" y="44012"/>
                </a:lnTo>
                <a:lnTo>
                  <a:pt x="36630" y="43978"/>
                </a:lnTo>
                <a:lnTo>
                  <a:pt x="36630" y="43943"/>
                </a:lnTo>
                <a:lnTo>
                  <a:pt x="38632" y="42783"/>
                </a:lnTo>
                <a:lnTo>
                  <a:pt x="38666" y="42817"/>
                </a:lnTo>
                <a:lnTo>
                  <a:pt x="38700" y="42851"/>
                </a:lnTo>
                <a:lnTo>
                  <a:pt x="38746" y="42863"/>
                </a:lnTo>
                <a:lnTo>
                  <a:pt x="38802" y="42874"/>
                </a:lnTo>
                <a:lnTo>
                  <a:pt x="38848" y="42863"/>
                </a:lnTo>
                <a:lnTo>
                  <a:pt x="38905" y="42851"/>
                </a:lnTo>
                <a:lnTo>
                  <a:pt x="38939" y="42817"/>
                </a:lnTo>
                <a:lnTo>
                  <a:pt x="38973" y="42772"/>
                </a:lnTo>
                <a:close/>
                <a:moveTo>
                  <a:pt x="48460" y="42783"/>
                </a:moveTo>
                <a:lnTo>
                  <a:pt x="50485" y="43943"/>
                </a:lnTo>
                <a:lnTo>
                  <a:pt x="50474" y="43978"/>
                </a:lnTo>
                <a:lnTo>
                  <a:pt x="50462" y="44012"/>
                </a:lnTo>
                <a:lnTo>
                  <a:pt x="50474" y="44046"/>
                </a:lnTo>
                <a:lnTo>
                  <a:pt x="50485" y="44080"/>
                </a:lnTo>
                <a:lnTo>
                  <a:pt x="50519" y="44137"/>
                </a:lnTo>
                <a:lnTo>
                  <a:pt x="50565" y="44182"/>
                </a:lnTo>
                <a:lnTo>
                  <a:pt x="50633" y="44194"/>
                </a:lnTo>
                <a:lnTo>
                  <a:pt x="50633" y="46571"/>
                </a:lnTo>
                <a:lnTo>
                  <a:pt x="50599" y="46571"/>
                </a:lnTo>
                <a:lnTo>
                  <a:pt x="50565" y="46594"/>
                </a:lnTo>
                <a:lnTo>
                  <a:pt x="50530" y="46605"/>
                </a:lnTo>
                <a:lnTo>
                  <a:pt x="50496" y="46628"/>
                </a:lnTo>
                <a:lnTo>
                  <a:pt x="50474" y="46662"/>
                </a:lnTo>
                <a:lnTo>
                  <a:pt x="50462" y="46696"/>
                </a:lnTo>
                <a:lnTo>
                  <a:pt x="50451" y="46730"/>
                </a:lnTo>
                <a:lnTo>
                  <a:pt x="50451" y="46776"/>
                </a:lnTo>
                <a:lnTo>
                  <a:pt x="50451" y="46810"/>
                </a:lnTo>
                <a:lnTo>
                  <a:pt x="50462" y="46844"/>
                </a:lnTo>
                <a:lnTo>
                  <a:pt x="48506" y="47982"/>
                </a:lnTo>
                <a:lnTo>
                  <a:pt x="48460" y="47925"/>
                </a:lnTo>
                <a:lnTo>
                  <a:pt x="48415" y="47891"/>
                </a:lnTo>
                <a:lnTo>
                  <a:pt x="48346" y="47868"/>
                </a:lnTo>
                <a:lnTo>
                  <a:pt x="48278" y="47857"/>
                </a:lnTo>
                <a:lnTo>
                  <a:pt x="48210" y="47868"/>
                </a:lnTo>
                <a:lnTo>
                  <a:pt x="48153" y="47891"/>
                </a:lnTo>
                <a:lnTo>
                  <a:pt x="48096" y="47925"/>
                </a:lnTo>
                <a:lnTo>
                  <a:pt x="48062" y="47970"/>
                </a:lnTo>
                <a:lnTo>
                  <a:pt x="46140" y="46867"/>
                </a:lnTo>
                <a:lnTo>
                  <a:pt x="46151" y="46821"/>
                </a:lnTo>
                <a:lnTo>
                  <a:pt x="46151" y="46776"/>
                </a:lnTo>
                <a:lnTo>
                  <a:pt x="46151" y="46730"/>
                </a:lnTo>
                <a:lnTo>
                  <a:pt x="46140" y="46685"/>
                </a:lnTo>
                <a:lnTo>
                  <a:pt x="46117" y="46639"/>
                </a:lnTo>
                <a:lnTo>
                  <a:pt x="46094" y="46605"/>
                </a:lnTo>
                <a:lnTo>
                  <a:pt x="46060" y="46583"/>
                </a:lnTo>
                <a:lnTo>
                  <a:pt x="46026" y="46560"/>
                </a:lnTo>
                <a:lnTo>
                  <a:pt x="45980" y="46537"/>
                </a:lnTo>
                <a:lnTo>
                  <a:pt x="45946" y="46526"/>
                </a:lnTo>
                <a:lnTo>
                  <a:pt x="45946" y="44239"/>
                </a:lnTo>
                <a:lnTo>
                  <a:pt x="45980" y="44239"/>
                </a:lnTo>
                <a:lnTo>
                  <a:pt x="46026" y="44216"/>
                </a:lnTo>
                <a:lnTo>
                  <a:pt x="46060" y="44194"/>
                </a:lnTo>
                <a:lnTo>
                  <a:pt x="46083" y="44171"/>
                </a:lnTo>
                <a:lnTo>
                  <a:pt x="46105" y="44137"/>
                </a:lnTo>
                <a:lnTo>
                  <a:pt x="46128" y="44103"/>
                </a:lnTo>
                <a:lnTo>
                  <a:pt x="46140" y="44057"/>
                </a:lnTo>
                <a:lnTo>
                  <a:pt x="46140" y="44012"/>
                </a:lnTo>
                <a:lnTo>
                  <a:pt x="46140" y="43966"/>
                </a:lnTo>
                <a:lnTo>
                  <a:pt x="46128" y="43932"/>
                </a:lnTo>
                <a:lnTo>
                  <a:pt x="48108" y="42795"/>
                </a:lnTo>
                <a:lnTo>
                  <a:pt x="48130" y="42829"/>
                </a:lnTo>
                <a:lnTo>
                  <a:pt x="48176" y="42863"/>
                </a:lnTo>
                <a:lnTo>
                  <a:pt x="48221" y="42874"/>
                </a:lnTo>
                <a:lnTo>
                  <a:pt x="48278" y="42886"/>
                </a:lnTo>
                <a:lnTo>
                  <a:pt x="48335" y="42874"/>
                </a:lnTo>
                <a:lnTo>
                  <a:pt x="48381" y="42851"/>
                </a:lnTo>
                <a:lnTo>
                  <a:pt x="48426" y="42817"/>
                </a:lnTo>
                <a:lnTo>
                  <a:pt x="48460" y="42783"/>
                </a:lnTo>
                <a:close/>
                <a:moveTo>
                  <a:pt x="57902" y="42760"/>
                </a:moveTo>
                <a:lnTo>
                  <a:pt x="59949" y="43943"/>
                </a:lnTo>
                <a:lnTo>
                  <a:pt x="59938" y="43978"/>
                </a:lnTo>
                <a:lnTo>
                  <a:pt x="59938" y="44012"/>
                </a:lnTo>
                <a:lnTo>
                  <a:pt x="59938" y="44057"/>
                </a:lnTo>
                <a:lnTo>
                  <a:pt x="59949" y="44091"/>
                </a:lnTo>
                <a:lnTo>
                  <a:pt x="59961" y="44125"/>
                </a:lnTo>
                <a:lnTo>
                  <a:pt x="59983" y="44148"/>
                </a:lnTo>
                <a:lnTo>
                  <a:pt x="60052" y="44194"/>
                </a:lnTo>
                <a:lnTo>
                  <a:pt x="60086" y="44216"/>
                </a:lnTo>
                <a:lnTo>
                  <a:pt x="60120" y="44216"/>
                </a:lnTo>
                <a:lnTo>
                  <a:pt x="60120" y="46537"/>
                </a:lnTo>
                <a:lnTo>
                  <a:pt x="60074" y="46537"/>
                </a:lnTo>
                <a:lnTo>
                  <a:pt x="60029" y="46560"/>
                </a:lnTo>
                <a:lnTo>
                  <a:pt x="59995" y="46583"/>
                </a:lnTo>
                <a:lnTo>
                  <a:pt x="59961" y="46605"/>
                </a:lnTo>
                <a:lnTo>
                  <a:pt x="59938" y="46639"/>
                </a:lnTo>
                <a:lnTo>
                  <a:pt x="59915" y="46685"/>
                </a:lnTo>
                <a:lnTo>
                  <a:pt x="59904" y="46730"/>
                </a:lnTo>
                <a:lnTo>
                  <a:pt x="59904" y="46776"/>
                </a:lnTo>
                <a:lnTo>
                  <a:pt x="59904" y="46821"/>
                </a:lnTo>
                <a:lnTo>
                  <a:pt x="59915" y="46867"/>
                </a:lnTo>
                <a:lnTo>
                  <a:pt x="57970" y="47982"/>
                </a:lnTo>
                <a:lnTo>
                  <a:pt x="57936" y="47936"/>
                </a:lnTo>
                <a:lnTo>
                  <a:pt x="57890" y="47902"/>
                </a:lnTo>
                <a:lnTo>
                  <a:pt x="57833" y="47879"/>
                </a:lnTo>
                <a:lnTo>
                  <a:pt x="57708" y="47879"/>
                </a:lnTo>
                <a:lnTo>
                  <a:pt x="57651" y="47902"/>
                </a:lnTo>
                <a:lnTo>
                  <a:pt x="57606" y="47936"/>
                </a:lnTo>
                <a:lnTo>
                  <a:pt x="57572" y="47982"/>
                </a:lnTo>
                <a:lnTo>
                  <a:pt x="55627" y="46867"/>
                </a:lnTo>
                <a:lnTo>
                  <a:pt x="55638" y="46821"/>
                </a:lnTo>
                <a:lnTo>
                  <a:pt x="55649" y="46776"/>
                </a:lnTo>
                <a:lnTo>
                  <a:pt x="55638" y="46719"/>
                </a:lnTo>
                <a:lnTo>
                  <a:pt x="55627" y="46685"/>
                </a:lnTo>
                <a:lnTo>
                  <a:pt x="55615" y="46639"/>
                </a:lnTo>
                <a:lnTo>
                  <a:pt x="55581" y="46605"/>
                </a:lnTo>
                <a:lnTo>
                  <a:pt x="55547" y="46571"/>
                </a:lnTo>
                <a:lnTo>
                  <a:pt x="55513" y="46548"/>
                </a:lnTo>
                <a:lnTo>
                  <a:pt x="55467" y="46526"/>
                </a:lnTo>
                <a:lnTo>
                  <a:pt x="55422" y="46514"/>
                </a:lnTo>
                <a:lnTo>
                  <a:pt x="55422" y="44171"/>
                </a:lnTo>
                <a:lnTo>
                  <a:pt x="55479" y="44160"/>
                </a:lnTo>
                <a:lnTo>
                  <a:pt x="55524" y="44125"/>
                </a:lnTo>
                <a:lnTo>
                  <a:pt x="55547" y="44069"/>
                </a:lnTo>
                <a:lnTo>
                  <a:pt x="55558" y="44012"/>
                </a:lnTo>
                <a:lnTo>
                  <a:pt x="55547" y="43966"/>
                </a:lnTo>
                <a:lnTo>
                  <a:pt x="57640" y="42760"/>
                </a:lnTo>
                <a:lnTo>
                  <a:pt x="57663" y="42795"/>
                </a:lnTo>
                <a:lnTo>
                  <a:pt x="57697" y="42817"/>
                </a:lnTo>
                <a:lnTo>
                  <a:pt x="57731" y="42829"/>
                </a:lnTo>
                <a:lnTo>
                  <a:pt x="57811" y="42829"/>
                </a:lnTo>
                <a:lnTo>
                  <a:pt x="57845" y="42817"/>
                </a:lnTo>
                <a:lnTo>
                  <a:pt x="57879" y="42795"/>
                </a:lnTo>
                <a:lnTo>
                  <a:pt x="57902" y="42760"/>
                </a:lnTo>
                <a:close/>
                <a:moveTo>
                  <a:pt x="81676" y="42795"/>
                </a:moveTo>
                <a:lnTo>
                  <a:pt x="83678" y="43955"/>
                </a:lnTo>
                <a:lnTo>
                  <a:pt x="83667" y="44012"/>
                </a:lnTo>
                <a:lnTo>
                  <a:pt x="83678" y="44080"/>
                </a:lnTo>
                <a:lnTo>
                  <a:pt x="83713" y="44125"/>
                </a:lnTo>
                <a:lnTo>
                  <a:pt x="83758" y="44171"/>
                </a:lnTo>
                <a:lnTo>
                  <a:pt x="83826" y="44182"/>
                </a:lnTo>
                <a:lnTo>
                  <a:pt x="83826" y="46537"/>
                </a:lnTo>
                <a:lnTo>
                  <a:pt x="83781" y="46548"/>
                </a:lnTo>
                <a:lnTo>
                  <a:pt x="83735" y="46560"/>
                </a:lnTo>
                <a:lnTo>
                  <a:pt x="83701" y="46583"/>
                </a:lnTo>
                <a:lnTo>
                  <a:pt x="83667" y="46605"/>
                </a:lnTo>
                <a:lnTo>
                  <a:pt x="83644" y="46639"/>
                </a:lnTo>
                <a:lnTo>
                  <a:pt x="83622" y="46685"/>
                </a:lnTo>
                <a:lnTo>
                  <a:pt x="83610" y="46730"/>
                </a:lnTo>
                <a:lnTo>
                  <a:pt x="83599" y="46776"/>
                </a:lnTo>
                <a:lnTo>
                  <a:pt x="83610" y="46821"/>
                </a:lnTo>
                <a:lnTo>
                  <a:pt x="83622" y="46867"/>
                </a:lnTo>
                <a:lnTo>
                  <a:pt x="81688" y="47982"/>
                </a:lnTo>
                <a:lnTo>
                  <a:pt x="81642" y="47936"/>
                </a:lnTo>
                <a:lnTo>
                  <a:pt x="81597" y="47902"/>
                </a:lnTo>
                <a:lnTo>
                  <a:pt x="81540" y="47879"/>
                </a:lnTo>
                <a:lnTo>
                  <a:pt x="81472" y="47868"/>
                </a:lnTo>
                <a:lnTo>
                  <a:pt x="81403" y="47879"/>
                </a:lnTo>
                <a:lnTo>
                  <a:pt x="81346" y="47902"/>
                </a:lnTo>
                <a:lnTo>
                  <a:pt x="81301" y="47936"/>
                </a:lnTo>
                <a:lnTo>
                  <a:pt x="81255" y="47982"/>
                </a:lnTo>
                <a:lnTo>
                  <a:pt x="79344" y="46878"/>
                </a:lnTo>
                <a:lnTo>
                  <a:pt x="79356" y="46821"/>
                </a:lnTo>
                <a:lnTo>
                  <a:pt x="79367" y="46776"/>
                </a:lnTo>
                <a:lnTo>
                  <a:pt x="79356" y="46719"/>
                </a:lnTo>
                <a:lnTo>
                  <a:pt x="79344" y="46674"/>
                </a:lnTo>
                <a:lnTo>
                  <a:pt x="79322" y="46628"/>
                </a:lnTo>
                <a:lnTo>
                  <a:pt x="79299" y="46594"/>
                </a:lnTo>
                <a:lnTo>
                  <a:pt x="79265" y="46560"/>
                </a:lnTo>
                <a:lnTo>
                  <a:pt x="79219" y="46537"/>
                </a:lnTo>
                <a:lnTo>
                  <a:pt x="79174" y="46514"/>
                </a:lnTo>
                <a:lnTo>
                  <a:pt x="79128" y="46514"/>
                </a:lnTo>
                <a:lnTo>
                  <a:pt x="79128" y="44262"/>
                </a:lnTo>
                <a:lnTo>
                  <a:pt x="79174" y="44251"/>
                </a:lnTo>
                <a:lnTo>
                  <a:pt x="79219" y="44239"/>
                </a:lnTo>
                <a:lnTo>
                  <a:pt x="79253" y="44205"/>
                </a:lnTo>
                <a:lnTo>
                  <a:pt x="79287" y="44182"/>
                </a:lnTo>
                <a:lnTo>
                  <a:pt x="79310" y="44148"/>
                </a:lnTo>
                <a:lnTo>
                  <a:pt x="79333" y="44103"/>
                </a:lnTo>
                <a:lnTo>
                  <a:pt x="79344" y="44057"/>
                </a:lnTo>
                <a:lnTo>
                  <a:pt x="79344" y="44012"/>
                </a:lnTo>
                <a:lnTo>
                  <a:pt x="79344" y="43966"/>
                </a:lnTo>
                <a:lnTo>
                  <a:pt x="79333" y="43921"/>
                </a:lnTo>
                <a:lnTo>
                  <a:pt x="81267" y="42806"/>
                </a:lnTo>
                <a:lnTo>
                  <a:pt x="81301" y="42851"/>
                </a:lnTo>
                <a:lnTo>
                  <a:pt x="81346" y="42886"/>
                </a:lnTo>
                <a:lnTo>
                  <a:pt x="81403" y="42908"/>
                </a:lnTo>
                <a:lnTo>
                  <a:pt x="81472" y="42920"/>
                </a:lnTo>
                <a:lnTo>
                  <a:pt x="81540" y="42908"/>
                </a:lnTo>
                <a:lnTo>
                  <a:pt x="81597" y="42886"/>
                </a:lnTo>
                <a:lnTo>
                  <a:pt x="81642" y="42851"/>
                </a:lnTo>
                <a:lnTo>
                  <a:pt x="81676" y="42795"/>
                </a:lnTo>
                <a:close/>
                <a:moveTo>
                  <a:pt x="5825" y="42806"/>
                </a:moveTo>
                <a:lnTo>
                  <a:pt x="7827" y="43955"/>
                </a:lnTo>
                <a:lnTo>
                  <a:pt x="7816" y="44012"/>
                </a:lnTo>
                <a:lnTo>
                  <a:pt x="7827" y="44080"/>
                </a:lnTo>
                <a:lnTo>
                  <a:pt x="7861" y="44137"/>
                </a:lnTo>
                <a:lnTo>
                  <a:pt x="7907" y="44171"/>
                </a:lnTo>
                <a:lnTo>
                  <a:pt x="7964" y="44194"/>
                </a:lnTo>
                <a:lnTo>
                  <a:pt x="7964" y="46526"/>
                </a:lnTo>
                <a:lnTo>
                  <a:pt x="7918" y="46537"/>
                </a:lnTo>
                <a:lnTo>
                  <a:pt x="7884" y="46548"/>
                </a:lnTo>
                <a:lnTo>
                  <a:pt x="7839" y="46571"/>
                </a:lnTo>
                <a:lnTo>
                  <a:pt x="7804" y="46605"/>
                </a:lnTo>
                <a:lnTo>
                  <a:pt x="7782" y="46639"/>
                </a:lnTo>
                <a:lnTo>
                  <a:pt x="7759" y="46685"/>
                </a:lnTo>
                <a:lnTo>
                  <a:pt x="7748" y="46719"/>
                </a:lnTo>
                <a:lnTo>
                  <a:pt x="7736" y="46776"/>
                </a:lnTo>
                <a:lnTo>
                  <a:pt x="7748" y="46821"/>
                </a:lnTo>
                <a:lnTo>
                  <a:pt x="7759" y="46867"/>
                </a:lnTo>
                <a:lnTo>
                  <a:pt x="5802" y="47993"/>
                </a:lnTo>
                <a:lnTo>
                  <a:pt x="5768" y="47959"/>
                </a:lnTo>
                <a:lnTo>
                  <a:pt x="5723" y="47925"/>
                </a:lnTo>
                <a:lnTo>
                  <a:pt x="5677" y="47902"/>
                </a:lnTo>
                <a:lnTo>
                  <a:pt x="5564" y="47902"/>
                </a:lnTo>
                <a:lnTo>
                  <a:pt x="5518" y="47925"/>
                </a:lnTo>
                <a:lnTo>
                  <a:pt x="5473" y="47959"/>
                </a:lnTo>
                <a:lnTo>
                  <a:pt x="5438" y="47993"/>
                </a:lnTo>
                <a:lnTo>
                  <a:pt x="3470" y="46867"/>
                </a:lnTo>
                <a:lnTo>
                  <a:pt x="3482" y="46821"/>
                </a:lnTo>
                <a:lnTo>
                  <a:pt x="3493" y="46776"/>
                </a:lnTo>
                <a:lnTo>
                  <a:pt x="3482" y="46730"/>
                </a:lnTo>
                <a:lnTo>
                  <a:pt x="3470" y="46685"/>
                </a:lnTo>
                <a:lnTo>
                  <a:pt x="3459" y="46639"/>
                </a:lnTo>
                <a:lnTo>
                  <a:pt x="3425" y="46605"/>
                </a:lnTo>
                <a:lnTo>
                  <a:pt x="3391" y="46583"/>
                </a:lnTo>
                <a:lnTo>
                  <a:pt x="3357" y="46560"/>
                </a:lnTo>
                <a:lnTo>
                  <a:pt x="3323" y="46537"/>
                </a:lnTo>
                <a:lnTo>
                  <a:pt x="3277" y="46537"/>
                </a:lnTo>
                <a:lnTo>
                  <a:pt x="3277" y="44216"/>
                </a:lnTo>
                <a:lnTo>
                  <a:pt x="3311" y="44216"/>
                </a:lnTo>
                <a:lnTo>
                  <a:pt x="3345" y="44194"/>
                </a:lnTo>
                <a:lnTo>
                  <a:pt x="3402" y="44148"/>
                </a:lnTo>
                <a:lnTo>
                  <a:pt x="3436" y="44091"/>
                </a:lnTo>
                <a:lnTo>
                  <a:pt x="3448" y="44057"/>
                </a:lnTo>
                <a:lnTo>
                  <a:pt x="3459" y="44012"/>
                </a:lnTo>
                <a:lnTo>
                  <a:pt x="3448" y="43978"/>
                </a:lnTo>
                <a:lnTo>
                  <a:pt x="3436" y="43943"/>
                </a:lnTo>
                <a:lnTo>
                  <a:pt x="5404" y="42806"/>
                </a:lnTo>
                <a:lnTo>
                  <a:pt x="5450" y="42851"/>
                </a:lnTo>
                <a:lnTo>
                  <a:pt x="5495" y="42886"/>
                </a:lnTo>
                <a:lnTo>
                  <a:pt x="5552" y="42908"/>
                </a:lnTo>
                <a:lnTo>
                  <a:pt x="5620" y="42920"/>
                </a:lnTo>
                <a:lnTo>
                  <a:pt x="5689" y="42908"/>
                </a:lnTo>
                <a:lnTo>
                  <a:pt x="5746" y="42886"/>
                </a:lnTo>
                <a:lnTo>
                  <a:pt x="5791" y="42851"/>
                </a:lnTo>
                <a:lnTo>
                  <a:pt x="5825" y="42806"/>
                </a:lnTo>
                <a:close/>
                <a:moveTo>
                  <a:pt x="15278" y="42783"/>
                </a:moveTo>
                <a:lnTo>
                  <a:pt x="17269" y="43932"/>
                </a:lnTo>
                <a:lnTo>
                  <a:pt x="17257" y="43966"/>
                </a:lnTo>
                <a:lnTo>
                  <a:pt x="17246" y="44012"/>
                </a:lnTo>
                <a:lnTo>
                  <a:pt x="17257" y="44057"/>
                </a:lnTo>
                <a:lnTo>
                  <a:pt x="17269" y="44091"/>
                </a:lnTo>
                <a:lnTo>
                  <a:pt x="17280" y="44137"/>
                </a:lnTo>
                <a:lnTo>
                  <a:pt x="17303" y="44160"/>
                </a:lnTo>
                <a:lnTo>
                  <a:pt x="17337" y="44194"/>
                </a:lnTo>
                <a:lnTo>
                  <a:pt x="17371" y="44216"/>
                </a:lnTo>
                <a:lnTo>
                  <a:pt x="17405" y="44228"/>
                </a:lnTo>
                <a:lnTo>
                  <a:pt x="17451" y="44228"/>
                </a:lnTo>
                <a:lnTo>
                  <a:pt x="17451" y="46594"/>
                </a:lnTo>
                <a:lnTo>
                  <a:pt x="17383" y="46617"/>
                </a:lnTo>
                <a:lnTo>
                  <a:pt x="17337" y="46651"/>
                </a:lnTo>
                <a:lnTo>
                  <a:pt x="17303" y="46708"/>
                </a:lnTo>
                <a:lnTo>
                  <a:pt x="17292" y="46776"/>
                </a:lnTo>
                <a:lnTo>
                  <a:pt x="17303" y="46833"/>
                </a:lnTo>
                <a:lnTo>
                  <a:pt x="15289" y="47993"/>
                </a:lnTo>
                <a:lnTo>
                  <a:pt x="15255" y="47959"/>
                </a:lnTo>
                <a:lnTo>
                  <a:pt x="15210" y="47925"/>
                </a:lnTo>
                <a:lnTo>
                  <a:pt x="15153" y="47902"/>
                </a:lnTo>
                <a:lnTo>
                  <a:pt x="15096" y="47891"/>
                </a:lnTo>
                <a:lnTo>
                  <a:pt x="15039" y="47902"/>
                </a:lnTo>
                <a:lnTo>
                  <a:pt x="14994" y="47925"/>
                </a:lnTo>
                <a:lnTo>
                  <a:pt x="14948" y="47948"/>
                </a:lnTo>
                <a:lnTo>
                  <a:pt x="14914" y="47993"/>
                </a:lnTo>
                <a:lnTo>
                  <a:pt x="12935" y="46856"/>
                </a:lnTo>
                <a:lnTo>
                  <a:pt x="12946" y="46810"/>
                </a:lnTo>
                <a:lnTo>
                  <a:pt x="12946" y="46776"/>
                </a:lnTo>
                <a:lnTo>
                  <a:pt x="12946" y="46730"/>
                </a:lnTo>
                <a:lnTo>
                  <a:pt x="12935" y="46696"/>
                </a:lnTo>
                <a:lnTo>
                  <a:pt x="12912" y="46662"/>
                </a:lnTo>
                <a:lnTo>
                  <a:pt x="12889" y="46628"/>
                </a:lnTo>
                <a:lnTo>
                  <a:pt x="12867" y="46605"/>
                </a:lnTo>
                <a:lnTo>
                  <a:pt x="12832" y="46583"/>
                </a:lnTo>
                <a:lnTo>
                  <a:pt x="12798" y="46560"/>
                </a:lnTo>
                <a:lnTo>
                  <a:pt x="12753" y="46560"/>
                </a:lnTo>
                <a:lnTo>
                  <a:pt x="12753" y="44182"/>
                </a:lnTo>
                <a:lnTo>
                  <a:pt x="12810" y="44171"/>
                </a:lnTo>
                <a:lnTo>
                  <a:pt x="12867" y="44125"/>
                </a:lnTo>
                <a:lnTo>
                  <a:pt x="12889" y="44080"/>
                </a:lnTo>
                <a:lnTo>
                  <a:pt x="12901" y="44012"/>
                </a:lnTo>
                <a:lnTo>
                  <a:pt x="12889" y="43955"/>
                </a:lnTo>
                <a:lnTo>
                  <a:pt x="14914" y="42783"/>
                </a:lnTo>
                <a:lnTo>
                  <a:pt x="14948" y="42829"/>
                </a:lnTo>
                <a:lnTo>
                  <a:pt x="14994" y="42863"/>
                </a:lnTo>
                <a:lnTo>
                  <a:pt x="15039" y="42874"/>
                </a:lnTo>
                <a:lnTo>
                  <a:pt x="15096" y="42886"/>
                </a:lnTo>
                <a:lnTo>
                  <a:pt x="15153" y="42874"/>
                </a:lnTo>
                <a:lnTo>
                  <a:pt x="15210" y="42863"/>
                </a:lnTo>
                <a:lnTo>
                  <a:pt x="15244" y="42829"/>
                </a:lnTo>
                <a:lnTo>
                  <a:pt x="15278" y="42783"/>
                </a:lnTo>
                <a:close/>
                <a:moveTo>
                  <a:pt x="62725" y="42806"/>
                </a:moveTo>
                <a:lnTo>
                  <a:pt x="64716" y="43955"/>
                </a:lnTo>
                <a:lnTo>
                  <a:pt x="64704" y="44012"/>
                </a:lnTo>
                <a:lnTo>
                  <a:pt x="64716" y="44080"/>
                </a:lnTo>
                <a:lnTo>
                  <a:pt x="64750" y="44137"/>
                </a:lnTo>
                <a:lnTo>
                  <a:pt x="64795" y="44171"/>
                </a:lnTo>
                <a:lnTo>
                  <a:pt x="64863" y="44194"/>
                </a:lnTo>
                <a:lnTo>
                  <a:pt x="64863" y="46526"/>
                </a:lnTo>
                <a:lnTo>
                  <a:pt x="64818" y="46537"/>
                </a:lnTo>
                <a:lnTo>
                  <a:pt x="64772" y="46548"/>
                </a:lnTo>
                <a:lnTo>
                  <a:pt x="64727" y="46571"/>
                </a:lnTo>
                <a:lnTo>
                  <a:pt x="64693" y="46605"/>
                </a:lnTo>
                <a:lnTo>
                  <a:pt x="64670" y="46639"/>
                </a:lnTo>
                <a:lnTo>
                  <a:pt x="64647" y="46685"/>
                </a:lnTo>
                <a:lnTo>
                  <a:pt x="64636" y="46719"/>
                </a:lnTo>
                <a:lnTo>
                  <a:pt x="64636" y="46776"/>
                </a:lnTo>
                <a:lnTo>
                  <a:pt x="64636" y="46821"/>
                </a:lnTo>
                <a:lnTo>
                  <a:pt x="64647" y="46867"/>
                </a:lnTo>
                <a:lnTo>
                  <a:pt x="62691" y="47993"/>
                </a:lnTo>
                <a:lnTo>
                  <a:pt x="62657" y="47959"/>
                </a:lnTo>
                <a:lnTo>
                  <a:pt x="62611" y="47925"/>
                </a:lnTo>
                <a:lnTo>
                  <a:pt x="62566" y="47902"/>
                </a:lnTo>
                <a:lnTo>
                  <a:pt x="62452" y="47902"/>
                </a:lnTo>
                <a:lnTo>
                  <a:pt x="62406" y="47925"/>
                </a:lnTo>
                <a:lnTo>
                  <a:pt x="62361" y="47959"/>
                </a:lnTo>
                <a:lnTo>
                  <a:pt x="62327" y="47993"/>
                </a:lnTo>
                <a:lnTo>
                  <a:pt x="60359" y="46867"/>
                </a:lnTo>
                <a:lnTo>
                  <a:pt x="60382" y="46821"/>
                </a:lnTo>
                <a:lnTo>
                  <a:pt x="60382" y="46776"/>
                </a:lnTo>
                <a:lnTo>
                  <a:pt x="60382" y="46730"/>
                </a:lnTo>
                <a:lnTo>
                  <a:pt x="60370" y="46685"/>
                </a:lnTo>
                <a:lnTo>
                  <a:pt x="60347" y="46639"/>
                </a:lnTo>
                <a:lnTo>
                  <a:pt x="60325" y="46605"/>
                </a:lnTo>
                <a:lnTo>
                  <a:pt x="60291" y="46583"/>
                </a:lnTo>
                <a:lnTo>
                  <a:pt x="60245" y="46560"/>
                </a:lnTo>
                <a:lnTo>
                  <a:pt x="60211" y="46537"/>
                </a:lnTo>
                <a:lnTo>
                  <a:pt x="60165" y="46537"/>
                </a:lnTo>
                <a:lnTo>
                  <a:pt x="60165" y="44216"/>
                </a:lnTo>
                <a:lnTo>
                  <a:pt x="60200" y="44216"/>
                </a:lnTo>
                <a:lnTo>
                  <a:pt x="60234" y="44194"/>
                </a:lnTo>
                <a:lnTo>
                  <a:pt x="60291" y="44148"/>
                </a:lnTo>
                <a:lnTo>
                  <a:pt x="60336" y="44091"/>
                </a:lnTo>
                <a:lnTo>
                  <a:pt x="60347" y="44057"/>
                </a:lnTo>
                <a:lnTo>
                  <a:pt x="60347" y="44012"/>
                </a:lnTo>
                <a:lnTo>
                  <a:pt x="60347" y="43978"/>
                </a:lnTo>
                <a:lnTo>
                  <a:pt x="60336" y="43943"/>
                </a:lnTo>
                <a:lnTo>
                  <a:pt x="62304" y="42806"/>
                </a:lnTo>
                <a:lnTo>
                  <a:pt x="62338" y="42851"/>
                </a:lnTo>
                <a:lnTo>
                  <a:pt x="62395" y="42886"/>
                </a:lnTo>
                <a:lnTo>
                  <a:pt x="62452" y="42908"/>
                </a:lnTo>
                <a:lnTo>
                  <a:pt x="62509" y="42920"/>
                </a:lnTo>
                <a:lnTo>
                  <a:pt x="62577" y="42908"/>
                </a:lnTo>
                <a:lnTo>
                  <a:pt x="62634" y="42886"/>
                </a:lnTo>
                <a:lnTo>
                  <a:pt x="62679" y="42851"/>
                </a:lnTo>
                <a:lnTo>
                  <a:pt x="62725" y="42806"/>
                </a:lnTo>
                <a:close/>
                <a:moveTo>
                  <a:pt x="72178" y="42783"/>
                </a:moveTo>
                <a:lnTo>
                  <a:pt x="74157" y="43932"/>
                </a:lnTo>
                <a:lnTo>
                  <a:pt x="74146" y="43966"/>
                </a:lnTo>
                <a:lnTo>
                  <a:pt x="74146" y="44012"/>
                </a:lnTo>
                <a:lnTo>
                  <a:pt x="74146" y="44057"/>
                </a:lnTo>
                <a:lnTo>
                  <a:pt x="74157" y="44091"/>
                </a:lnTo>
                <a:lnTo>
                  <a:pt x="74180" y="44137"/>
                </a:lnTo>
                <a:lnTo>
                  <a:pt x="74203" y="44160"/>
                </a:lnTo>
                <a:lnTo>
                  <a:pt x="74225" y="44194"/>
                </a:lnTo>
                <a:lnTo>
                  <a:pt x="74260" y="44216"/>
                </a:lnTo>
                <a:lnTo>
                  <a:pt x="74305" y="44228"/>
                </a:lnTo>
                <a:lnTo>
                  <a:pt x="74339" y="44228"/>
                </a:lnTo>
                <a:lnTo>
                  <a:pt x="74339" y="46594"/>
                </a:lnTo>
                <a:lnTo>
                  <a:pt x="74282" y="46617"/>
                </a:lnTo>
                <a:lnTo>
                  <a:pt x="74225" y="46651"/>
                </a:lnTo>
                <a:lnTo>
                  <a:pt x="74191" y="46708"/>
                </a:lnTo>
                <a:lnTo>
                  <a:pt x="74180" y="46776"/>
                </a:lnTo>
                <a:lnTo>
                  <a:pt x="74191" y="46833"/>
                </a:lnTo>
                <a:lnTo>
                  <a:pt x="72178" y="47993"/>
                </a:lnTo>
                <a:lnTo>
                  <a:pt x="72144" y="47959"/>
                </a:lnTo>
                <a:lnTo>
                  <a:pt x="72098" y="47925"/>
                </a:lnTo>
                <a:lnTo>
                  <a:pt x="72053" y="47902"/>
                </a:lnTo>
                <a:lnTo>
                  <a:pt x="71996" y="47891"/>
                </a:lnTo>
                <a:lnTo>
                  <a:pt x="71939" y="47902"/>
                </a:lnTo>
                <a:lnTo>
                  <a:pt x="71882" y="47925"/>
                </a:lnTo>
                <a:lnTo>
                  <a:pt x="71837" y="47948"/>
                </a:lnTo>
                <a:lnTo>
                  <a:pt x="71802" y="47993"/>
                </a:lnTo>
                <a:lnTo>
                  <a:pt x="69823" y="46856"/>
                </a:lnTo>
                <a:lnTo>
                  <a:pt x="69835" y="46810"/>
                </a:lnTo>
                <a:lnTo>
                  <a:pt x="69835" y="46776"/>
                </a:lnTo>
                <a:lnTo>
                  <a:pt x="69835" y="46730"/>
                </a:lnTo>
                <a:lnTo>
                  <a:pt x="69823" y="46696"/>
                </a:lnTo>
                <a:lnTo>
                  <a:pt x="69812" y="46662"/>
                </a:lnTo>
                <a:lnTo>
                  <a:pt x="69789" y="46628"/>
                </a:lnTo>
                <a:lnTo>
                  <a:pt x="69755" y="46605"/>
                </a:lnTo>
                <a:lnTo>
                  <a:pt x="69721" y="46583"/>
                </a:lnTo>
                <a:lnTo>
                  <a:pt x="69687" y="46560"/>
                </a:lnTo>
                <a:lnTo>
                  <a:pt x="69641" y="46560"/>
                </a:lnTo>
                <a:lnTo>
                  <a:pt x="69641" y="44182"/>
                </a:lnTo>
                <a:lnTo>
                  <a:pt x="69709" y="44171"/>
                </a:lnTo>
                <a:lnTo>
                  <a:pt x="69755" y="44125"/>
                </a:lnTo>
                <a:lnTo>
                  <a:pt x="69789" y="44080"/>
                </a:lnTo>
                <a:lnTo>
                  <a:pt x="69800" y="44012"/>
                </a:lnTo>
                <a:lnTo>
                  <a:pt x="69789" y="43955"/>
                </a:lnTo>
                <a:lnTo>
                  <a:pt x="71814" y="42783"/>
                </a:lnTo>
                <a:lnTo>
                  <a:pt x="71848" y="42829"/>
                </a:lnTo>
                <a:lnTo>
                  <a:pt x="71882" y="42863"/>
                </a:lnTo>
                <a:lnTo>
                  <a:pt x="71939" y="42874"/>
                </a:lnTo>
                <a:lnTo>
                  <a:pt x="71996" y="42886"/>
                </a:lnTo>
                <a:lnTo>
                  <a:pt x="72041" y="42874"/>
                </a:lnTo>
                <a:lnTo>
                  <a:pt x="72098" y="42863"/>
                </a:lnTo>
                <a:lnTo>
                  <a:pt x="72144" y="42829"/>
                </a:lnTo>
                <a:lnTo>
                  <a:pt x="72178" y="42783"/>
                </a:lnTo>
                <a:close/>
                <a:moveTo>
                  <a:pt x="43694" y="42760"/>
                </a:moveTo>
                <a:lnTo>
                  <a:pt x="45696" y="43921"/>
                </a:lnTo>
                <a:lnTo>
                  <a:pt x="45685" y="43966"/>
                </a:lnTo>
                <a:lnTo>
                  <a:pt x="45673" y="44012"/>
                </a:lnTo>
                <a:lnTo>
                  <a:pt x="45685" y="44057"/>
                </a:lnTo>
                <a:lnTo>
                  <a:pt x="45696" y="44103"/>
                </a:lnTo>
                <a:lnTo>
                  <a:pt x="45719" y="44137"/>
                </a:lnTo>
                <a:lnTo>
                  <a:pt x="45741" y="44171"/>
                </a:lnTo>
                <a:lnTo>
                  <a:pt x="45776" y="44205"/>
                </a:lnTo>
                <a:lnTo>
                  <a:pt x="45810" y="44228"/>
                </a:lnTo>
                <a:lnTo>
                  <a:pt x="45855" y="44239"/>
                </a:lnTo>
                <a:lnTo>
                  <a:pt x="45901" y="44251"/>
                </a:lnTo>
                <a:lnTo>
                  <a:pt x="45901" y="46526"/>
                </a:lnTo>
                <a:lnTo>
                  <a:pt x="45844" y="46537"/>
                </a:lnTo>
                <a:lnTo>
                  <a:pt x="45810" y="46548"/>
                </a:lnTo>
                <a:lnTo>
                  <a:pt x="45764" y="46571"/>
                </a:lnTo>
                <a:lnTo>
                  <a:pt x="45730" y="46605"/>
                </a:lnTo>
                <a:lnTo>
                  <a:pt x="45707" y="46639"/>
                </a:lnTo>
                <a:lnTo>
                  <a:pt x="45685" y="46674"/>
                </a:lnTo>
                <a:lnTo>
                  <a:pt x="45662" y="46719"/>
                </a:lnTo>
                <a:lnTo>
                  <a:pt x="45662" y="46776"/>
                </a:lnTo>
                <a:lnTo>
                  <a:pt x="45673" y="46821"/>
                </a:lnTo>
                <a:lnTo>
                  <a:pt x="45685" y="46867"/>
                </a:lnTo>
                <a:lnTo>
                  <a:pt x="43728" y="48004"/>
                </a:lnTo>
                <a:lnTo>
                  <a:pt x="43694" y="47959"/>
                </a:lnTo>
                <a:lnTo>
                  <a:pt x="43648" y="47925"/>
                </a:lnTo>
                <a:lnTo>
                  <a:pt x="43591" y="47902"/>
                </a:lnTo>
                <a:lnTo>
                  <a:pt x="43489" y="47902"/>
                </a:lnTo>
                <a:lnTo>
                  <a:pt x="43432" y="47925"/>
                </a:lnTo>
                <a:lnTo>
                  <a:pt x="43398" y="47959"/>
                </a:lnTo>
                <a:lnTo>
                  <a:pt x="43364" y="47993"/>
                </a:lnTo>
                <a:lnTo>
                  <a:pt x="41396" y="46867"/>
                </a:lnTo>
                <a:lnTo>
                  <a:pt x="41407" y="46821"/>
                </a:lnTo>
                <a:lnTo>
                  <a:pt x="41419" y="46776"/>
                </a:lnTo>
                <a:lnTo>
                  <a:pt x="41407" y="46730"/>
                </a:lnTo>
                <a:lnTo>
                  <a:pt x="41396" y="46685"/>
                </a:lnTo>
                <a:lnTo>
                  <a:pt x="41373" y="46639"/>
                </a:lnTo>
                <a:lnTo>
                  <a:pt x="41351" y="46605"/>
                </a:lnTo>
                <a:lnTo>
                  <a:pt x="41316" y="46583"/>
                </a:lnTo>
                <a:lnTo>
                  <a:pt x="41282" y="46560"/>
                </a:lnTo>
                <a:lnTo>
                  <a:pt x="41248" y="46537"/>
                </a:lnTo>
                <a:lnTo>
                  <a:pt x="41203" y="46526"/>
                </a:lnTo>
                <a:lnTo>
                  <a:pt x="41203" y="44285"/>
                </a:lnTo>
                <a:lnTo>
                  <a:pt x="41248" y="44273"/>
                </a:lnTo>
                <a:lnTo>
                  <a:pt x="41294" y="44251"/>
                </a:lnTo>
                <a:lnTo>
                  <a:pt x="41339" y="44228"/>
                </a:lnTo>
                <a:lnTo>
                  <a:pt x="41373" y="44194"/>
                </a:lnTo>
                <a:lnTo>
                  <a:pt x="41396" y="44160"/>
                </a:lnTo>
                <a:lnTo>
                  <a:pt x="41419" y="44114"/>
                </a:lnTo>
                <a:lnTo>
                  <a:pt x="41430" y="44069"/>
                </a:lnTo>
                <a:lnTo>
                  <a:pt x="41442" y="44012"/>
                </a:lnTo>
                <a:lnTo>
                  <a:pt x="41430" y="43966"/>
                </a:lnTo>
                <a:lnTo>
                  <a:pt x="41419" y="43909"/>
                </a:lnTo>
                <a:lnTo>
                  <a:pt x="43398" y="42772"/>
                </a:lnTo>
                <a:lnTo>
                  <a:pt x="43421" y="42806"/>
                </a:lnTo>
                <a:lnTo>
                  <a:pt x="43455" y="42829"/>
                </a:lnTo>
                <a:lnTo>
                  <a:pt x="43500" y="42840"/>
                </a:lnTo>
                <a:lnTo>
                  <a:pt x="43580" y="42840"/>
                </a:lnTo>
                <a:lnTo>
                  <a:pt x="43626" y="42817"/>
                </a:lnTo>
                <a:lnTo>
                  <a:pt x="43660" y="42795"/>
                </a:lnTo>
                <a:lnTo>
                  <a:pt x="43694" y="42760"/>
                </a:lnTo>
                <a:close/>
                <a:moveTo>
                  <a:pt x="34230" y="42772"/>
                </a:moveTo>
                <a:lnTo>
                  <a:pt x="36232" y="43932"/>
                </a:lnTo>
                <a:lnTo>
                  <a:pt x="36220" y="43978"/>
                </a:lnTo>
                <a:lnTo>
                  <a:pt x="36220" y="44012"/>
                </a:lnTo>
                <a:lnTo>
                  <a:pt x="36220" y="44057"/>
                </a:lnTo>
                <a:lnTo>
                  <a:pt x="36232" y="44091"/>
                </a:lnTo>
                <a:lnTo>
                  <a:pt x="36254" y="44125"/>
                </a:lnTo>
                <a:lnTo>
                  <a:pt x="36277" y="44160"/>
                </a:lnTo>
                <a:lnTo>
                  <a:pt x="36300" y="44182"/>
                </a:lnTo>
                <a:lnTo>
                  <a:pt x="36334" y="44205"/>
                </a:lnTo>
                <a:lnTo>
                  <a:pt x="36379" y="44216"/>
                </a:lnTo>
                <a:lnTo>
                  <a:pt x="36414" y="44216"/>
                </a:lnTo>
                <a:lnTo>
                  <a:pt x="36414" y="46526"/>
                </a:lnTo>
                <a:lnTo>
                  <a:pt x="36368" y="46537"/>
                </a:lnTo>
                <a:lnTo>
                  <a:pt x="36323" y="46548"/>
                </a:lnTo>
                <a:lnTo>
                  <a:pt x="36288" y="46571"/>
                </a:lnTo>
                <a:lnTo>
                  <a:pt x="36254" y="46605"/>
                </a:lnTo>
                <a:lnTo>
                  <a:pt x="36220" y="46639"/>
                </a:lnTo>
                <a:lnTo>
                  <a:pt x="36197" y="46685"/>
                </a:lnTo>
                <a:lnTo>
                  <a:pt x="36186" y="46719"/>
                </a:lnTo>
                <a:lnTo>
                  <a:pt x="36186" y="46776"/>
                </a:lnTo>
                <a:lnTo>
                  <a:pt x="36186" y="46821"/>
                </a:lnTo>
                <a:lnTo>
                  <a:pt x="36209" y="46867"/>
                </a:lnTo>
                <a:lnTo>
                  <a:pt x="34218" y="48016"/>
                </a:lnTo>
                <a:lnTo>
                  <a:pt x="34184" y="47982"/>
                </a:lnTo>
                <a:lnTo>
                  <a:pt x="34150" y="47948"/>
                </a:lnTo>
                <a:lnTo>
                  <a:pt x="34104" y="47936"/>
                </a:lnTo>
                <a:lnTo>
                  <a:pt x="34059" y="47925"/>
                </a:lnTo>
                <a:lnTo>
                  <a:pt x="34013" y="47936"/>
                </a:lnTo>
                <a:lnTo>
                  <a:pt x="33968" y="47948"/>
                </a:lnTo>
                <a:lnTo>
                  <a:pt x="33934" y="47982"/>
                </a:lnTo>
                <a:lnTo>
                  <a:pt x="33900" y="48004"/>
                </a:lnTo>
                <a:lnTo>
                  <a:pt x="31875" y="46844"/>
                </a:lnTo>
                <a:lnTo>
                  <a:pt x="31886" y="46776"/>
                </a:lnTo>
                <a:lnTo>
                  <a:pt x="31875" y="46696"/>
                </a:lnTo>
                <a:lnTo>
                  <a:pt x="31841" y="46639"/>
                </a:lnTo>
                <a:lnTo>
                  <a:pt x="31784" y="46594"/>
                </a:lnTo>
                <a:lnTo>
                  <a:pt x="31716" y="46571"/>
                </a:lnTo>
                <a:lnTo>
                  <a:pt x="31716" y="44216"/>
                </a:lnTo>
                <a:lnTo>
                  <a:pt x="31761" y="44216"/>
                </a:lnTo>
                <a:lnTo>
                  <a:pt x="31784" y="44194"/>
                </a:lnTo>
                <a:lnTo>
                  <a:pt x="31852" y="44148"/>
                </a:lnTo>
                <a:lnTo>
                  <a:pt x="31886" y="44091"/>
                </a:lnTo>
                <a:lnTo>
                  <a:pt x="31898" y="44057"/>
                </a:lnTo>
                <a:lnTo>
                  <a:pt x="31898" y="44012"/>
                </a:lnTo>
                <a:lnTo>
                  <a:pt x="31898" y="43978"/>
                </a:lnTo>
                <a:lnTo>
                  <a:pt x="31886" y="43943"/>
                </a:lnTo>
                <a:lnTo>
                  <a:pt x="33888" y="42783"/>
                </a:lnTo>
                <a:lnTo>
                  <a:pt x="33922" y="42817"/>
                </a:lnTo>
                <a:lnTo>
                  <a:pt x="33968" y="42851"/>
                </a:lnTo>
                <a:lnTo>
                  <a:pt x="34013" y="42863"/>
                </a:lnTo>
                <a:lnTo>
                  <a:pt x="34059" y="42874"/>
                </a:lnTo>
                <a:lnTo>
                  <a:pt x="34116" y="42863"/>
                </a:lnTo>
                <a:lnTo>
                  <a:pt x="34161" y="42840"/>
                </a:lnTo>
                <a:lnTo>
                  <a:pt x="34195" y="42817"/>
                </a:lnTo>
                <a:lnTo>
                  <a:pt x="34230" y="42772"/>
                </a:lnTo>
                <a:close/>
                <a:moveTo>
                  <a:pt x="53249" y="42806"/>
                </a:moveTo>
                <a:lnTo>
                  <a:pt x="55240" y="43955"/>
                </a:lnTo>
                <a:lnTo>
                  <a:pt x="55229" y="44012"/>
                </a:lnTo>
                <a:lnTo>
                  <a:pt x="55240" y="44080"/>
                </a:lnTo>
                <a:lnTo>
                  <a:pt x="55274" y="44125"/>
                </a:lnTo>
                <a:lnTo>
                  <a:pt x="55320" y="44160"/>
                </a:lnTo>
                <a:lnTo>
                  <a:pt x="55376" y="44182"/>
                </a:lnTo>
                <a:lnTo>
                  <a:pt x="55376" y="46514"/>
                </a:lnTo>
                <a:lnTo>
                  <a:pt x="55331" y="46526"/>
                </a:lnTo>
                <a:lnTo>
                  <a:pt x="55285" y="46537"/>
                </a:lnTo>
                <a:lnTo>
                  <a:pt x="55240" y="46560"/>
                </a:lnTo>
                <a:lnTo>
                  <a:pt x="55206" y="46594"/>
                </a:lnTo>
                <a:lnTo>
                  <a:pt x="55183" y="46628"/>
                </a:lnTo>
                <a:lnTo>
                  <a:pt x="55160" y="46674"/>
                </a:lnTo>
                <a:lnTo>
                  <a:pt x="55138" y="46719"/>
                </a:lnTo>
                <a:lnTo>
                  <a:pt x="55138" y="46776"/>
                </a:lnTo>
                <a:lnTo>
                  <a:pt x="55138" y="46821"/>
                </a:lnTo>
                <a:lnTo>
                  <a:pt x="55160" y="46878"/>
                </a:lnTo>
                <a:lnTo>
                  <a:pt x="53192" y="48016"/>
                </a:lnTo>
                <a:lnTo>
                  <a:pt x="53158" y="47970"/>
                </a:lnTo>
                <a:lnTo>
                  <a:pt x="53113" y="47948"/>
                </a:lnTo>
                <a:lnTo>
                  <a:pt x="53067" y="47925"/>
                </a:lnTo>
                <a:lnTo>
                  <a:pt x="53022" y="47913"/>
                </a:lnTo>
                <a:lnTo>
                  <a:pt x="52965" y="47925"/>
                </a:lnTo>
                <a:lnTo>
                  <a:pt x="52931" y="47936"/>
                </a:lnTo>
                <a:lnTo>
                  <a:pt x="52885" y="47970"/>
                </a:lnTo>
                <a:lnTo>
                  <a:pt x="52851" y="48004"/>
                </a:lnTo>
                <a:lnTo>
                  <a:pt x="50838" y="46844"/>
                </a:lnTo>
                <a:lnTo>
                  <a:pt x="50849" y="46776"/>
                </a:lnTo>
                <a:lnTo>
                  <a:pt x="50838" y="46696"/>
                </a:lnTo>
                <a:lnTo>
                  <a:pt x="50803" y="46639"/>
                </a:lnTo>
                <a:lnTo>
                  <a:pt x="50747" y="46594"/>
                </a:lnTo>
                <a:lnTo>
                  <a:pt x="50678" y="46571"/>
                </a:lnTo>
                <a:lnTo>
                  <a:pt x="50678" y="44194"/>
                </a:lnTo>
                <a:lnTo>
                  <a:pt x="50747" y="44171"/>
                </a:lnTo>
                <a:lnTo>
                  <a:pt x="50792" y="44137"/>
                </a:lnTo>
                <a:lnTo>
                  <a:pt x="50826" y="44080"/>
                </a:lnTo>
                <a:lnTo>
                  <a:pt x="50838" y="44012"/>
                </a:lnTo>
                <a:lnTo>
                  <a:pt x="50826" y="43955"/>
                </a:lnTo>
                <a:lnTo>
                  <a:pt x="52794" y="42817"/>
                </a:lnTo>
                <a:lnTo>
                  <a:pt x="52840" y="42863"/>
                </a:lnTo>
                <a:lnTo>
                  <a:pt x="52897" y="42897"/>
                </a:lnTo>
                <a:lnTo>
                  <a:pt x="52953" y="42920"/>
                </a:lnTo>
                <a:lnTo>
                  <a:pt x="53022" y="42931"/>
                </a:lnTo>
                <a:lnTo>
                  <a:pt x="53090" y="42920"/>
                </a:lnTo>
                <a:lnTo>
                  <a:pt x="53147" y="42897"/>
                </a:lnTo>
                <a:lnTo>
                  <a:pt x="53204" y="42851"/>
                </a:lnTo>
                <a:lnTo>
                  <a:pt x="53249" y="42806"/>
                </a:lnTo>
                <a:close/>
                <a:moveTo>
                  <a:pt x="10512" y="42772"/>
                </a:moveTo>
                <a:lnTo>
                  <a:pt x="12559" y="43955"/>
                </a:lnTo>
                <a:lnTo>
                  <a:pt x="12548" y="44012"/>
                </a:lnTo>
                <a:lnTo>
                  <a:pt x="12571" y="44080"/>
                </a:lnTo>
                <a:lnTo>
                  <a:pt x="12594" y="44137"/>
                </a:lnTo>
                <a:lnTo>
                  <a:pt x="12650" y="44171"/>
                </a:lnTo>
                <a:lnTo>
                  <a:pt x="12707" y="44194"/>
                </a:lnTo>
                <a:lnTo>
                  <a:pt x="12707" y="46560"/>
                </a:lnTo>
                <a:lnTo>
                  <a:pt x="12673" y="46560"/>
                </a:lnTo>
                <a:lnTo>
                  <a:pt x="12628" y="46583"/>
                </a:lnTo>
                <a:lnTo>
                  <a:pt x="12594" y="46594"/>
                </a:lnTo>
                <a:lnTo>
                  <a:pt x="12571" y="46628"/>
                </a:lnTo>
                <a:lnTo>
                  <a:pt x="12548" y="46651"/>
                </a:lnTo>
                <a:lnTo>
                  <a:pt x="12525" y="46696"/>
                </a:lnTo>
                <a:lnTo>
                  <a:pt x="12514" y="46730"/>
                </a:lnTo>
                <a:lnTo>
                  <a:pt x="12514" y="46776"/>
                </a:lnTo>
                <a:lnTo>
                  <a:pt x="12514" y="46810"/>
                </a:lnTo>
                <a:lnTo>
                  <a:pt x="12525" y="46856"/>
                </a:lnTo>
                <a:lnTo>
                  <a:pt x="10500" y="48027"/>
                </a:lnTo>
                <a:lnTo>
                  <a:pt x="10478" y="47993"/>
                </a:lnTo>
                <a:lnTo>
                  <a:pt x="10444" y="47970"/>
                </a:lnTo>
                <a:lnTo>
                  <a:pt x="10398" y="47959"/>
                </a:lnTo>
                <a:lnTo>
                  <a:pt x="10364" y="47948"/>
                </a:lnTo>
                <a:lnTo>
                  <a:pt x="10318" y="47959"/>
                </a:lnTo>
                <a:lnTo>
                  <a:pt x="10284" y="47970"/>
                </a:lnTo>
                <a:lnTo>
                  <a:pt x="10250" y="47993"/>
                </a:lnTo>
                <a:lnTo>
                  <a:pt x="10216" y="48027"/>
                </a:lnTo>
                <a:lnTo>
                  <a:pt x="8225" y="46867"/>
                </a:lnTo>
                <a:lnTo>
                  <a:pt x="8237" y="46821"/>
                </a:lnTo>
                <a:lnTo>
                  <a:pt x="8237" y="46776"/>
                </a:lnTo>
                <a:lnTo>
                  <a:pt x="8237" y="46719"/>
                </a:lnTo>
                <a:lnTo>
                  <a:pt x="8225" y="46685"/>
                </a:lnTo>
                <a:lnTo>
                  <a:pt x="8203" y="46639"/>
                </a:lnTo>
                <a:lnTo>
                  <a:pt x="8168" y="46605"/>
                </a:lnTo>
                <a:lnTo>
                  <a:pt x="8146" y="46571"/>
                </a:lnTo>
                <a:lnTo>
                  <a:pt x="8100" y="46548"/>
                </a:lnTo>
                <a:lnTo>
                  <a:pt x="8055" y="46537"/>
                </a:lnTo>
                <a:lnTo>
                  <a:pt x="8009" y="46526"/>
                </a:lnTo>
                <a:lnTo>
                  <a:pt x="8009" y="44194"/>
                </a:lnTo>
                <a:lnTo>
                  <a:pt x="8077" y="44171"/>
                </a:lnTo>
                <a:lnTo>
                  <a:pt x="8123" y="44137"/>
                </a:lnTo>
                <a:lnTo>
                  <a:pt x="8157" y="44080"/>
                </a:lnTo>
                <a:lnTo>
                  <a:pt x="8168" y="44012"/>
                </a:lnTo>
                <a:lnTo>
                  <a:pt x="8157" y="43955"/>
                </a:lnTo>
                <a:lnTo>
                  <a:pt x="10205" y="42772"/>
                </a:lnTo>
                <a:lnTo>
                  <a:pt x="10239" y="42806"/>
                </a:lnTo>
                <a:lnTo>
                  <a:pt x="10273" y="42829"/>
                </a:lnTo>
                <a:lnTo>
                  <a:pt x="10307" y="42851"/>
                </a:lnTo>
                <a:lnTo>
                  <a:pt x="10409" y="42851"/>
                </a:lnTo>
                <a:lnTo>
                  <a:pt x="10455" y="42829"/>
                </a:lnTo>
                <a:lnTo>
                  <a:pt x="10489" y="42806"/>
                </a:lnTo>
                <a:lnTo>
                  <a:pt x="10512" y="42772"/>
                </a:lnTo>
                <a:close/>
                <a:moveTo>
                  <a:pt x="20010" y="42783"/>
                </a:moveTo>
                <a:lnTo>
                  <a:pt x="21978" y="43921"/>
                </a:lnTo>
                <a:lnTo>
                  <a:pt x="21967" y="43966"/>
                </a:lnTo>
                <a:lnTo>
                  <a:pt x="21967" y="44012"/>
                </a:lnTo>
                <a:lnTo>
                  <a:pt x="21967" y="44057"/>
                </a:lnTo>
                <a:lnTo>
                  <a:pt x="21978" y="44103"/>
                </a:lnTo>
                <a:lnTo>
                  <a:pt x="22001" y="44148"/>
                </a:lnTo>
                <a:lnTo>
                  <a:pt x="22024" y="44182"/>
                </a:lnTo>
                <a:lnTo>
                  <a:pt x="22058" y="44216"/>
                </a:lnTo>
                <a:lnTo>
                  <a:pt x="22103" y="44239"/>
                </a:lnTo>
                <a:lnTo>
                  <a:pt x="22149" y="44251"/>
                </a:lnTo>
                <a:lnTo>
                  <a:pt x="22194" y="44262"/>
                </a:lnTo>
                <a:lnTo>
                  <a:pt x="22194" y="46514"/>
                </a:lnTo>
                <a:lnTo>
                  <a:pt x="22137" y="46514"/>
                </a:lnTo>
                <a:lnTo>
                  <a:pt x="22092" y="46537"/>
                </a:lnTo>
                <a:lnTo>
                  <a:pt x="22058" y="46560"/>
                </a:lnTo>
                <a:lnTo>
                  <a:pt x="22012" y="46594"/>
                </a:lnTo>
                <a:lnTo>
                  <a:pt x="21990" y="46628"/>
                </a:lnTo>
                <a:lnTo>
                  <a:pt x="21967" y="46674"/>
                </a:lnTo>
                <a:lnTo>
                  <a:pt x="21955" y="46719"/>
                </a:lnTo>
                <a:lnTo>
                  <a:pt x="21944" y="46776"/>
                </a:lnTo>
                <a:lnTo>
                  <a:pt x="21955" y="46821"/>
                </a:lnTo>
                <a:lnTo>
                  <a:pt x="21967" y="46878"/>
                </a:lnTo>
                <a:lnTo>
                  <a:pt x="19976" y="48027"/>
                </a:lnTo>
                <a:lnTo>
                  <a:pt x="19953" y="47993"/>
                </a:lnTo>
                <a:lnTo>
                  <a:pt x="19919" y="47970"/>
                </a:lnTo>
                <a:lnTo>
                  <a:pt x="19885" y="47959"/>
                </a:lnTo>
                <a:lnTo>
                  <a:pt x="19840" y="47948"/>
                </a:lnTo>
                <a:lnTo>
                  <a:pt x="19794" y="47959"/>
                </a:lnTo>
                <a:lnTo>
                  <a:pt x="19760" y="47970"/>
                </a:lnTo>
                <a:lnTo>
                  <a:pt x="19726" y="47993"/>
                </a:lnTo>
                <a:lnTo>
                  <a:pt x="19703" y="48027"/>
                </a:lnTo>
                <a:lnTo>
                  <a:pt x="17633" y="46833"/>
                </a:lnTo>
                <a:lnTo>
                  <a:pt x="17644" y="46776"/>
                </a:lnTo>
                <a:lnTo>
                  <a:pt x="17633" y="46708"/>
                </a:lnTo>
                <a:lnTo>
                  <a:pt x="17599" y="46651"/>
                </a:lnTo>
                <a:lnTo>
                  <a:pt x="17553" y="46617"/>
                </a:lnTo>
                <a:lnTo>
                  <a:pt x="17496" y="46594"/>
                </a:lnTo>
                <a:lnTo>
                  <a:pt x="17496" y="44228"/>
                </a:lnTo>
                <a:lnTo>
                  <a:pt x="17530" y="44228"/>
                </a:lnTo>
                <a:lnTo>
                  <a:pt x="17576" y="44205"/>
                </a:lnTo>
                <a:lnTo>
                  <a:pt x="17610" y="44182"/>
                </a:lnTo>
                <a:lnTo>
                  <a:pt x="17633" y="44160"/>
                </a:lnTo>
                <a:lnTo>
                  <a:pt x="17656" y="44125"/>
                </a:lnTo>
                <a:lnTo>
                  <a:pt x="17678" y="44091"/>
                </a:lnTo>
                <a:lnTo>
                  <a:pt x="17690" y="44057"/>
                </a:lnTo>
                <a:lnTo>
                  <a:pt x="17690" y="44012"/>
                </a:lnTo>
                <a:lnTo>
                  <a:pt x="17690" y="43978"/>
                </a:lnTo>
                <a:lnTo>
                  <a:pt x="17678" y="43932"/>
                </a:lnTo>
                <a:lnTo>
                  <a:pt x="19669" y="42783"/>
                </a:lnTo>
                <a:lnTo>
                  <a:pt x="19703" y="42817"/>
                </a:lnTo>
                <a:lnTo>
                  <a:pt x="19737" y="42851"/>
                </a:lnTo>
                <a:lnTo>
                  <a:pt x="19794" y="42863"/>
                </a:lnTo>
                <a:lnTo>
                  <a:pt x="19840" y="42874"/>
                </a:lnTo>
                <a:lnTo>
                  <a:pt x="19897" y="42863"/>
                </a:lnTo>
                <a:lnTo>
                  <a:pt x="19942" y="42840"/>
                </a:lnTo>
                <a:lnTo>
                  <a:pt x="19976" y="42817"/>
                </a:lnTo>
                <a:lnTo>
                  <a:pt x="20010" y="42783"/>
                </a:lnTo>
                <a:close/>
                <a:moveTo>
                  <a:pt x="67412" y="42772"/>
                </a:moveTo>
                <a:lnTo>
                  <a:pt x="69459" y="43955"/>
                </a:lnTo>
                <a:lnTo>
                  <a:pt x="69448" y="44012"/>
                </a:lnTo>
                <a:lnTo>
                  <a:pt x="69459" y="44080"/>
                </a:lnTo>
                <a:lnTo>
                  <a:pt x="69493" y="44137"/>
                </a:lnTo>
                <a:lnTo>
                  <a:pt x="69539" y="44171"/>
                </a:lnTo>
                <a:lnTo>
                  <a:pt x="69596" y="44194"/>
                </a:lnTo>
                <a:lnTo>
                  <a:pt x="69596" y="46560"/>
                </a:lnTo>
                <a:lnTo>
                  <a:pt x="69562" y="46560"/>
                </a:lnTo>
                <a:lnTo>
                  <a:pt x="69527" y="46583"/>
                </a:lnTo>
                <a:lnTo>
                  <a:pt x="69493" y="46594"/>
                </a:lnTo>
                <a:lnTo>
                  <a:pt x="69459" y="46628"/>
                </a:lnTo>
                <a:lnTo>
                  <a:pt x="69436" y="46651"/>
                </a:lnTo>
                <a:lnTo>
                  <a:pt x="69414" y="46696"/>
                </a:lnTo>
                <a:lnTo>
                  <a:pt x="69402" y="46730"/>
                </a:lnTo>
                <a:lnTo>
                  <a:pt x="69402" y="46776"/>
                </a:lnTo>
                <a:lnTo>
                  <a:pt x="69402" y="46810"/>
                </a:lnTo>
                <a:lnTo>
                  <a:pt x="69414" y="46856"/>
                </a:lnTo>
                <a:lnTo>
                  <a:pt x="67389" y="48027"/>
                </a:lnTo>
                <a:lnTo>
                  <a:pt x="67366" y="47993"/>
                </a:lnTo>
                <a:lnTo>
                  <a:pt x="67332" y="47970"/>
                </a:lnTo>
                <a:lnTo>
                  <a:pt x="67298" y="47959"/>
                </a:lnTo>
                <a:lnTo>
                  <a:pt x="67252" y="47948"/>
                </a:lnTo>
                <a:lnTo>
                  <a:pt x="67207" y="47959"/>
                </a:lnTo>
                <a:lnTo>
                  <a:pt x="67173" y="47970"/>
                </a:lnTo>
                <a:lnTo>
                  <a:pt x="67139" y="47993"/>
                </a:lnTo>
                <a:lnTo>
                  <a:pt x="67116" y="48027"/>
                </a:lnTo>
                <a:lnTo>
                  <a:pt x="65114" y="46867"/>
                </a:lnTo>
                <a:lnTo>
                  <a:pt x="65125" y="46821"/>
                </a:lnTo>
                <a:lnTo>
                  <a:pt x="65125" y="46776"/>
                </a:lnTo>
                <a:lnTo>
                  <a:pt x="65125" y="46719"/>
                </a:lnTo>
                <a:lnTo>
                  <a:pt x="65114" y="46685"/>
                </a:lnTo>
                <a:lnTo>
                  <a:pt x="65091" y="46639"/>
                </a:lnTo>
                <a:lnTo>
                  <a:pt x="65068" y="46605"/>
                </a:lnTo>
                <a:lnTo>
                  <a:pt x="65034" y="46571"/>
                </a:lnTo>
                <a:lnTo>
                  <a:pt x="64989" y="46548"/>
                </a:lnTo>
                <a:lnTo>
                  <a:pt x="64954" y="46537"/>
                </a:lnTo>
                <a:lnTo>
                  <a:pt x="64909" y="46526"/>
                </a:lnTo>
                <a:lnTo>
                  <a:pt x="64909" y="44194"/>
                </a:lnTo>
                <a:lnTo>
                  <a:pt x="64966" y="44171"/>
                </a:lnTo>
                <a:lnTo>
                  <a:pt x="65011" y="44137"/>
                </a:lnTo>
                <a:lnTo>
                  <a:pt x="65045" y="44080"/>
                </a:lnTo>
                <a:lnTo>
                  <a:pt x="65057" y="44012"/>
                </a:lnTo>
                <a:lnTo>
                  <a:pt x="65045" y="43955"/>
                </a:lnTo>
                <a:lnTo>
                  <a:pt x="67093" y="42772"/>
                </a:lnTo>
                <a:lnTo>
                  <a:pt x="67127" y="42806"/>
                </a:lnTo>
                <a:lnTo>
                  <a:pt x="67161" y="42829"/>
                </a:lnTo>
                <a:lnTo>
                  <a:pt x="67207" y="42851"/>
                </a:lnTo>
                <a:lnTo>
                  <a:pt x="67298" y="42851"/>
                </a:lnTo>
                <a:lnTo>
                  <a:pt x="67343" y="42829"/>
                </a:lnTo>
                <a:lnTo>
                  <a:pt x="67377" y="42806"/>
                </a:lnTo>
                <a:lnTo>
                  <a:pt x="67412" y="42772"/>
                </a:lnTo>
                <a:close/>
                <a:moveTo>
                  <a:pt x="76899" y="42783"/>
                </a:moveTo>
                <a:lnTo>
                  <a:pt x="78878" y="43921"/>
                </a:lnTo>
                <a:lnTo>
                  <a:pt x="78855" y="43966"/>
                </a:lnTo>
                <a:lnTo>
                  <a:pt x="78855" y="44012"/>
                </a:lnTo>
                <a:lnTo>
                  <a:pt x="78855" y="44057"/>
                </a:lnTo>
                <a:lnTo>
                  <a:pt x="78867" y="44103"/>
                </a:lnTo>
                <a:lnTo>
                  <a:pt x="78889" y="44148"/>
                </a:lnTo>
                <a:lnTo>
                  <a:pt x="78923" y="44182"/>
                </a:lnTo>
                <a:lnTo>
                  <a:pt x="78958" y="44216"/>
                </a:lnTo>
                <a:lnTo>
                  <a:pt x="78992" y="44239"/>
                </a:lnTo>
                <a:lnTo>
                  <a:pt x="79037" y="44251"/>
                </a:lnTo>
                <a:lnTo>
                  <a:pt x="79083" y="44262"/>
                </a:lnTo>
                <a:lnTo>
                  <a:pt x="79083" y="46514"/>
                </a:lnTo>
                <a:lnTo>
                  <a:pt x="79037" y="46514"/>
                </a:lnTo>
                <a:lnTo>
                  <a:pt x="78992" y="46537"/>
                </a:lnTo>
                <a:lnTo>
                  <a:pt x="78946" y="46560"/>
                </a:lnTo>
                <a:lnTo>
                  <a:pt x="78912" y="46594"/>
                </a:lnTo>
                <a:lnTo>
                  <a:pt x="78878" y="46628"/>
                </a:lnTo>
                <a:lnTo>
                  <a:pt x="78855" y="46674"/>
                </a:lnTo>
                <a:lnTo>
                  <a:pt x="78844" y="46719"/>
                </a:lnTo>
                <a:lnTo>
                  <a:pt x="78832" y="46776"/>
                </a:lnTo>
                <a:lnTo>
                  <a:pt x="78844" y="46821"/>
                </a:lnTo>
                <a:lnTo>
                  <a:pt x="78855" y="46878"/>
                </a:lnTo>
                <a:lnTo>
                  <a:pt x="76876" y="48027"/>
                </a:lnTo>
                <a:lnTo>
                  <a:pt x="76842" y="47993"/>
                </a:lnTo>
                <a:lnTo>
                  <a:pt x="76808" y="47970"/>
                </a:lnTo>
                <a:lnTo>
                  <a:pt x="76774" y="47959"/>
                </a:lnTo>
                <a:lnTo>
                  <a:pt x="76728" y="47948"/>
                </a:lnTo>
                <a:lnTo>
                  <a:pt x="76694" y="47959"/>
                </a:lnTo>
                <a:lnTo>
                  <a:pt x="76648" y="47970"/>
                </a:lnTo>
                <a:lnTo>
                  <a:pt x="76614" y="47993"/>
                </a:lnTo>
                <a:lnTo>
                  <a:pt x="76592" y="48027"/>
                </a:lnTo>
                <a:lnTo>
                  <a:pt x="74533" y="46833"/>
                </a:lnTo>
                <a:lnTo>
                  <a:pt x="74533" y="46776"/>
                </a:lnTo>
                <a:lnTo>
                  <a:pt x="74521" y="46708"/>
                </a:lnTo>
                <a:lnTo>
                  <a:pt x="74498" y="46651"/>
                </a:lnTo>
                <a:lnTo>
                  <a:pt x="74442" y="46617"/>
                </a:lnTo>
                <a:lnTo>
                  <a:pt x="74385" y="46594"/>
                </a:lnTo>
                <a:lnTo>
                  <a:pt x="74385" y="44228"/>
                </a:lnTo>
                <a:lnTo>
                  <a:pt x="74430" y="44228"/>
                </a:lnTo>
                <a:lnTo>
                  <a:pt x="74464" y="44205"/>
                </a:lnTo>
                <a:lnTo>
                  <a:pt x="74498" y="44182"/>
                </a:lnTo>
                <a:lnTo>
                  <a:pt x="74521" y="44160"/>
                </a:lnTo>
                <a:lnTo>
                  <a:pt x="74544" y="44125"/>
                </a:lnTo>
                <a:lnTo>
                  <a:pt x="74567" y="44091"/>
                </a:lnTo>
                <a:lnTo>
                  <a:pt x="74578" y="44057"/>
                </a:lnTo>
                <a:lnTo>
                  <a:pt x="74578" y="44012"/>
                </a:lnTo>
                <a:lnTo>
                  <a:pt x="74578" y="43978"/>
                </a:lnTo>
                <a:lnTo>
                  <a:pt x="74567" y="43932"/>
                </a:lnTo>
                <a:lnTo>
                  <a:pt x="76557" y="42783"/>
                </a:lnTo>
                <a:lnTo>
                  <a:pt x="76592" y="42817"/>
                </a:lnTo>
                <a:lnTo>
                  <a:pt x="76637" y="42851"/>
                </a:lnTo>
                <a:lnTo>
                  <a:pt x="76683" y="42863"/>
                </a:lnTo>
                <a:lnTo>
                  <a:pt x="76728" y="42874"/>
                </a:lnTo>
                <a:lnTo>
                  <a:pt x="76785" y="42863"/>
                </a:lnTo>
                <a:lnTo>
                  <a:pt x="76830" y="42840"/>
                </a:lnTo>
                <a:lnTo>
                  <a:pt x="76865" y="42817"/>
                </a:lnTo>
                <a:lnTo>
                  <a:pt x="76899" y="42783"/>
                </a:lnTo>
                <a:close/>
                <a:moveTo>
                  <a:pt x="854" y="0"/>
                </a:moveTo>
                <a:lnTo>
                  <a:pt x="854" y="1434"/>
                </a:lnTo>
                <a:lnTo>
                  <a:pt x="797" y="1456"/>
                </a:lnTo>
                <a:lnTo>
                  <a:pt x="740" y="1491"/>
                </a:lnTo>
                <a:lnTo>
                  <a:pt x="706" y="1547"/>
                </a:lnTo>
                <a:lnTo>
                  <a:pt x="695" y="1616"/>
                </a:lnTo>
                <a:lnTo>
                  <a:pt x="706" y="1673"/>
                </a:lnTo>
                <a:lnTo>
                  <a:pt x="1" y="2071"/>
                </a:lnTo>
                <a:lnTo>
                  <a:pt x="1" y="2128"/>
                </a:lnTo>
                <a:lnTo>
                  <a:pt x="729" y="1707"/>
                </a:lnTo>
                <a:lnTo>
                  <a:pt x="752" y="1741"/>
                </a:lnTo>
                <a:lnTo>
                  <a:pt x="786" y="1775"/>
                </a:lnTo>
                <a:lnTo>
                  <a:pt x="831" y="1786"/>
                </a:lnTo>
                <a:lnTo>
                  <a:pt x="877" y="1798"/>
                </a:lnTo>
                <a:lnTo>
                  <a:pt x="922" y="1786"/>
                </a:lnTo>
                <a:lnTo>
                  <a:pt x="968" y="1775"/>
                </a:lnTo>
                <a:lnTo>
                  <a:pt x="1002" y="1741"/>
                </a:lnTo>
                <a:lnTo>
                  <a:pt x="1036" y="1707"/>
                </a:lnTo>
                <a:lnTo>
                  <a:pt x="3061" y="2878"/>
                </a:lnTo>
                <a:lnTo>
                  <a:pt x="3050" y="2924"/>
                </a:lnTo>
                <a:lnTo>
                  <a:pt x="3038" y="2958"/>
                </a:lnTo>
                <a:lnTo>
                  <a:pt x="3050" y="3003"/>
                </a:lnTo>
                <a:lnTo>
                  <a:pt x="3061" y="3038"/>
                </a:lnTo>
                <a:lnTo>
                  <a:pt x="3095" y="3106"/>
                </a:lnTo>
                <a:lnTo>
                  <a:pt x="3152" y="3151"/>
                </a:lnTo>
                <a:lnTo>
                  <a:pt x="3186" y="3163"/>
                </a:lnTo>
                <a:lnTo>
                  <a:pt x="3232" y="3163"/>
                </a:lnTo>
                <a:lnTo>
                  <a:pt x="3232" y="5506"/>
                </a:lnTo>
                <a:lnTo>
                  <a:pt x="3186" y="5506"/>
                </a:lnTo>
                <a:lnTo>
                  <a:pt x="3152" y="5529"/>
                </a:lnTo>
                <a:lnTo>
                  <a:pt x="3118" y="5540"/>
                </a:lnTo>
                <a:lnTo>
                  <a:pt x="3084" y="5574"/>
                </a:lnTo>
                <a:lnTo>
                  <a:pt x="3061" y="5608"/>
                </a:lnTo>
                <a:lnTo>
                  <a:pt x="3038" y="5643"/>
                </a:lnTo>
                <a:lnTo>
                  <a:pt x="3027" y="5677"/>
                </a:lnTo>
                <a:lnTo>
                  <a:pt x="3027" y="5722"/>
                </a:lnTo>
                <a:lnTo>
                  <a:pt x="3027" y="5756"/>
                </a:lnTo>
                <a:lnTo>
                  <a:pt x="3038" y="5790"/>
                </a:lnTo>
                <a:lnTo>
                  <a:pt x="1082" y="6928"/>
                </a:lnTo>
                <a:lnTo>
                  <a:pt x="1036" y="6882"/>
                </a:lnTo>
                <a:lnTo>
                  <a:pt x="991" y="6860"/>
                </a:lnTo>
                <a:lnTo>
                  <a:pt x="934" y="6837"/>
                </a:lnTo>
                <a:lnTo>
                  <a:pt x="877" y="6826"/>
                </a:lnTo>
                <a:lnTo>
                  <a:pt x="820" y="6837"/>
                </a:lnTo>
                <a:lnTo>
                  <a:pt x="763" y="6860"/>
                </a:lnTo>
                <a:lnTo>
                  <a:pt x="718" y="6882"/>
                </a:lnTo>
                <a:lnTo>
                  <a:pt x="683" y="6928"/>
                </a:lnTo>
                <a:lnTo>
                  <a:pt x="1" y="6541"/>
                </a:lnTo>
                <a:lnTo>
                  <a:pt x="1" y="6587"/>
                </a:lnTo>
                <a:lnTo>
                  <a:pt x="661" y="6973"/>
                </a:lnTo>
                <a:lnTo>
                  <a:pt x="649" y="7019"/>
                </a:lnTo>
                <a:lnTo>
                  <a:pt x="638" y="7064"/>
                </a:lnTo>
                <a:lnTo>
                  <a:pt x="638" y="7110"/>
                </a:lnTo>
                <a:lnTo>
                  <a:pt x="661" y="7155"/>
                </a:lnTo>
                <a:lnTo>
                  <a:pt x="672" y="7201"/>
                </a:lnTo>
                <a:lnTo>
                  <a:pt x="706" y="7235"/>
                </a:lnTo>
                <a:lnTo>
                  <a:pt x="729" y="7258"/>
                </a:lnTo>
                <a:lnTo>
                  <a:pt x="774" y="7281"/>
                </a:lnTo>
                <a:lnTo>
                  <a:pt x="809" y="7303"/>
                </a:lnTo>
                <a:lnTo>
                  <a:pt x="854" y="7303"/>
                </a:lnTo>
                <a:lnTo>
                  <a:pt x="854" y="9601"/>
                </a:lnTo>
                <a:lnTo>
                  <a:pt x="820" y="9613"/>
                </a:lnTo>
                <a:lnTo>
                  <a:pt x="774" y="9624"/>
                </a:lnTo>
                <a:lnTo>
                  <a:pt x="740" y="9647"/>
                </a:lnTo>
                <a:lnTo>
                  <a:pt x="718" y="9669"/>
                </a:lnTo>
                <a:lnTo>
                  <a:pt x="683" y="9704"/>
                </a:lnTo>
                <a:lnTo>
                  <a:pt x="672" y="9738"/>
                </a:lnTo>
                <a:lnTo>
                  <a:pt x="661" y="9783"/>
                </a:lnTo>
                <a:lnTo>
                  <a:pt x="649" y="9829"/>
                </a:lnTo>
                <a:lnTo>
                  <a:pt x="661" y="9863"/>
                </a:lnTo>
                <a:lnTo>
                  <a:pt x="672" y="9897"/>
                </a:lnTo>
                <a:lnTo>
                  <a:pt x="1" y="10284"/>
                </a:lnTo>
                <a:lnTo>
                  <a:pt x="1" y="10341"/>
                </a:lnTo>
                <a:lnTo>
                  <a:pt x="683" y="9942"/>
                </a:lnTo>
                <a:lnTo>
                  <a:pt x="729" y="9988"/>
                </a:lnTo>
                <a:lnTo>
                  <a:pt x="763" y="10022"/>
                </a:lnTo>
                <a:lnTo>
                  <a:pt x="820" y="10045"/>
                </a:lnTo>
                <a:lnTo>
                  <a:pt x="934" y="10045"/>
                </a:lnTo>
                <a:lnTo>
                  <a:pt x="991" y="10022"/>
                </a:lnTo>
                <a:lnTo>
                  <a:pt x="1036" y="9988"/>
                </a:lnTo>
                <a:lnTo>
                  <a:pt x="1070" y="9942"/>
                </a:lnTo>
                <a:lnTo>
                  <a:pt x="3004" y="11057"/>
                </a:lnTo>
                <a:lnTo>
                  <a:pt x="2993" y="11114"/>
                </a:lnTo>
                <a:lnTo>
                  <a:pt x="2981" y="11171"/>
                </a:lnTo>
                <a:lnTo>
                  <a:pt x="2981" y="11228"/>
                </a:lnTo>
                <a:lnTo>
                  <a:pt x="3004" y="11273"/>
                </a:lnTo>
                <a:lnTo>
                  <a:pt x="3027" y="11319"/>
                </a:lnTo>
                <a:lnTo>
                  <a:pt x="3050" y="11353"/>
                </a:lnTo>
                <a:lnTo>
                  <a:pt x="3084" y="11387"/>
                </a:lnTo>
                <a:lnTo>
                  <a:pt x="3129" y="11410"/>
                </a:lnTo>
                <a:lnTo>
                  <a:pt x="3175" y="11433"/>
                </a:lnTo>
                <a:lnTo>
                  <a:pt x="3232" y="11444"/>
                </a:lnTo>
                <a:lnTo>
                  <a:pt x="3232" y="13765"/>
                </a:lnTo>
                <a:lnTo>
                  <a:pt x="3163" y="13776"/>
                </a:lnTo>
                <a:lnTo>
                  <a:pt x="3118" y="13821"/>
                </a:lnTo>
                <a:lnTo>
                  <a:pt x="3095" y="13867"/>
                </a:lnTo>
                <a:lnTo>
                  <a:pt x="3084" y="13935"/>
                </a:lnTo>
                <a:lnTo>
                  <a:pt x="3084" y="13981"/>
                </a:lnTo>
                <a:lnTo>
                  <a:pt x="1070" y="15152"/>
                </a:lnTo>
                <a:lnTo>
                  <a:pt x="1036" y="15107"/>
                </a:lnTo>
                <a:lnTo>
                  <a:pt x="991" y="15073"/>
                </a:lnTo>
                <a:lnTo>
                  <a:pt x="934" y="15050"/>
                </a:lnTo>
                <a:lnTo>
                  <a:pt x="820" y="15050"/>
                </a:lnTo>
                <a:lnTo>
                  <a:pt x="774" y="15073"/>
                </a:lnTo>
                <a:lnTo>
                  <a:pt x="729" y="15107"/>
                </a:lnTo>
                <a:lnTo>
                  <a:pt x="695" y="15141"/>
                </a:lnTo>
                <a:lnTo>
                  <a:pt x="1" y="14743"/>
                </a:lnTo>
                <a:lnTo>
                  <a:pt x="1" y="14800"/>
                </a:lnTo>
                <a:lnTo>
                  <a:pt x="672" y="15187"/>
                </a:lnTo>
                <a:lnTo>
                  <a:pt x="649" y="15232"/>
                </a:lnTo>
                <a:lnTo>
                  <a:pt x="649" y="15278"/>
                </a:lnTo>
                <a:lnTo>
                  <a:pt x="649" y="15323"/>
                </a:lnTo>
                <a:lnTo>
                  <a:pt x="661" y="15357"/>
                </a:lnTo>
                <a:lnTo>
                  <a:pt x="683" y="15403"/>
                </a:lnTo>
                <a:lnTo>
                  <a:pt x="706" y="15437"/>
                </a:lnTo>
                <a:lnTo>
                  <a:pt x="740" y="15460"/>
                </a:lnTo>
                <a:lnTo>
                  <a:pt x="774" y="15482"/>
                </a:lnTo>
                <a:lnTo>
                  <a:pt x="820" y="15494"/>
                </a:lnTo>
                <a:lnTo>
                  <a:pt x="854" y="15505"/>
                </a:lnTo>
                <a:lnTo>
                  <a:pt x="854" y="17791"/>
                </a:lnTo>
                <a:lnTo>
                  <a:pt x="809" y="17791"/>
                </a:lnTo>
                <a:lnTo>
                  <a:pt x="763" y="17814"/>
                </a:lnTo>
                <a:lnTo>
                  <a:pt x="729" y="17837"/>
                </a:lnTo>
                <a:lnTo>
                  <a:pt x="695" y="17871"/>
                </a:lnTo>
                <a:lnTo>
                  <a:pt x="672" y="17905"/>
                </a:lnTo>
                <a:lnTo>
                  <a:pt x="649" y="17939"/>
                </a:lnTo>
                <a:lnTo>
                  <a:pt x="638" y="17985"/>
                </a:lnTo>
                <a:lnTo>
                  <a:pt x="627" y="18030"/>
                </a:lnTo>
                <a:lnTo>
                  <a:pt x="638" y="18087"/>
                </a:lnTo>
                <a:lnTo>
                  <a:pt x="649" y="18133"/>
                </a:lnTo>
                <a:lnTo>
                  <a:pt x="1" y="18497"/>
                </a:lnTo>
                <a:lnTo>
                  <a:pt x="1" y="18554"/>
                </a:lnTo>
                <a:lnTo>
                  <a:pt x="672" y="18167"/>
                </a:lnTo>
                <a:lnTo>
                  <a:pt x="706" y="18212"/>
                </a:lnTo>
                <a:lnTo>
                  <a:pt x="752" y="18258"/>
                </a:lnTo>
                <a:lnTo>
                  <a:pt x="820" y="18281"/>
                </a:lnTo>
                <a:lnTo>
                  <a:pt x="945" y="18281"/>
                </a:lnTo>
                <a:lnTo>
                  <a:pt x="1002" y="18258"/>
                </a:lnTo>
                <a:lnTo>
                  <a:pt x="1047" y="18212"/>
                </a:lnTo>
                <a:lnTo>
                  <a:pt x="1093" y="18167"/>
                </a:lnTo>
                <a:lnTo>
                  <a:pt x="3015" y="19282"/>
                </a:lnTo>
                <a:lnTo>
                  <a:pt x="3004" y="19327"/>
                </a:lnTo>
                <a:lnTo>
                  <a:pt x="2993" y="19384"/>
                </a:lnTo>
                <a:lnTo>
                  <a:pt x="3004" y="19430"/>
                </a:lnTo>
                <a:lnTo>
                  <a:pt x="3015" y="19475"/>
                </a:lnTo>
                <a:lnTo>
                  <a:pt x="3038" y="19521"/>
                </a:lnTo>
                <a:lnTo>
                  <a:pt x="3061" y="19555"/>
                </a:lnTo>
                <a:lnTo>
                  <a:pt x="3095" y="19589"/>
                </a:lnTo>
                <a:lnTo>
                  <a:pt x="3141" y="19612"/>
                </a:lnTo>
                <a:lnTo>
                  <a:pt x="3175" y="19623"/>
                </a:lnTo>
                <a:lnTo>
                  <a:pt x="3232" y="19634"/>
                </a:lnTo>
                <a:lnTo>
                  <a:pt x="3232" y="21909"/>
                </a:lnTo>
                <a:lnTo>
                  <a:pt x="3186" y="21921"/>
                </a:lnTo>
                <a:lnTo>
                  <a:pt x="3141" y="21932"/>
                </a:lnTo>
                <a:lnTo>
                  <a:pt x="3106" y="21955"/>
                </a:lnTo>
                <a:lnTo>
                  <a:pt x="3072" y="21978"/>
                </a:lnTo>
                <a:lnTo>
                  <a:pt x="3050" y="22012"/>
                </a:lnTo>
                <a:lnTo>
                  <a:pt x="3027" y="22057"/>
                </a:lnTo>
                <a:lnTo>
                  <a:pt x="3015" y="22091"/>
                </a:lnTo>
                <a:lnTo>
                  <a:pt x="3015" y="22137"/>
                </a:lnTo>
                <a:lnTo>
                  <a:pt x="3015" y="22182"/>
                </a:lnTo>
                <a:lnTo>
                  <a:pt x="3027" y="22228"/>
                </a:lnTo>
                <a:lnTo>
                  <a:pt x="1082" y="23343"/>
                </a:lnTo>
                <a:lnTo>
                  <a:pt x="1047" y="23297"/>
                </a:lnTo>
                <a:lnTo>
                  <a:pt x="1002" y="23263"/>
                </a:lnTo>
                <a:lnTo>
                  <a:pt x="945" y="23240"/>
                </a:lnTo>
                <a:lnTo>
                  <a:pt x="820" y="23240"/>
                </a:lnTo>
                <a:lnTo>
                  <a:pt x="763" y="23263"/>
                </a:lnTo>
                <a:lnTo>
                  <a:pt x="706" y="23297"/>
                </a:lnTo>
                <a:lnTo>
                  <a:pt x="672" y="23343"/>
                </a:lnTo>
                <a:lnTo>
                  <a:pt x="1" y="22956"/>
                </a:lnTo>
                <a:lnTo>
                  <a:pt x="1" y="23013"/>
                </a:lnTo>
                <a:lnTo>
                  <a:pt x="649" y="23388"/>
                </a:lnTo>
                <a:lnTo>
                  <a:pt x="638" y="23434"/>
                </a:lnTo>
                <a:lnTo>
                  <a:pt x="627" y="23491"/>
                </a:lnTo>
                <a:lnTo>
                  <a:pt x="638" y="23536"/>
                </a:lnTo>
                <a:lnTo>
                  <a:pt x="649" y="23582"/>
                </a:lnTo>
                <a:lnTo>
                  <a:pt x="672" y="23627"/>
                </a:lnTo>
                <a:lnTo>
                  <a:pt x="695" y="23661"/>
                </a:lnTo>
                <a:lnTo>
                  <a:pt x="729" y="23684"/>
                </a:lnTo>
                <a:lnTo>
                  <a:pt x="763" y="23718"/>
                </a:lnTo>
                <a:lnTo>
                  <a:pt x="809" y="23729"/>
                </a:lnTo>
                <a:lnTo>
                  <a:pt x="854" y="23741"/>
                </a:lnTo>
                <a:lnTo>
                  <a:pt x="854" y="26050"/>
                </a:lnTo>
                <a:lnTo>
                  <a:pt x="786" y="26073"/>
                </a:lnTo>
                <a:lnTo>
                  <a:pt x="729" y="26118"/>
                </a:lnTo>
                <a:lnTo>
                  <a:pt x="695" y="26175"/>
                </a:lnTo>
                <a:lnTo>
                  <a:pt x="683" y="26209"/>
                </a:lnTo>
                <a:lnTo>
                  <a:pt x="683" y="26243"/>
                </a:lnTo>
                <a:lnTo>
                  <a:pt x="695" y="26312"/>
                </a:lnTo>
                <a:lnTo>
                  <a:pt x="1" y="26710"/>
                </a:lnTo>
                <a:lnTo>
                  <a:pt x="1" y="26767"/>
                </a:lnTo>
                <a:lnTo>
                  <a:pt x="718" y="26357"/>
                </a:lnTo>
                <a:lnTo>
                  <a:pt x="752" y="26391"/>
                </a:lnTo>
                <a:lnTo>
                  <a:pt x="786" y="26414"/>
                </a:lnTo>
                <a:lnTo>
                  <a:pt x="831" y="26437"/>
                </a:lnTo>
                <a:lnTo>
                  <a:pt x="934" y="26437"/>
                </a:lnTo>
                <a:lnTo>
                  <a:pt x="968" y="26414"/>
                </a:lnTo>
                <a:lnTo>
                  <a:pt x="1013" y="26391"/>
                </a:lnTo>
                <a:lnTo>
                  <a:pt x="1047" y="26346"/>
                </a:lnTo>
                <a:lnTo>
                  <a:pt x="3050" y="27506"/>
                </a:lnTo>
                <a:lnTo>
                  <a:pt x="3038" y="27552"/>
                </a:lnTo>
                <a:lnTo>
                  <a:pt x="3027" y="27597"/>
                </a:lnTo>
                <a:lnTo>
                  <a:pt x="3038" y="27631"/>
                </a:lnTo>
                <a:lnTo>
                  <a:pt x="3050" y="27677"/>
                </a:lnTo>
                <a:lnTo>
                  <a:pt x="3061" y="27711"/>
                </a:lnTo>
                <a:lnTo>
                  <a:pt x="3084" y="27745"/>
                </a:lnTo>
                <a:lnTo>
                  <a:pt x="3118" y="27768"/>
                </a:lnTo>
                <a:lnTo>
                  <a:pt x="3152" y="27790"/>
                </a:lnTo>
                <a:lnTo>
                  <a:pt x="3186" y="27802"/>
                </a:lnTo>
                <a:lnTo>
                  <a:pt x="3232" y="27813"/>
                </a:lnTo>
                <a:lnTo>
                  <a:pt x="3232" y="30145"/>
                </a:lnTo>
                <a:lnTo>
                  <a:pt x="3186" y="30157"/>
                </a:lnTo>
                <a:lnTo>
                  <a:pt x="3152" y="30168"/>
                </a:lnTo>
                <a:lnTo>
                  <a:pt x="3095" y="30213"/>
                </a:lnTo>
                <a:lnTo>
                  <a:pt x="3072" y="30236"/>
                </a:lnTo>
                <a:lnTo>
                  <a:pt x="3050" y="30270"/>
                </a:lnTo>
                <a:lnTo>
                  <a:pt x="3038" y="30316"/>
                </a:lnTo>
                <a:lnTo>
                  <a:pt x="3038" y="30350"/>
                </a:lnTo>
                <a:lnTo>
                  <a:pt x="3038" y="30384"/>
                </a:lnTo>
                <a:lnTo>
                  <a:pt x="3050" y="30430"/>
                </a:lnTo>
                <a:lnTo>
                  <a:pt x="1047" y="31578"/>
                </a:lnTo>
                <a:lnTo>
                  <a:pt x="1013" y="31544"/>
                </a:lnTo>
                <a:lnTo>
                  <a:pt x="979" y="31522"/>
                </a:lnTo>
                <a:lnTo>
                  <a:pt x="934" y="31499"/>
                </a:lnTo>
                <a:lnTo>
                  <a:pt x="831" y="31499"/>
                </a:lnTo>
                <a:lnTo>
                  <a:pt x="786" y="31522"/>
                </a:lnTo>
                <a:lnTo>
                  <a:pt x="740" y="31544"/>
                </a:lnTo>
                <a:lnTo>
                  <a:pt x="718" y="31578"/>
                </a:lnTo>
                <a:lnTo>
                  <a:pt x="1" y="31169"/>
                </a:lnTo>
                <a:lnTo>
                  <a:pt x="1" y="31226"/>
                </a:lnTo>
                <a:lnTo>
                  <a:pt x="695" y="31624"/>
                </a:lnTo>
                <a:lnTo>
                  <a:pt x="683" y="31658"/>
                </a:lnTo>
                <a:lnTo>
                  <a:pt x="672" y="31704"/>
                </a:lnTo>
                <a:lnTo>
                  <a:pt x="683" y="31738"/>
                </a:lnTo>
                <a:lnTo>
                  <a:pt x="695" y="31772"/>
                </a:lnTo>
                <a:lnTo>
                  <a:pt x="729" y="31829"/>
                </a:lnTo>
                <a:lnTo>
                  <a:pt x="786" y="31874"/>
                </a:lnTo>
                <a:lnTo>
                  <a:pt x="820" y="31897"/>
                </a:lnTo>
                <a:lnTo>
                  <a:pt x="854" y="31897"/>
                </a:lnTo>
                <a:lnTo>
                  <a:pt x="854" y="34263"/>
                </a:lnTo>
                <a:lnTo>
                  <a:pt x="786" y="34286"/>
                </a:lnTo>
                <a:lnTo>
                  <a:pt x="740" y="34331"/>
                </a:lnTo>
                <a:lnTo>
                  <a:pt x="695" y="34388"/>
                </a:lnTo>
                <a:lnTo>
                  <a:pt x="683" y="34422"/>
                </a:lnTo>
                <a:lnTo>
                  <a:pt x="683" y="34456"/>
                </a:lnTo>
                <a:lnTo>
                  <a:pt x="695" y="34525"/>
                </a:lnTo>
                <a:lnTo>
                  <a:pt x="1" y="34923"/>
                </a:lnTo>
                <a:lnTo>
                  <a:pt x="1" y="34980"/>
                </a:lnTo>
                <a:lnTo>
                  <a:pt x="718" y="34559"/>
                </a:lnTo>
                <a:lnTo>
                  <a:pt x="752" y="34604"/>
                </a:lnTo>
                <a:lnTo>
                  <a:pt x="786" y="34627"/>
                </a:lnTo>
                <a:lnTo>
                  <a:pt x="831" y="34638"/>
                </a:lnTo>
                <a:lnTo>
                  <a:pt x="877" y="34650"/>
                </a:lnTo>
                <a:lnTo>
                  <a:pt x="934" y="34638"/>
                </a:lnTo>
                <a:lnTo>
                  <a:pt x="968" y="34627"/>
                </a:lnTo>
                <a:lnTo>
                  <a:pt x="1013" y="34593"/>
                </a:lnTo>
                <a:lnTo>
                  <a:pt x="1036" y="34559"/>
                </a:lnTo>
                <a:lnTo>
                  <a:pt x="3027" y="35708"/>
                </a:lnTo>
                <a:lnTo>
                  <a:pt x="3015" y="35753"/>
                </a:lnTo>
                <a:lnTo>
                  <a:pt x="3015" y="35810"/>
                </a:lnTo>
                <a:lnTo>
                  <a:pt x="3015" y="35856"/>
                </a:lnTo>
                <a:lnTo>
                  <a:pt x="3027" y="35890"/>
                </a:lnTo>
                <a:lnTo>
                  <a:pt x="3050" y="35935"/>
                </a:lnTo>
                <a:lnTo>
                  <a:pt x="3072" y="35969"/>
                </a:lnTo>
                <a:lnTo>
                  <a:pt x="3106" y="35992"/>
                </a:lnTo>
                <a:lnTo>
                  <a:pt x="3141" y="36015"/>
                </a:lnTo>
                <a:lnTo>
                  <a:pt x="3186" y="36038"/>
                </a:lnTo>
                <a:lnTo>
                  <a:pt x="3232" y="36038"/>
                </a:lnTo>
                <a:lnTo>
                  <a:pt x="3232" y="38392"/>
                </a:lnTo>
                <a:lnTo>
                  <a:pt x="3163" y="38404"/>
                </a:lnTo>
                <a:lnTo>
                  <a:pt x="3118" y="38449"/>
                </a:lnTo>
                <a:lnTo>
                  <a:pt x="3084" y="38495"/>
                </a:lnTo>
                <a:lnTo>
                  <a:pt x="3072" y="38563"/>
                </a:lnTo>
                <a:lnTo>
                  <a:pt x="3084" y="38620"/>
                </a:lnTo>
                <a:lnTo>
                  <a:pt x="1104" y="39757"/>
                </a:lnTo>
                <a:lnTo>
                  <a:pt x="1059" y="39712"/>
                </a:lnTo>
                <a:lnTo>
                  <a:pt x="1013" y="39678"/>
                </a:lnTo>
                <a:lnTo>
                  <a:pt x="945" y="39655"/>
                </a:lnTo>
                <a:lnTo>
                  <a:pt x="877" y="39644"/>
                </a:lnTo>
                <a:lnTo>
                  <a:pt x="809" y="39655"/>
                </a:lnTo>
                <a:lnTo>
                  <a:pt x="752" y="39678"/>
                </a:lnTo>
                <a:lnTo>
                  <a:pt x="695" y="39712"/>
                </a:lnTo>
                <a:lnTo>
                  <a:pt x="661" y="39757"/>
                </a:lnTo>
                <a:lnTo>
                  <a:pt x="1" y="39382"/>
                </a:lnTo>
                <a:lnTo>
                  <a:pt x="1" y="39439"/>
                </a:lnTo>
                <a:lnTo>
                  <a:pt x="638" y="39803"/>
                </a:lnTo>
                <a:lnTo>
                  <a:pt x="615" y="39848"/>
                </a:lnTo>
                <a:lnTo>
                  <a:pt x="615" y="39905"/>
                </a:lnTo>
                <a:lnTo>
                  <a:pt x="615" y="39962"/>
                </a:lnTo>
                <a:lnTo>
                  <a:pt x="627" y="40008"/>
                </a:lnTo>
                <a:lnTo>
                  <a:pt x="649" y="40053"/>
                </a:lnTo>
                <a:lnTo>
                  <a:pt x="683" y="40087"/>
                </a:lnTo>
                <a:lnTo>
                  <a:pt x="718" y="40121"/>
                </a:lnTo>
                <a:lnTo>
                  <a:pt x="763" y="40144"/>
                </a:lnTo>
                <a:lnTo>
                  <a:pt x="809" y="40167"/>
                </a:lnTo>
                <a:lnTo>
                  <a:pt x="854" y="40178"/>
                </a:lnTo>
                <a:lnTo>
                  <a:pt x="854" y="42499"/>
                </a:lnTo>
                <a:lnTo>
                  <a:pt x="797" y="42522"/>
                </a:lnTo>
                <a:lnTo>
                  <a:pt x="752" y="42556"/>
                </a:lnTo>
                <a:lnTo>
                  <a:pt x="729" y="42613"/>
                </a:lnTo>
                <a:lnTo>
                  <a:pt x="718" y="42669"/>
                </a:lnTo>
                <a:lnTo>
                  <a:pt x="729" y="42715"/>
                </a:lnTo>
                <a:lnTo>
                  <a:pt x="1" y="43136"/>
                </a:lnTo>
                <a:lnTo>
                  <a:pt x="1" y="43193"/>
                </a:lnTo>
                <a:lnTo>
                  <a:pt x="740" y="42760"/>
                </a:lnTo>
                <a:lnTo>
                  <a:pt x="774" y="42795"/>
                </a:lnTo>
                <a:lnTo>
                  <a:pt x="797" y="42817"/>
                </a:lnTo>
                <a:lnTo>
                  <a:pt x="843" y="42829"/>
                </a:lnTo>
                <a:lnTo>
                  <a:pt x="922" y="42829"/>
                </a:lnTo>
                <a:lnTo>
                  <a:pt x="956" y="42817"/>
                </a:lnTo>
                <a:lnTo>
                  <a:pt x="991" y="42795"/>
                </a:lnTo>
                <a:lnTo>
                  <a:pt x="1013" y="42760"/>
                </a:lnTo>
                <a:lnTo>
                  <a:pt x="3061" y="43943"/>
                </a:lnTo>
                <a:lnTo>
                  <a:pt x="3050" y="43978"/>
                </a:lnTo>
                <a:lnTo>
                  <a:pt x="3038" y="44012"/>
                </a:lnTo>
                <a:lnTo>
                  <a:pt x="3050" y="44057"/>
                </a:lnTo>
                <a:lnTo>
                  <a:pt x="3061" y="44091"/>
                </a:lnTo>
                <a:lnTo>
                  <a:pt x="3095" y="44148"/>
                </a:lnTo>
                <a:lnTo>
                  <a:pt x="3152" y="44194"/>
                </a:lnTo>
                <a:lnTo>
                  <a:pt x="3186" y="44216"/>
                </a:lnTo>
                <a:lnTo>
                  <a:pt x="3232" y="44216"/>
                </a:lnTo>
                <a:lnTo>
                  <a:pt x="3232" y="46537"/>
                </a:lnTo>
                <a:lnTo>
                  <a:pt x="3186" y="46537"/>
                </a:lnTo>
                <a:lnTo>
                  <a:pt x="3141" y="46560"/>
                </a:lnTo>
                <a:lnTo>
                  <a:pt x="3106" y="46583"/>
                </a:lnTo>
                <a:lnTo>
                  <a:pt x="3072" y="46605"/>
                </a:lnTo>
                <a:lnTo>
                  <a:pt x="3050" y="46639"/>
                </a:lnTo>
                <a:lnTo>
                  <a:pt x="3027" y="46685"/>
                </a:lnTo>
                <a:lnTo>
                  <a:pt x="3015" y="46730"/>
                </a:lnTo>
                <a:lnTo>
                  <a:pt x="3004" y="46776"/>
                </a:lnTo>
                <a:lnTo>
                  <a:pt x="3015" y="46821"/>
                </a:lnTo>
                <a:lnTo>
                  <a:pt x="3027" y="46867"/>
                </a:lnTo>
                <a:lnTo>
                  <a:pt x="1082" y="47982"/>
                </a:lnTo>
                <a:lnTo>
                  <a:pt x="1047" y="47936"/>
                </a:lnTo>
                <a:lnTo>
                  <a:pt x="1002" y="47902"/>
                </a:lnTo>
                <a:lnTo>
                  <a:pt x="945" y="47879"/>
                </a:lnTo>
                <a:lnTo>
                  <a:pt x="820" y="47879"/>
                </a:lnTo>
                <a:lnTo>
                  <a:pt x="763" y="47902"/>
                </a:lnTo>
                <a:lnTo>
                  <a:pt x="718" y="47936"/>
                </a:lnTo>
                <a:lnTo>
                  <a:pt x="672" y="47982"/>
                </a:lnTo>
                <a:lnTo>
                  <a:pt x="1" y="47595"/>
                </a:lnTo>
                <a:lnTo>
                  <a:pt x="1" y="47652"/>
                </a:lnTo>
                <a:lnTo>
                  <a:pt x="649" y="48027"/>
                </a:lnTo>
                <a:lnTo>
                  <a:pt x="638" y="48073"/>
                </a:lnTo>
                <a:lnTo>
                  <a:pt x="638" y="48118"/>
                </a:lnTo>
                <a:lnTo>
                  <a:pt x="638" y="48164"/>
                </a:lnTo>
                <a:lnTo>
                  <a:pt x="649" y="48209"/>
                </a:lnTo>
                <a:lnTo>
                  <a:pt x="672" y="48243"/>
                </a:lnTo>
                <a:lnTo>
                  <a:pt x="695" y="48289"/>
                </a:lnTo>
                <a:lnTo>
                  <a:pt x="729" y="48312"/>
                </a:lnTo>
                <a:lnTo>
                  <a:pt x="774" y="48334"/>
                </a:lnTo>
                <a:lnTo>
                  <a:pt x="809" y="48357"/>
                </a:lnTo>
                <a:lnTo>
                  <a:pt x="854" y="48357"/>
                </a:lnTo>
                <a:lnTo>
                  <a:pt x="854" y="49142"/>
                </a:lnTo>
                <a:lnTo>
                  <a:pt x="900" y="49142"/>
                </a:lnTo>
                <a:lnTo>
                  <a:pt x="900" y="48357"/>
                </a:lnTo>
                <a:lnTo>
                  <a:pt x="945" y="48357"/>
                </a:lnTo>
                <a:lnTo>
                  <a:pt x="991" y="48334"/>
                </a:lnTo>
                <a:lnTo>
                  <a:pt x="1025" y="48312"/>
                </a:lnTo>
                <a:lnTo>
                  <a:pt x="1059" y="48277"/>
                </a:lnTo>
                <a:lnTo>
                  <a:pt x="1082" y="48243"/>
                </a:lnTo>
                <a:lnTo>
                  <a:pt x="1104" y="48209"/>
                </a:lnTo>
                <a:lnTo>
                  <a:pt x="1116" y="48164"/>
                </a:lnTo>
                <a:lnTo>
                  <a:pt x="1127" y="48118"/>
                </a:lnTo>
                <a:lnTo>
                  <a:pt x="1116" y="48073"/>
                </a:lnTo>
                <a:lnTo>
                  <a:pt x="1104" y="48027"/>
                </a:lnTo>
                <a:lnTo>
                  <a:pt x="3050" y="46901"/>
                </a:lnTo>
                <a:lnTo>
                  <a:pt x="3084" y="46947"/>
                </a:lnTo>
                <a:lnTo>
                  <a:pt x="3129" y="46981"/>
                </a:lnTo>
                <a:lnTo>
                  <a:pt x="3186" y="47003"/>
                </a:lnTo>
                <a:lnTo>
                  <a:pt x="3254" y="47015"/>
                </a:lnTo>
                <a:lnTo>
                  <a:pt x="3311" y="47003"/>
                </a:lnTo>
                <a:lnTo>
                  <a:pt x="3368" y="46981"/>
                </a:lnTo>
                <a:lnTo>
                  <a:pt x="3414" y="46947"/>
                </a:lnTo>
                <a:lnTo>
                  <a:pt x="3448" y="46901"/>
                </a:lnTo>
                <a:lnTo>
                  <a:pt x="5416" y="48039"/>
                </a:lnTo>
                <a:lnTo>
                  <a:pt x="5404" y="48073"/>
                </a:lnTo>
                <a:lnTo>
                  <a:pt x="5404" y="48118"/>
                </a:lnTo>
                <a:lnTo>
                  <a:pt x="5404" y="48164"/>
                </a:lnTo>
                <a:lnTo>
                  <a:pt x="5416" y="48198"/>
                </a:lnTo>
                <a:lnTo>
                  <a:pt x="5427" y="48232"/>
                </a:lnTo>
                <a:lnTo>
                  <a:pt x="5461" y="48266"/>
                </a:lnTo>
                <a:lnTo>
                  <a:pt x="5484" y="48289"/>
                </a:lnTo>
                <a:lnTo>
                  <a:pt x="5518" y="48312"/>
                </a:lnTo>
                <a:lnTo>
                  <a:pt x="5552" y="48334"/>
                </a:lnTo>
                <a:lnTo>
                  <a:pt x="5598" y="48334"/>
                </a:lnTo>
                <a:lnTo>
                  <a:pt x="5598" y="49142"/>
                </a:lnTo>
                <a:lnTo>
                  <a:pt x="5643" y="49142"/>
                </a:lnTo>
                <a:lnTo>
                  <a:pt x="5643" y="48334"/>
                </a:lnTo>
                <a:lnTo>
                  <a:pt x="5689" y="48323"/>
                </a:lnTo>
                <a:lnTo>
                  <a:pt x="5723" y="48312"/>
                </a:lnTo>
                <a:lnTo>
                  <a:pt x="5757" y="48289"/>
                </a:lnTo>
                <a:lnTo>
                  <a:pt x="5780" y="48266"/>
                </a:lnTo>
                <a:lnTo>
                  <a:pt x="5802" y="48232"/>
                </a:lnTo>
                <a:lnTo>
                  <a:pt x="5825" y="48198"/>
                </a:lnTo>
                <a:lnTo>
                  <a:pt x="5837" y="48164"/>
                </a:lnTo>
                <a:lnTo>
                  <a:pt x="5837" y="48118"/>
                </a:lnTo>
                <a:lnTo>
                  <a:pt x="5837" y="48073"/>
                </a:lnTo>
                <a:lnTo>
                  <a:pt x="5825" y="48039"/>
                </a:lnTo>
                <a:lnTo>
                  <a:pt x="7782" y="46912"/>
                </a:lnTo>
                <a:lnTo>
                  <a:pt x="7816" y="46958"/>
                </a:lnTo>
                <a:lnTo>
                  <a:pt x="7873" y="46992"/>
                </a:lnTo>
                <a:lnTo>
                  <a:pt x="7930" y="47015"/>
                </a:lnTo>
                <a:lnTo>
                  <a:pt x="7986" y="47026"/>
                </a:lnTo>
                <a:lnTo>
                  <a:pt x="8055" y="47015"/>
                </a:lnTo>
                <a:lnTo>
                  <a:pt x="8112" y="46992"/>
                </a:lnTo>
                <a:lnTo>
                  <a:pt x="8157" y="46958"/>
                </a:lnTo>
                <a:lnTo>
                  <a:pt x="8203" y="46912"/>
                </a:lnTo>
                <a:lnTo>
                  <a:pt x="10205" y="48061"/>
                </a:lnTo>
                <a:lnTo>
                  <a:pt x="10193" y="48118"/>
                </a:lnTo>
                <a:lnTo>
                  <a:pt x="10205" y="48175"/>
                </a:lnTo>
                <a:lnTo>
                  <a:pt x="10239" y="48232"/>
                </a:lnTo>
                <a:lnTo>
                  <a:pt x="10284" y="48266"/>
                </a:lnTo>
                <a:lnTo>
                  <a:pt x="10341" y="48289"/>
                </a:lnTo>
                <a:lnTo>
                  <a:pt x="10341" y="49142"/>
                </a:lnTo>
                <a:lnTo>
                  <a:pt x="10387" y="49142"/>
                </a:lnTo>
                <a:lnTo>
                  <a:pt x="10387" y="48289"/>
                </a:lnTo>
                <a:lnTo>
                  <a:pt x="10444" y="48266"/>
                </a:lnTo>
                <a:lnTo>
                  <a:pt x="10489" y="48232"/>
                </a:lnTo>
                <a:lnTo>
                  <a:pt x="10512" y="48175"/>
                </a:lnTo>
                <a:lnTo>
                  <a:pt x="10523" y="48118"/>
                </a:lnTo>
                <a:lnTo>
                  <a:pt x="10523" y="48061"/>
                </a:lnTo>
                <a:lnTo>
                  <a:pt x="12548" y="46890"/>
                </a:lnTo>
                <a:lnTo>
                  <a:pt x="12582" y="46935"/>
                </a:lnTo>
                <a:lnTo>
                  <a:pt x="12628" y="46969"/>
                </a:lnTo>
                <a:lnTo>
                  <a:pt x="12673" y="46981"/>
                </a:lnTo>
                <a:lnTo>
                  <a:pt x="12730" y="46992"/>
                </a:lnTo>
                <a:lnTo>
                  <a:pt x="12787" y="46981"/>
                </a:lnTo>
                <a:lnTo>
                  <a:pt x="12832" y="46958"/>
                </a:lnTo>
                <a:lnTo>
                  <a:pt x="12878" y="46935"/>
                </a:lnTo>
                <a:lnTo>
                  <a:pt x="12912" y="46890"/>
                </a:lnTo>
                <a:lnTo>
                  <a:pt x="14891" y="48039"/>
                </a:lnTo>
                <a:lnTo>
                  <a:pt x="14880" y="48073"/>
                </a:lnTo>
                <a:lnTo>
                  <a:pt x="14869" y="48118"/>
                </a:lnTo>
                <a:lnTo>
                  <a:pt x="14880" y="48164"/>
                </a:lnTo>
                <a:lnTo>
                  <a:pt x="14891" y="48198"/>
                </a:lnTo>
                <a:lnTo>
                  <a:pt x="14903" y="48243"/>
                </a:lnTo>
                <a:lnTo>
                  <a:pt x="14937" y="48266"/>
                </a:lnTo>
                <a:lnTo>
                  <a:pt x="14960" y="48300"/>
                </a:lnTo>
                <a:lnTo>
                  <a:pt x="14994" y="48323"/>
                </a:lnTo>
                <a:lnTo>
                  <a:pt x="15039" y="48334"/>
                </a:lnTo>
                <a:lnTo>
                  <a:pt x="15085" y="48346"/>
                </a:lnTo>
                <a:lnTo>
                  <a:pt x="15085" y="49142"/>
                </a:lnTo>
                <a:lnTo>
                  <a:pt x="15130" y="49142"/>
                </a:lnTo>
                <a:lnTo>
                  <a:pt x="15130" y="48346"/>
                </a:lnTo>
                <a:lnTo>
                  <a:pt x="15164" y="48334"/>
                </a:lnTo>
                <a:lnTo>
                  <a:pt x="15198" y="48323"/>
                </a:lnTo>
                <a:lnTo>
                  <a:pt x="15233" y="48300"/>
                </a:lnTo>
                <a:lnTo>
                  <a:pt x="15267" y="48266"/>
                </a:lnTo>
                <a:lnTo>
                  <a:pt x="15289" y="48232"/>
                </a:lnTo>
                <a:lnTo>
                  <a:pt x="15312" y="48198"/>
                </a:lnTo>
                <a:lnTo>
                  <a:pt x="15324" y="48164"/>
                </a:lnTo>
                <a:lnTo>
                  <a:pt x="15324" y="48118"/>
                </a:lnTo>
                <a:lnTo>
                  <a:pt x="15324" y="48073"/>
                </a:lnTo>
                <a:lnTo>
                  <a:pt x="15312" y="48039"/>
                </a:lnTo>
                <a:lnTo>
                  <a:pt x="17326" y="46878"/>
                </a:lnTo>
                <a:lnTo>
                  <a:pt x="17348" y="46901"/>
                </a:lnTo>
                <a:lnTo>
                  <a:pt x="17383" y="46924"/>
                </a:lnTo>
                <a:lnTo>
                  <a:pt x="17428" y="46947"/>
                </a:lnTo>
                <a:lnTo>
                  <a:pt x="17519" y="46947"/>
                </a:lnTo>
                <a:lnTo>
                  <a:pt x="17553" y="46924"/>
                </a:lnTo>
                <a:lnTo>
                  <a:pt x="17587" y="46901"/>
                </a:lnTo>
                <a:lnTo>
                  <a:pt x="17621" y="46867"/>
                </a:lnTo>
                <a:lnTo>
                  <a:pt x="19680" y="48061"/>
                </a:lnTo>
                <a:lnTo>
                  <a:pt x="19669" y="48118"/>
                </a:lnTo>
                <a:lnTo>
                  <a:pt x="19680" y="48175"/>
                </a:lnTo>
                <a:lnTo>
                  <a:pt x="19715" y="48232"/>
                </a:lnTo>
                <a:lnTo>
                  <a:pt x="19760" y="48266"/>
                </a:lnTo>
                <a:lnTo>
                  <a:pt x="19817" y="48289"/>
                </a:lnTo>
                <a:lnTo>
                  <a:pt x="19817" y="49142"/>
                </a:lnTo>
                <a:lnTo>
                  <a:pt x="19862" y="49142"/>
                </a:lnTo>
                <a:lnTo>
                  <a:pt x="19862" y="48289"/>
                </a:lnTo>
                <a:lnTo>
                  <a:pt x="19919" y="48266"/>
                </a:lnTo>
                <a:lnTo>
                  <a:pt x="19965" y="48232"/>
                </a:lnTo>
                <a:lnTo>
                  <a:pt x="19999" y="48175"/>
                </a:lnTo>
                <a:lnTo>
                  <a:pt x="20010" y="48118"/>
                </a:lnTo>
                <a:lnTo>
                  <a:pt x="19999" y="48061"/>
                </a:lnTo>
                <a:lnTo>
                  <a:pt x="21990" y="46912"/>
                </a:lnTo>
                <a:lnTo>
                  <a:pt x="22035" y="46969"/>
                </a:lnTo>
                <a:lnTo>
                  <a:pt x="22081" y="47003"/>
                </a:lnTo>
                <a:lnTo>
                  <a:pt x="22137" y="47026"/>
                </a:lnTo>
                <a:lnTo>
                  <a:pt x="22206" y="47038"/>
                </a:lnTo>
                <a:lnTo>
                  <a:pt x="22274" y="47026"/>
                </a:lnTo>
                <a:lnTo>
                  <a:pt x="22342" y="47003"/>
                </a:lnTo>
                <a:lnTo>
                  <a:pt x="22388" y="46969"/>
                </a:lnTo>
                <a:lnTo>
                  <a:pt x="22433" y="46912"/>
                </a:lnTo>
                <a:lnTo>
                  <a:pt x="24344" y="48016"/>
                </a:lnTo>
                <a:lnTo>
                  <a:pt x="24333" y="48073"/>
                </a:lnTo>
                <a:lnTo>
                  <a:pt x="24322" y="48118"/>
                </a:lnTo>
                <a:lnTo>
                  <a:pt x="24333" y="48164"/>
                </a:lnTo>
                <a:lnTo>
                  <a:pt x="24344" y="48209"/>
                </a:lnTo>
                <a:lnTo>
                  <a:pt x="24367" y="48255"/>
                </a:lnTo>
                <a:lnTo>
                  <a:pt x="24390" y="48289"/>
                </a:lnTo>
                <a:lnTo>
                  <a:pt x="24424" y="48323"/>
                </a:lnTo>
                <a:lnTo>
                  <a:pt x="24469" y="48346"/>
                </a:lnTo>
                <a:lnTo>
                  <a:pt x="24515" y="48368"/>
                </a:lnTo>
                <a:lnTo>
                  <a:pt x="24560" y="48368"/>
                </a:lnTo>
                <a:lnTo>
                  <a:pt x="24560" y="49142"/>
                </a:lnTo>
                <a:lnTo>
                  <a:pt x="24606" y="49142"/>
                </a:lnTo>
                <a:lnTo>
                  <a:pt x="24606" y="48368"/>
                </a:lnTo>
                <a:lnTo>
                  <a:pt x="24651" y="48357"/>
                </a:lnTo>
                <a:lnTo>
                  <a:pt x="24697" y="48346"/>
                </a:lnTo>
                <a:lnTo>
                  <a:pt x="24731" y="48323"/>
                </a:lnTo>
                <a:lnTo>
                  <a:pt x="24765" y="48289"/>
                </a:lnTo>
                <a:lnTo>
                  <a:pt x="24799" y="48255"/>
                </a:lnTo>
                <a:lnTo>
                  <a:pt x="24811" y="48209"/>
                </a:lnTo>
                <a:lnTo>
                  <a:pt x="24833" y="48164"/>
                </a:lnTo>
                <a:lnTo>
                  <a:pt x="24833" y="48118"/>
                </a:lnTo>
                <a:lnTo>
                  <a:pt x="24822" y="48073"/>
                </a:lnTo>
                <a:lnTo>
                  <a:pt x="24811" y="48027"/>
                </a:lnTo>
                <a:lnTo>
                  <a:pt x="26756" y="46901"/>
                </a:lnTo>
                <a:lnTo>
                  <a:pt x="26790" y="46947"/>
                </a:lnTo>
                <a:lnTo>
                  <a:pt x="26836" y="46981"/>
                </a:lnTo>
                <a:lnTo>
                  <a:pt x="26892" y="47003"/>
                </a:lnTo>
                <a:lnTo>
                  <a:pt x="26949" y="47015"/>
                </a:lnTo>
                <a:lnTo>
                  <a:pt x="27006" y="47003"/>
                </a:lnTo>
                <a:lnTo>
                  <a:pt x="27063" y="46981"/>
                </a:lnTo>
                <a:lnTo>
                  <a:pt x="27109" y="46947"/>
                </a:lnTo>
                <a:lnTo>
                  <a:pt x="27154" y="46901"/>
                </a:lnTo>
                <a:lnTo>
                  <a:pt x="29076" y="48016"/>
                </a:lnTo>
                <a:lnTo>
                  <a:pt x="29065" y="48061"/>
                </a:lnTo>
                <a:lnTo>
                  <a:pt x="29054" y="48118"/>
                </a:lnTo>
                <a:lnTo>
                  <a:pt x="29065" y="48175"/>
                </a:lnTo>
                <a:lnTo>
                  <a:pt x="29076" y="48221"/>
                </a:lnTo>
                <a:lnTo>
                  <a:pt x="29099" y="48266"/>
                </a:lnTo>
                <a:lnTo>
                  <a:pt x="29122" y="48300"/>
                </a:lnTo>
                <a:lnTo>
                  <a:pt x="29167" y="48334"/>
                </a:lnTo>
                <a:lnTo>
                  <a:pt x="29202" y="48357"/>
                </a:lnTo>
                <a:lnTo>
                  <a:pt x="29247" y="48368"/>
                </a:lnTo>
                <a:lnTo>
                  <a:pt x="29304" y="48380"/>
                </a:lnTo>
                <a:lnTo>
                  <a:pt x="29304" y="49142"/>
                </a:lnTo>
                <a:lnTo>
                  <a:pt x="29349" y="49142"/>
                </a:lnTo>
                <a:lnTo>
                  <a:pt x="29349" y="48380"/>
                </a:lnTo>
                <a:lnTo>
                  <a:pt x="29395" y="48368"/>
                </a:lnTo>
                <a:lnTo>
                  <a:pt x="29440" y="48357"/>
                </a:lnTo>
                <a:lnTo>
                  <a:pt x="29486" y="48323"/>
                </a:lnTo>
                <a:lnTo>
                  <a:pt x="29520" y="48300"/>
                </a:lnTo>
                <a:lnTo>
                  <a:pt x="29543" y="48255"/>
                </a:lnTo>
                <a:lnTo>
                  <a:pt x="29566" y="48221"/>
                </a:lnTo>
                <a:lnTo>
                  <a:pt x="29577" y="48164"/>
                </a:lnTo>
                <a:lnTo>
                  <a:pt x="29588" y="48118"/>
                </a:lnTo>
                <a:lnTo>
                  <a:pt x="29577" y="48073"/>
                </a:lnTo>
                <a:lnTo>
                  <a:pt x="29566" y="48016"/>
                </a:lnTo>
                <a:lnTo>
                  <a:pt x="31522" y="46890"/>
                </a:lnTo>
                <a:lnTo>
                  <a:pt x="31556" y="46924"/>
                </a:lnTo>
                <a:lnTo>
                  <a:pt x="31590" y="46947"/>
                </a:lnTo>
                <a:lnTo>
                  <a:pt x="31636" y="46969"/>
                </a:lnTo>
                <a:lnTo>
                  <a:pt x="31738" y="46969"/>
                </a:lnTo>
                <a:lnTo>
                  <a:pt x="31784" y="46947"/>
                </a:lnTo>
                <a:lnTo>
                  <a:pt x="31829" y="46912"/>
                </a:lnTo>
                <a:lnTo>
                  <a:pt x="31852" y="46878"/>
                </a:lnTo>
                <a:lnTo>
                  <a:pt x="33877" y="48050"/>
                </a:lnTo>
                <a:lnTo>
                  <a:pt x="33877" y="48084"/>
                </a:lnTo>
                <a:lnTo>
                  <a:pt x="33866" y="48118"/>
                </a:lnTo>
                <a:lnTo>
                  <a:pt x="33877" y="48152"/>
                </a:lnTo>
                <a:lnTo>
                  <a:pt x="33888" y="48186"/>
                </a:lnTo>
                <a:lnTo>
                  <a:pt x="33922" y="48243"/>
                </a:lnTo>
                <a:lnTo>
                  <a:pt x="33979" y="48289"/>
                </a:lnTo>
                <a:lnTo>
                  <a:pt x="34048" y="48312"/>
                </a:lnTo>
                <a:lnTo>
                  <a:pt x="34048" y="49142"/>
                </a:lnTo>
                <a:lnTo>
                  <a:pt x="34093" y="49142"/>
                </a:lnTo>
                <a:lnTo>
                  <a:pt x="34093" y="48312"/>
                </a:lnTo>
                <a:lnTo>
                  <a:pt x="34150" y="48289"/>
                </a:lnTo>
                <a:lnTo>
                  <a:pt x="34207" y="48243"/>
                </a:lnTo>
                <a:lnTo>
                  <a:pt x="34241" y="48186"/>
                </a:lnTo>
                <a:lnTo>
                  <a:pt x="34252" y="48118"/>
                </a:lnTo>
                <a:lnTo>
                  <a:pt x="34241" y="48061"/>
                </a:lnTo>
                <a:lnTo>
                  <a:pt x="36232" y="46912"/>
                </a:lnTo>
                <a:lnTo>
                  <a:pt x="36266" y="46958"/>
                </a:lnTo>
                <a:lnTo>
                  <a:pt x="36311" y="46992"/>
                </a:lnTo>
                <a:lnTo>
                  <a:pt x="36368" y="47015"/>
                </a:lnTo>
                <a:lnTo>
                  <a:pt x="36425" y="47015"/>
                </a:lnTo>
                <a:lnTo>
                  <a:pt x="36493" y="47003"/>
                </a:lnTo>
                <a:lnTo>
                  <a:pt x="36550" y="46981"/>
                </a:lnTo>
                <a:lnTo>
                  <a:pt x="36596" y="46947"/>
                </a:lnTo>
                <a:lnTo>
                  <a:pt x="36641" y="46901"/>
                </a:lnTo>
                <a:lnTo>
                  <a:pt x="38575" y="48016"/>
                </a:lnTo>
                <a:lnTo>
                  <a:pt x="38552" y="48073"/>
                </a:lnTo>
                <a:lnTo>
                  <a:pt x="38552" y="48118"/>
                </a:lnTo>
                <a:lnTo>
                  <a:pt x="38552" y="48164"/>
                </a:lnTo>
                <a:lnTo>
                  <a:pt x="38564" y="48209"/>
                </a:lnTo>
                <a:lnTo>
                  <a:pt x="38586" y="48255"/>
                </a:lnTo>
                <a:lnTo>
                  <a:pt x="38620" y="48289"/>
                </a:lnTo>
                <a:lnTo>
                  <a:pt x="38655" y="48323"/>
                </a:lnTo>
                <a:lnTo>
                  <a:pt x="38689" y="48346"/>
                </a:lnTo>
                <a:lnTo>
                  <a:pt x="38734" y="48357"/>
                </a:lnTo>
                <a:lnTo>
                  <a:pt x="38780" y="48368"/>
                </a:lnTo>
                <a:lnTo>
                  <a:pt x="38780" y="49142"/>
                </a:lnTo>
                <a:lnTo>
                  <a:pt x="38825" y="49142"/>
                </a:lnTo>
                <a:lnTo>
                  <a:pt x="38825" y="48368"/>
                </a:lnTo>
                <a:lnTo>
                  <a:pt x="38871" y="48357"/>
                </a:lnTo>
                <a:lnTo>
                  <a:pt x="38916" y="48334"/>
                </a:lnTo>
                <a:lnTo>
                  <a:pt x="38950" y="48312"/>
                </a:lnTo>
                <a:lnTo>
                  <a:pt x="38984" y="48289"/>
                </a:lnTo>
                <a:lnTo>
                  <a:pt x="39007" y="48243"/>
                </a:lnTo>
                <a:lnTo>
                  <a:pt x="39030" y="48209"/>
                </a:lnTo>
                <a:lnTo>
                  <a:pt x="39041" y="48164"/>
                </a:lnTo>
                <a:lnTo>
                  <a:pt x="39053" y="48118"/>
                </a:lnTo>
                <a:lnTo>
                  <a:pt x="39041" y="48073"/>
                </a:lnTo>
                <a:lnTo>
                  <a:pt x="39030" y="48027"/>
                </a:lnTo>
                <a:lnTo>
                  <a:pt x="40964" y="46912"/>
                </a:lnTo>
                <a:lnTo>
                  <a:pt x="41009" y="46958"/>
                </a:lnTo>
                <a:lnTo>
                  <a:pt x="41055" y="46992"/>
                </a:lnTo>
                <a:lnTo>
                  <a:pt x="41112" y="47015"/>
                </a:lnTo>
                <a:lnTo>
                  <a:pt x="41237" y="47015"/>
                </a:lnTo>
                <a:lnTo>
                  <a:pt x="41294" y="46981"/>
                </a:lnTo>
                <a:lnTo>
                  <a:pt x="41339" y="46947"/>
                </a:lnTo>
                <a:lnTo>
                  <a:pt x="41373" y="46901"/>
                </a:lnTo>
                <a:lnTo>
                  <a:pt x="43341" y="48039"/>
                </a:lnTo>
                <a:lnTo>
                  <a:pt x="43318" y="48073"/>
                </a:lnTo>
                <a:lnTo>
                  <a:pt x="43318" y="48118"/>
                </a:lnTo>
                <a:lnTo>
                  <a:pt x="43318" y="48164"/>
                </a:lnTo>
                <a:lnTo>
                  <a:pt x="43330" y="48198"/>
                </a:lnTo>
                <a:lnTo>
                  <a:pt x="43353" y="48232"/>
                </a:lnTo>
                <a:lnTo>
                  <a:pt x="43375" y="48266"/>
                </a:lnTo>
                <a:lnTo>
                  <a:pt x="43409" y="48300"/>
                </a:lnTo>
                <a:lnTo>
                  <a:pt x="43444" y="48312"/>
                </a:lnTo>
                <a:lnTo>
                  <a:pt x="43489" y="48334"/>
                </a:lnTo>
                <a:lnTo>
                  <a:pt x="43523" y="48334"/>
                </a:lnTo>
                <a:lnTo>
                  <a:pt x="43523" y="49142"/>
                </a:lnTo>
                <a:lnTo>
                  <a:pt x="43569" y="49142"/>
                </a:lnTo>
                <a:lnTo>
                  <a:pt x="43569" y="48334"/>
                </a:lnTo>
                <a:lnTo>
                  <a:pt x="43614" y="48323"/>
                </a:lnTo>
                <a:lnTo>
                  <a:pt x="43648" y="48312"/>
                </a:lnTo>
                <a:lnTo>
                  <a:pt x="43705" y="48266"/>
                </a:lnTo>
                <a:lnTo>
                  <a:pt x="43728" y="48232"/>
                </a:lnTo>
                <a:lnTo>
                  <a:pt x="43751" y="48198"/>
                </a:lnTo>
                <a:lnTo>
                  <a:pt x="43751" y="48164"/>
                </a:lnTo>
                <a:lnTo>
                  <a:pt x="43762" y="48118"/>
                </a:lnTo>
                <a:lnTo>
                  <a:pt x="43751" y="48084"/>
                </a:lnTo>
                <a:lnTo>
                  <a:pt x="43751" y="48039"/>
                </a:lnTo>
                <a:lnTo>
                  <a:pt x="45707" y="46912"/>
                </a:lnTo>
                <a:lnTo>
                  <a:pt x="45741" y="46958"/>
                </a:lnTo>
                <a:lnTo>
                  <a:pt x="45787" y="46992"/>
                </a:lnTo>
                <a:lnTo>
                  <a:pt x="45844" y="47015"/>
                </a:lnTo>
                <a:lnTo>
                  <a:pt x="45969" y="47015"/>
                </a:lnTo>
                <a:lnTo>
                  <a:pt x="46026" y="46992"/>
                </a:lnTo>
                <a:lnTo>
                  <a:pt x="46083" y="46947"/>
                </a:lnTo>
                <a:lnTo>
                  <a:pt x="46117" y="46901"/>
                </a:lnTo>
                <a:lnTo>
                  <a:pt x="48039" y="48016"/>
                </a:lnTo>
                <a:lnTo>
                  <a:pt x="48017" y="48061"/>
                </a:lnTo>
                <a:lnTo>
                  <a:pt x="48017" y="48118"/>
                </a:lnTo>
                <a:lnTo>
                  <a:pt x="48017" y="48175"/>
                </a:lnTo>
                <a:lnTo>
                  <a:pt x="48039" y="48221"/>
                </a:lnTo>
                <a:lnTo>
                  <a:pt x="48062" y="48266"/>
                </a:lnTo>
                <a:lnTo>
                  <a:pt x="48085" y="48300"/>
                </a:lnTo>
                <a:lnTo>
                  <a:pt x="48130" y="48334"/>
                </a:lnTo>
                <a:lnTo>
                  <a:pt x="48164" y="48357"/>
                </a:lnTo>
                <a:lnTo>
                  <a:pt x="48210" y="48380"/>
                </a:lnTo>
                <a:lnTo>
                  <a:pt x="48267" y="48380"/>
                </a:lnTo>
                <a:lnTo>
                  <a:pt x="48267" y="49142"/>
                </a:lnTo>
                <a:lnTo>
                  <a:pt x="48312" y="49142"/>
                </a:lnTo>
                <a:lnTo>
                  <a:pt x="48312" y="48380"/>
                </a:lnTo>
                <a:lnTo>
                  <a:pt x="48358" y="48368"/>
                </a:lnTo>
                <a:lnTo>
                  <a:pt x="48403" y="48357"/>
                </a:lnTo>
                <a:lnTo>
                  <a:pt x="48437" y="48323"/>
                </a:lnTo>
                <a:lnTo>
                  <a:pt x="48472" y="48300"/>
                </a:lnTo>
                <a:lnTo>
                  <a:pt x="48506" y="48255"/>
                </a:lnTo>
                <a:lnTo>
                  <a:pt x="48528" y="48209"/>
                </a:lnTo>
                <a:lnTo>
                  <a:pt x="48540" y="48164"/>
                </a:lnTo>
                <a:lnTo>
                  <a:pt x="48540" y="48118"/>
                </a:lnTo>
                <a:lnTo>
                  <a:pt x="48540" y="48073"/>
                </a:lnTo>
                <a:lnTo>
                  <a:pt x="48528" y="48016"/>
                </a:lnTo>
                <a:lnTo>
                  <a:pt x="50485" y="46890"/>
                </a:lnTo>
                <a:lnTo>
                  <a:pt x="50519" y="46924"/>
                </a:lnTo>
                <a:lnTo>
                  <a:pt x="50553" y="46947"/>
                </a:lnTo>
                <a:lnTo>
                  <a:pt x="50599" y="46969"/>
                </a:lnTo>
                <a:lnTo>
                  <a:pt x="50644" y="46981"/>
                </a:lnTo>
                <a:lnTo>
                  <a:pt x="50701" y="46969"/>
                </a:lnTo>
                <a:lnTo>
                  <a:pt x="50747" y="46947"/>
                </a:lnTo>
                <a:lnTo>
                  <a:pt x="50792" y="46924"/>
                </a:lnTo>
                <a:lnTo>
                  <a:pt x="50826" y="46878"/>
                </a:lnTo>
                <a:lnTo>
                  <a:pt x="52828" y="48039"/>
                </a:lnTo>
                <a:lnTo>
                  <a:pt x="52817" y="48084"/>
                </a:lnTo>
                <a:lnTo>
                  <a:pt x="52817" y="48118"/>
                </a:lnTo>
                <a:lnTo>
                  <a:pt x="52817" y="48164"/>
                </a:lnTo>
                <a:lnTo>
                  <a:pt x="52828" y="48198"/>
                </a:lnTo>
                <a:lnTo>
                  <a:pt x="52851" y="48232"/>
                </a:lnTo>
                <a:lnTo>
                  <a:pt x="52874" y="48255"/>
                </a:lnTo>
                <a:lnTo>
                  <a:pt x="52897" y="48277"/>
                </a:lnTo>
                <a:lnTo>
                  <a:pt x="52931" y="48300"/>
                </a:lnTo>
                <a:lnTo>
                  <a:pt x="52965" y="48312"/>
                </a:lnTo>
                <a:lnTo>
                  <a:pt x="53010" y="48323"/>
                </a:lnTo>
                <a:lnTo>
                  <a:pt x="53010" y="49142"/>
                </a:lnTo>
                <a:lnTo>
                  <a:pt x="53056" y="49142"/>
                </a:lnTo>
                <a:lnTo>
                  <a:pt x="53056" y="48312"/>
                </a:lnTo>
                <a:lnTo>
                  <a:pt x="53124" y="48289"/>
                </a:lnTo>
                <a:lnTo>
                  <a:pt x="53170" y="48255"/>
                </a:lnTo>
                <a:lnTo>
                  <a:pt x="53204" y="48186"/>
                </a:lnTo>
                <a:lnTo>
                  <a:pt x="53226" y="48118"/>
                </a:lnTo>
                <a:lnTo>
                  <a:pt x="53204" y="48050"/>
                </a:lnTo>
                <a:lnTo>
                  <a:pt x="55183" y="46912"/>
                </a:lnTo>
                <a:lnTo>
                  <a:pt x="55217" y="46958"/>
                </a:lnTo>
                <a:lnTo>
                  <a:pt x="55274" y="46992"/>
                </a:lnTo>
                <a:lnTo>
                  <a:pt x="55331" y="47015"/>
                </a:lnTo>
                <a:lnTo>
                  <a:pt x="55388" y="47026"/>
                </a:lnTo>
                <a:lnTo>
                  <a:pt x="55456" y="47015"/>
                </a:lnTo>
                <a:lnTo>
                  <a:pt x="55513" y="46992"/>
                </a:lnTo>
                <a:lnTo>
                  <a:pt x="55570" y="46958"/>
                </a:lnTo>
                <a:lnTo>
                  <a:pt x="55604" y="46912"/>
                </a:lnTo>
                <a:lnTo>
                  <a:pt x="57549" y="48027"/>
                </a:lnTo>
                <a:lnTo>
                  <a:pt x="57526" y="48073"/>
                </a:lnTo>
                <a:lnTo>
                  <a:pt x="57526" y="48118"/>
                </a:lnTo>
                <a:lnTo>
                  <a:pt x="57526" y="48164"/>
                </a:lnTo>
                <a:lnTo>
                  <a:pt x="57549" y="48209"/>
                </a:lnTo>
                <a:lnTo>
                  <a:pt x="57560" y="48243"/>
                </a:lnTo>
                <a:lnTo>
                  <a:pt x="57595" y="48289"/>
                </a:lnTo>
                <a:lnTo>
                  <a:pt x="57629" y="48312"/>
                </a:lnTo>
                <a:lnTo>
                  <a:pt x="57663" y="48334"/>
                </a:lnTo>
                <a:lnTo>
                  <a:pt x="57708" y="48357"/>
                </a:lnTo>
                <a:lnTo>
                  <a:pt x="57754" y="48357"/>
                </a:lnTo>
                <a:lnTo>
                  <a:pt x="57754" y="49142"/>
                </a:lnTo>
                <a:lnTo>
                  <a:pt x="57799" y="49142"/>
                </a:lnTo>
                <a:lnTo>
                  <a:pt x="57799" y="48357"/>
                </a:lnTo>
                <a:lnTo>
                  <a:pt x="57833" y="48357"/>
                </a:lnTo>
                <a:lnTo>
                  <a:pt x="57879" y="48334"/>
                </a:lnTo>
                <a:lnTo>
                  <a:pt x="57913" y="48312"/>
                </a:lnTo>
                <a:lnTo>
                  <a:pt x="57947" y="48277"/>
                </a:lnTo>
                <a:lnTo>
                  <a:pt x="57981" y="48243"/>
                </a:lnTo>
                <a:lnTo>
                  <a:pt x="57993" y="48209"/>
                </a:lnTo>
                <a:lnTo>
                  <a:pt x="58015" y="48164"/>
                </a:lnTo>
                <a:lnTo>
                  <a:pt x="58015" y="48118"/>
                </a:lnTo>
                <a:lnTo>
                  <a:pt x="58015" y="48073"/>
                </a:lnTo>
                <a:lnTo>
                  <a:pt x="57993" y="48027"/>
                </a:lnTo>
                <a:lnTo>
                  <a:pt x="59938" y="46901"/>
                </a:lnTo>
                <a:lnTo>
                  <a:pt x="59972" y="46947"/>
                </a:lnTo>
                <a:lnTo>
                  <a:pt x="60029" y="46981"/>
                </a:lnTo>
                <a:lnTo>
                  <a:pt x="60074" y="47003"/>
                </a:lnTo>
                <a:lnTo>
                  <a:pt x="60143" y="47015"/>
                </a:lnTo>
                <a:lnTo>
                  <a:pt x="60200" y="47003"/>
                </a:lnTo>
                <a:lnTo>
                  <a:pt x="60256" y="46981"/>
                </a:lnTo>
                <a:lnTo>
                  <a:pt x="60302" y="46947"/>
                </a:lnTo>
                <a:lnTo>
                  <a:pt x="60347" y="46901"/>
                </a:lnTo>
                <a:lnTo>
                  <a:pt x="62304" y="48039"/>
                </a:lnTo>
                <a:lnTo>
                  <a:pt x="62293" y="48073"/>
                </a:lnTo>
                <a:lnTo>
                  <a:pt x="62293" y="48118"/>
                </a:lnTo>
                <a:lnTo>
                  <a:pt x="62293" y="48164"/>
                </a:lnTo>
                <a:lnTo>
                  <a:pt x="62304" y="48198"/>
                </a:lnTo>
                <a:lnTo>
                  <a:pt x="62327" y="48232"/>
                </a:lnTo>
                <a:lnTo>
                  <a:pt x="62350" y="48266"/>
                </a:lnTo>
                <a:lnTo>
                  <a:pt x="62372" y="48289"/>
                </a:lnTo>
                <a:lnTo>
                  <a:pt x="62406" y="48312"/>
                </a:lnTo>
                <a:lnTo>
                  <a:pt x="62452" y="48334"/>
                </a:lnTo>
                <a:lnTo>
                  <a:pt x="62486" y="48334"/>
                </a:lnTo>
                <a:lnTo>
                  <a:pt x="62486" y="49142"/>
                </a:lnTo>
                <a:lnTo>
                  <a:pt x="62532" y="49142"/>
                </a:lnTo>
                <a:lnTo>
                  <a:pt x="62532" y="48334"/>
                </a:lnTo>
                <a:lnTo>
                  <a:pt x="62577" y="48323"/>
                </a:lnTo>
                <a:lnTo>
                  <a:pt x="62611" y="48312"/>
                </a:lnTo>
                <a:lnTo>
                  <a:pt x="62645" y="48289"/>
                </a:lnTo>
                <a:lnTo>
                  <a:pt x="62679" y="48266"/>
                </a:lnTo>
                <a:lnTo>
                  <a:pt x="62702" y="48232"/>
                </a:lnTo>
                <a:lnTo>
                  <a:pt x="62714" y="48198"/>
                </a:lnTo>
                <a:lnTo>
                  <a:pt x="62725" y="48164"/>
                </a:lnTo>
                <a:lnTo>
                  <a:pt x="62736" y="48118"/>
                </a:lnTo>
                <a:lnTo>
                  <a:pt x="62725" y="48073"/>
                </a:lnTo>
                <a:lnTo>
                  <a:pt x="62714" y="48039"/>
                </a:lnTo>
                <a:lnTo>
                  <a:pt x="64670" y="46912"/>
                </a:lnTo>
                <a:lnTo>
                  <a:pt x="64716" y="46958"/>
                </a:lnTo>
                <a:lnTo>
                  <a:pt x="64761" y="46992"/>
                </a:lnTo>
                <a:lnTo>
                  <a:pt x="64818" y="47015"/>
                </a:lnTo>
                <a:lnTo>
                  <a:pt x="64886" y="47026"/>
                </a:lnTo>
                <a:lnTo>
                  <a:pt x="64943" y="47015"/>
                </a:lnTo>
                <a:lnTo>
                  <a:pt x="65000" y="46992"/>
                </a:lnTo>
                <a:lnTo>
                  <a:pt x="65057" y="46958"/>
                </a:lnTo>
                <a:lnTo>
                  <a:pt x="65091" y="46912"/>
                </a:lnTo>
                <a:lnTo>
                  <a:pt x="67093" y="48061"/>
                </a:lnTo>
                <a:lnTo>
                  <a:pt x="67082" y="48118"/>
                </a:lnTo>
                <a:lnTo>
                  <a:pt x="67093" y="48175"/>
                </a:lnTo>
                <a:lnTo>
                  <a:pt x="67127" y="48232"/>
                </a:lnTo>
                <a:lnTo>
                  <a:pt x="67173" y="48266"/>
                </a:lnTo>
                <a:lnTo>
                  <a:pt x="67230" y="48289"/>
                </a:lnTo>
                <a:lnTo>
                  <a:pt x="67230" y="49142"/>
                </a:lnTo>
                <a:lnTo>
                  <a:pt x="67275" y="49142"/>
                </a:lnTo>
                <a:lnTo>
                  <a:pt x="67275" y="48289"/>
                </a:lnTo>
                <a:lnTo>
                  <a:pt x="67332" y="48266"/>
                </a:lnTo>
                <a:lnTo>
                  <a:pt x="67377" y="48232"/>
                </a:lnTo>
                <a:lnTo>
                  <a:pt x="67412" y="48175"/>
                </a:lnTo>
                <a:lnTo>
                  <a:pt x="67423" y="48118"/>
                </a:lnTo>
                <a:lnTo>
                  <a:pt x="67412" y="48061"/>
                </a:lnTo>
                <a:lnTo>
                  <a:pt x="69436" y="46890"/>
                </a:lnTo>
                <a:lnTo>
                  <a:pt x="69471" y="46935"/>
                </a:lnTo>
                <a:lnTo>
                  <a:pt x="69516" y="46969"/>
                </a:lnTo>
                <a:lnTo>
                  <a:pt x="69562" y="46981"/>
                </a:lnTo>
                <a:lnTo>
                  <a:pt x="69618" y="46992"/>
                </a:lnTo>
                <a:lnTo>
                  <a:pt x="69675" y="46981"/>
                </a:lnTo>
                <a:lnTo>
                  <a:pt x="69721" y="46958"/>
                </a:lnTo>
                <a:lnTo>
                  <a:pt x="69766" y="46935"/>
                </a:lnTo>
                <a:lnTo>
                  <a:pt x="69800" y="46890"/>
                </a:lnTo>
                <a:lnTo>
                  <a:pt x="71780" y="48039"/>
                </a:lnTo>
                <a:lnTo>
                  <a:pt x="71768" y="48073"/>
                </a:lnTo>
                <a:lnTo>
                  <a:pt x="71768" y="48118"/>
                </a:lnTo>
                <a:lnTo>
                  <a:pt x="71768" y="48164"/>
                </a:lnTo>
                <a:lnTo>
                  <a:pt x="71780" y="48198"/>
                </a:lnTo>
                <a:lnTo>
                  <a:pt x="71802" y="48243"/>
                </a:lnTo>
                <a:lnTo>
                  <a:pt x="71825" y="48266"/>
                </a:lnTo>
                <a:lnTo>
                  <a:pt x="71859" y="48300"/>
                </a:lnTo>
                <a:lnTo>
                  <a:pt x="71893" y="48323"/>
                </a:lnTo>
                <a:lnTo>
                  <a:pt x="71928" y="48334"/>
                </a:lnTo>
                <a:lnTo>
                  <a:pt x="71973" y="48346"/>
                </a:lnTo>
                <a:lnTo>
                  <a:pt x="71973" y="49142"/>
                </a:lnTo>
                <a:lnTo>
                  <a:pt x="72019" y="49142"/>
                </a:lnTo>
                <a:lnTo>
                  <a:pt x="72019" y="48346"/>
                </a:lnTo>
                <a:lnTo>
                  <a:pt x="72053" y="48334"/>
                </a:lnTo>
                <a:lnTo>
                  <a:pt x="72098" y="48323"/>
                </a:lnTo>
                <a:lnTo>
                  <a:pt x="72132" y="48300"/>
                </a:lnTo>
                <a:lnTo>
                  <a:pt x="72155" y="48266"/>
                </a:lnTo>
                <a:lnTo>
                  <a:pt x="72178" y="48232"/>
                </a:lnTo>
                <a:lnTo>
                  <a:pt x="72201" y="48198"/>
                </a:lnTo>
                <a:lnTo>
                  <a:pt x="72212" y="48164"/>
                </a:lnTo>
                <a:lnTo>
                  <a:pt x="72212" y="48118"/>
                </a:lnTo>
                <a:lnTo>
                  <a:pt x="72212" y="48073"/>
                </a:lnTo>
                <a:lnTo>
                  <a:pt x="72201" y="48039"/>
                </a:lnTo>
                <a:lnTo>
                  <a:pt x="74214" y="46878"/>
                </a:lnTo>
                <a:lnTo>
                  <a:pt x="74248" y="46901"/>
                </a:lnTo>
                <a:lnTo>
                  <a:pt x="74282" y="46924"/>
                </a:lnTo>
                <a:lnTo>
                  <a:pt x="74316" y="46947"/>
                </a:lnTo>
                <a:lnTo>
                  <a:pt x="74407" y="46947"/>
                </a:lnTo>
                <a:lnTo>
                  <a:pt x="74442" y="46924"/>
                </a:lnTo>
                <a:lnTo>
                  <a:pt x="74476" y="46901"/>
                </a:lnTo>
                <a:lnTo>
                  <a:pt x="74510" y="46867"/>
                </a:lnTo>
                <a:lnTo>
                  <a:pt x="76569" y="48061"/>
                </a:lnTo>
                <a:lnTo>
                  <a:pt x="76557" y="48118"/>
                </a:lnTo>
                <a:lnTo>
                  <a:pt x="76569" y="48175"/>
                </a:lnTo>
                <a:lnTo>
                  <a:pt x="76603" y="48232"/>
                </a:lnTo>
                <a:lnTo>
                  <a:pt x="76648" y="48266"/>
                </a:lnTo>
                <a:lnTo>
                  <a:pt x="76717" y="48289"/>
                </a:lnTo>
                <a:lnTo>
                  <a:pt x="76717" y="49142"/>
                </a:lnTo>
                <a:lnTo>
                  <a:pt x="76762" y="49142"/>
                </a:lnTo>
                <a:lnTo>
                  <a:pt x="76762" y="48289"/>
                </a:lnTo>
                <a:lnTo>
                  <a:pt x="76819" y="48266"/>
                </a:lnTo>
                <a:lnTo>
                  <a:pt x="76865" y="48232"/>
                </a:lnTo>
                <a:lnTo>
                  <a:pt x="76887" y="48175"/>
                </a:lnTo>
                <a:lnTo>
                  <a:pt x="76899" y="48118"/>
                </a:lnTo>
                <a:lnTo>
                  <a:pt x="76887" y="48061"/>
                </a:lnTo>
                <a:lnTo>
                  <a:pt x="78878" y="46912"/>
                </a:lnTo>
                <a:lnTo>
                  <a:pt x="78923" y="46969"/>
                </a:lnTo>
                <a:lnTo>
                  <a:pt x="78969" y="47003"/>
                </a:lnTo>
                <a:lnTo>
                  <a:pt x="79037" y="47026"/>
                </a:lnTo>
                <a:lnTo>
                  <a:pt x="79105" y="47038"/>
                </a:lnTo>
                <a:lnTo>
                  <a:pt x="79174" y="47026"/>
                </a:lnTo>
                <a:lnTo>
                  <a:pt x="79231" y="47003"/>
                </a:lnTo>
                <a:lnTo>
                  <a:pt x="79287" y="46969"/>
                </a:lnTo>
                <a:lnTo>
                  <a:pt x="79322" y="46912"/>
                </a:lnTo>
                <a:lnTo>
                  <a:pt x="81233" y="48016"/>
                </a:lnTo>
                <a:lnTo>
                  <a:pt x="81221" y="48073"/>
                </a:lnTo>
                <a:lnTo>
                  <a:pt x="81221" y="48118"/>
                </a:lnTo>
                <a:lnTo>
                  <a:pt x="81221" y="48164"/>
                </a:lnTo>
                <a:lnTo>
                  <a:pt x="81233" y="48209"/>
                </a:lnTo>
                <a:lnTo>
                  <a:pt x="81255" y="48255"/>
                </a:lnTo>
                <a:lnTo>
                  <a:pt x="81290" y="48289"/>
                </a:lnTo>
                <a:lnTo>
                  <a:pt x="81324" y="48323"/>
                </a:lnTo>
                <a:lnTo>
                  <a:pt x="81358" y="48346"/>
                </a:lnTo>
                <a:lnTo>
                  <a:pt x="81403" y="48368"/>
                </a:lnTo>
                <a:lnTo>
                  <a:pt x="81449" y="48368"/>
                </a:lnTo>
                <a:lnTo>
                  <a:pt x="81449" y="49142"/>
                </a:lnTo>
                <a:lnTo>
                  <a:pt x="81494" y="49142"/>
                </a:lnTo>
                <a:lnTo>
                  <a:pt x="81494" y="48368"/>
                </a:lnTo>
                <a:lnTo>
                  <a:pt x="81540" y="48357"/>
                </a:lnTo>
                <a:lnTo>
                  <a:pt x="81585" y="48346"/>
                </a:lnTo>
                <a:lnTo>
                  <a:pt x="81631" y="48323"/>
                </a:lnTo>
                <a:lnTo>
                  <a:pt x="81654" y="48289"/>
                </a:lnTo>
                <a:lnTo>
                  <a:pt x="81688" y="48255"/>
                </a:lnTo>
                <a:lnTo>
                  <a:pt x="81710" y="48209"/>
                </a:lnTo>
                <a:lnTo>
                  <a:pt x="81722" y="48164"/>
                </a:lnTo>
                <a:lnTo>
                  <a:pt x="81722" y="48118"/>
                </a:lnTo>
                <a:lnTo>
                  <a:pt x="81722" y="48073"/>
                </a:lnTo>
                <a:lnTo>
                  <a:pt x="81710" y="48027"/>
                </a:lnTo>
                <a:lnTo>
                  <a:pt x="83644" y="46901"/>
                </a:lnTo>
                <a:lnTo>
                  <a:pt x="83678" y="46947"/>
                </a:lnTo>
                <a:lnTo>
                  <a:pt x="83724" y="46981"/>
                </a:lnTo>
                <a:lnTo>
                  <a:pt x="83781" y="47003"/>
                </a:lnTo>
                <a:lnTo>
                  <a:pt x="83838" y="47015"/>
                </a:lnTo>
                <a:lnTo>
                  <a:pt x="83906" y="47003"/>
                </a:lnTo>
                <a:lnTo>
                  <a:pt x="83951" y="46981"/>
                </a:lnTo>
                <a:lnTo>
                  <a:pt x="84008" y="46947"/>
                </a:lnTo>
                <a:lnTo>
                  <a:pt x="84042" y="46901"/>
                </a:lnTo>
                <a:lnTo>
                  <a:pt x="85965" y="48016"/>
                </a:lnTo>
                <a:lnTo>
                  <a:pt x="85953" y="48061"/>
                </a:lnTo>
                <a:lnTo>
                  <a:pt x="85942" y="48118"/>
                </a:lnTo>
                <a:lnTo>
                  <a:pt x="85953" y="48175"/>
                </a:lnTo>
                <a:lnTo>
                  <a:pt x="85965" y="48221"/>
                </a:lnTo>
                <a:lnTo>
                  <a:pt x="85988" y="48266"/>
                </a:lnTo>
                <a:lnTo>
                  <a:pt x="86022" y="48300"/>
                </a:lnTo>
                <a:lnTo>
                  <a:pt x="86056" y="48334"/>
                </a:lnTo>
                <a:lnTo>
                  <a:pt x="86101" y="48357"/>
                </a:lnTo>
                <a:lnTo>
                  <a:pt x="86147" y="48368"/>
                </a:lnTo>
                <a:lnTo>
                  <a:pt x="86192" y="48380"/>
                </a:lnTo>
                <a:lnTo>
                  <a:pt x="86192" y="49142"/>
                </a:lnTo>
                <a:lnTo>
                  <a:pt x="86238" y="49142"/>
                </a:lnTo>
                <a:lnTo>
                  <a:pt x="86238" y="48380"/>
                </a:lnTo>
                <a:lnTo>
                  <a:pt x="86283" y="48368"/>
                </a:lnTo>
                <a:lnTo>
                  <a:pt x="86329" y="48357"/>
                </a:lnTo>
                <a:lnTo>
                  <a:pt x="86374" y="48323"/>
                </a:lnTo>
                <a:lnTo>
                  <a:pt x="86408" y="48300"/>
                </a:lnTo>
                <a:lnTo>
                  <a:pt x="86431" y="48255"/>
                </a:lnTo>
                <a:lnTo>
                  <a:pt x="86454" y="48221"/>
                </a:lnTo>
                <a:lnTo>
                  <a:pt x="86465" y="48164"/>
                </a:lnTo>
                <a:lnTo>
                  <a:pt x="86477" y="48118"/>
                </a:lnTo>
                <a:lnTo>
                  <a:pt x="86465" y="48073"/>
                </a:lnTo>
                <a:lnTo>
                  <a:pt x="86454" y="48016"/>
                </a:lnTo>
                <a:lnTo>
                  <a:pt x="87364" y="47493"/>
                </a:lnTo>
                <a:lnTo>
                  <a:pt x="87364" y="47436"/>
                </a:lnTo>
                <a:lnTo>
                  <a:pt x="86431" y="47982"/>
                </a:lnTo>
                <a:lnTo>
                  <a:pt x="86397" y="47925"/>
                </a:lnTo>
                <a:lnTo>
                  <a:pt x="86340" y="47891"/>
                </a:lnTo>
                <a:lnTo>
                  <a:pt x="86283" y="47868"/>
                </a:lnTo>
                <a:lnTo>
                  <a:pt x="86215" y="47857"/>
                </a:lnTo>
                <a:lnTo>
                  <a:pt x="86147" y="47868"/>
                </a:lnTo>
                <a:lnTo>
                  <a:pt x="86079" y="47891"/>
                </a:lnTo>
                <a:lnTo>
                  <a:pt x="86033" y="47925"/>
                </a:lnTo>
                <a:lnTo>
                  <a:pt x="85988" y="47970"/>
                </a:lnTo>
                <a:lnTo>
                  <a:pt x="84065" y="46856"/>
                </a:lnTo>
                <a:lnTo>
                  <a:pt x="84077" y="46821"/>
                </a:lnTo>
                <a:lnTo>
                  <a:pt x="84077" y="46776"/>
                </a:lnTo>
                <a:lnTo>
                  <a:pt x="84077" y="46730"/>
                </a:lnTo>
                <a:lnTo>
                  <a:pt x="84065" y="46685"/>
                </a:lnTo>
                <a:lnTo>
                  <a:pt x="84042" y="46651"/>
                </a:lnTo>
                <a:lnTo>
                  <a:pt x="84020" y="46617"/>
                </a:lnTo>
                <a:lnTo>
                  <a:pt x="83986" y="46583"/>
                </a:lnTo>
                <a:lnTo>
                  <a:pt x="83951" y="46560"/>
                </a:lnTo>
                <a:lnTo>
                  <a:pt x="83917" y="46548"/>
                </a:lnTo>
                <a:lnTo>
                  <a:pt x="83872" y="46537"/>
                </a:lnTo>
                <a:lnTo>
                  <a:pt x="83872" y="44182"/>
                </a:lnTo>
                <a:lnTo>
                  <a:pt x="83929" y="44160"/>
                </a:lnTo>
                <a:lnTo>
                  <a:pt x="83974" y="44125"/>
                </a:lnTo>
                <a:lnTo>
                  <a:pt x="83997" y="44080"/>
                </a:lnTo>
                <a:lnTo>
                  <a:pt x="84008" y="44012"/>
                </a:lnTo>
                <a:lnTo>
                  <a:pt x="83997" y="43966"/>
                </a:lnTo>
                <a:lnTo>
                  <a:pt x="86044" y="42783"/>
                </a:lnTo>
                <a:lnTo>
                  <a:pt x="86079" y="42817"/>
                </a:lnTo>
                <a:lnTo>
                  <a:pt x="86113" y="42851"/>
                </a:lnTo>
                <a:lnTo>
                  <a:pt x="86158" y="42863"/>
                </a:lnTo>
                <a:lnTo>
                  <a:pt x="86215" y="42874"/>
                </a:lnTo>
                <a:lnTo>
                  <a:pt x="86261" y="42863"/>
                </a:lnTo>
                <a:lnTo>
                  <a:pt x="86306" y="42851"/>
                </a:lnTo>
                <a:lnTo>
                  <a:pt x="86352" y="42817"/>
                </a:lnTo>
                <a:lnTo>
                  <a:pt x="86386" y="42783"/>
                </a:lnTo>
                <a:lnTo>
                  <a:pt x="87364" y="43341"/>
                </a:lnTo>
                <a:lnTo>
                  <a:pt x="87364" y="43295"/>
                </a:lnTo>
                <a:lnTo>
                  <a:pt x="86408" y="42738"/>
                </a:lnTo>
                <a:lnTo>
                  <a:pt x="86408" y="42704"/>
                </a:lnTo>
                <a:lnTo>
                  <a:pt x="86420" y="42669"/>
                </a:lnTo>
                <a:lnTo>
                  <a:pt x="86408" y="42624"/>
                </a:lnTo>
                <a:lnTo>
                  <a:pt x="86408" y="42590"/>
                </a:lnTo>
                <a:lnTo>
                  <a:pt x="86363" y="42533"/>
                </a:lnTo>
                <a:lnTo>
                  <a:pt x="86306" y="42487"/>
                </a:lnTo>
                <a:lnTo>
                  <a:pt x="86238" y="42465"/>
                </a:lnTo>
                <a:lnTo>
                  <a:pt x="86238" y="40144"/>
                </a:lnTo>
                <a:lnTo>
                  <a:pt x="86283" y="40144"/>
                </a:lnTo>
                <a:lnTo>
                  <a:pt x="86329" y="40121"/>
                </a:lnTo>
                <a:lnTo>
                  <a:pt x="86363" y="40099"/>
                </a:lnTo>
                <a:lnTo>
                  <a:pt x="86397" y="40076"/>
                </a:lnTo>
                <a:lnTo>
                  <a:pt x="86420" y="40030"/>
                </a:lnTo>
                <a:lnTo>
                  <a:pt x="86443" y="39996"/>
                </a:lnTo>
                <a:lnTo>
                  <a:pt x="86454" y="39951"/>
                </a:lnTo>
                <a:lnTo>
                  <a:pt x="86454" y="39905"/>
                </a:lnTo>
                <a:lnTo>
                  <a:pt x="86454" y="39860"/>
                </a:lnTo>
                <a:lnTo>
                  <a:pt x="86431" y="39814"/>
                </a:lnTo>
                <a:lnTo>
                  <a:pt x="87364" y="39280"/>
                </a:lnTo>
                <a:lnTo>
                  <a:pt x="87364" y="39234"/>
                </a:lnTo>
                <a:lnTo>
                  <a:pt x="86420" y="39780"/>
                </a:lnTo>
                <a:lnTo>
                  <a:pt x="86374" y="39735"/>
                </a:lnTo>
                <a:lnTo>
                  <a:pt x="86329" y="39700"/>
                </a:lnTo>
                <a:lnTo>
                  <a:pt x="86272" y="39678"/>
                </a:lnTo>
                <a:lnTo>
                  <a:pt x="86215" y="39666"/>
                </a:lnTo>
                <a:lnTo>
                  <a:pt x="86147" y="39678"/>
                </a:lnTo>
                <a:lnTo>
                  <a:pt x="86090" y="39689"/>
                </a:lnTo>
                <a:lnTo>
                  <a:pt x="86044" y="39723"/>
                </a:lnTo>
                <a:lnTo>
                  <a:pt x="86010" y="39769"/>
                </a:lnTo>
                <a:lnTo>
                  <a:pt x="84042" y="38643"/>
                </a:lnTo>
                <a:lnTo>
                  <a:pt x="84054" y="38597"/>
                </a:lnTo>
                <a:lnTo>
                  <a:pt x="84054" y="38563"/>
                </a:lnTo>
                <a:lnTo>
                  <a:pt x="84054" y="38517"/>
                </a:lnTo>
                <a:lnTo>
                  <a:pt x="84042" y="38483"/>
                </a:lnTo>
                <a:lnTo>
                  <a:pt x="84031" y="38449"/>
                </a:lnTo>
                <a:lnTo>
                  <a:pt x="84008" y="38415"/>
                </a:lnTo>
                <a:lnTo>
                  <a:pt x="83940" y="38370"/>
                </a:lnTo>
                <a:lnTo>
                  <a:pt x="83906" y="38358"/>
                </a:lnTo>
                <a:lnTo>
                  <a:pt x="83872" y="38347"/>
                </a:lnTo>
                <a:lnTo>
                  <a:pt x="83872" y="36003"/>
                </a:lnTo>
                <a:lnTo>
                  <a:pt x="83940" y="35981"/>
                </a:lnTo>
                <a:lnTo>
                  <a:pt x="83986" y="35935"/>
                </a:lnTo>
                <a:lnTo>
                  <a:pt x="84031" y="35878"/>
                </a:lnTo>
                <a:lnTo>
                  <a:pt x="84042" y="35810"/>
                </a:lnTo>
                <a:lnTo>
                  <a:pt x="84031" y="35765"/>
                </a:lnTo>
                <a:lnTo>
                  <a:pt x="84020" y="35730"/>
                </a:lnTo>
                <a:lnTo>
                  <a:pt x="86010" y="34593"/>
                </a:lnTo>
                <a:lnTo>
                  <a:pt x="86044" y="34627"/>
                </a:lnTo>
                <a:lnTo>
                  <a:pt x="86101" y="34661"/>
                </a:lnTo>
                <a:lnTo>
                  <a:pt x="86147" y="34684"/>
                </a:lnTo>
                <a:lnTo>
                  <a:pt x="86215" y="34695"/>
                </a:lnTo>
                <a:lnTo>
                  <a:pt x="86272" y="34684"/>
                </a:lnTo>
                <a:lnTo>
                  <a:pt x="86329" y="34661"/>
                </a:lnTo>
                <a:lnTo>
                  <a:pt x="86374" y="34627"/>
                </a:lnTo>
                <a:lnTo>
                  <a:pt x="86408" y="34582"/>
                </a:lnTo>
                <a:lnTo>
                  <a:pt x="87364" y="35128"/>
                </a:lnTo>
                <a:lnTo>
                  <a:pt x="87364" y="35082"/>
                </a:lnTo>
                <a:lnTo>
                  <a:pt x="86431" y="34547"/>
                </a:lnTo>
                <a:lnTo>
                  <a:pt x="86443" y="34502"/>
                </a:lnTo>
                <a:lnTo>
                  <a:pt x="86454" y="34456"/>
                </a:lnTo>
                <a:lnTo>
                  <a:pt x="86443" y="34411"/>
                </a:lnTo>
                <a:lnTo>
                  <a:pt x="86431" y="34365"/>
                </a:lnTo>
                <a:lnTo>
                  <a:pt x="86420" y="34331"/>
                </a:lnTo>
                <a:lnTo>
                  <a:pt x="86386" y="34297"/>
                </a:lnTo>
                <a:lnTo>
                  <a:pt x="86363" y="34263"/>
                </a:lnTo>
                <a:lnTo>
                  <a:pt x="86317" y="34240"/>
                </a:lnTo>
                <a:lnTo>
                  <a:pt x="86283" y="34229"/>
                </a:lnTo>
                <a:lnTo>
                  <a:pt x="86238" y="34218"/>
                </a:lnTo>
                <a:lnTo>
                  <a:pt x="86238" y="31863"/>
                </a:lnTo>
                <a:lnTo>
                  <a:pt x="86295" y="31851"/>
                </a:lnTo>
                <a:lnTo>
                  <a:pt x="86340" y="31806"/>
                </a:lnTo>
                <a:lnTo>
                  <a:pt x="86374" y="31760"/>
                </a:lnTo>
                <a:lnTo>
                  <a:pt x="86386" y="31704"/>
                </a:lnTo>
                <a:lnTo>
                  <a:pt x="86374" y="31647"/>
                </a:lnTo>
                <a:lnTo>
                  <a:pt x="87364" y="31067"/>
                </a:lnTo>
                <a:lnTo>
                  <a:pt x="87364" y="31021"/>
                </a:lnTo>
                <a:lnTo>
                  <a:pt x="86352" y="31601"/>
                </a:lnTo>
                <a:lnTo>
                  <a:pt x="86329" y="31567"/>
                </a:lnTo>
                <a:lnTo>
                  <a:pt x="86295" y="31544"/>
                </a:lnTo>
                <a:lnTo>
                  <a:pt x="86249" y="31533"/>
                </a:lnTo>
                <a:lnTo>
                  <a:pt x="86215" y="31522"/>
                </a:lnTo>
                <a:lnTo>
                  <a:pt x="86170" y="31533"/>
                </a:lnTo>
                <a:lnTo>
                  <a:pt x="86135" y="31544"/>
                </a:lnTo>
                <a:lnTo>
                  <a:pt x="86101" y="31567"/>
                </a:lnTo>
                <a:lnTo>
                  <a:pt x="86079" y="31601"/>
                </a:lnTo>
                <a:lnTo>
                  <a:pt x="84020" y="30407"/>
                </a:lnTo>
                <a:lnTo>
                  <a:pt x="84020" y="30350"/>
                </a:lnTo>
                <a:lnTo>
                  <a:pt x="84008" y="30282"/>
                </a:lnTo>
                <a:lnTo>
                  <a:pt x="83974" y="30236"/>
                </a:lnTo>
                <a:lnTo>
                  <a:pt x="83929" y="30191"/>
                </a:lnTo>
                <a:lnTo>
                  <a:pt x="83872" y="30168"/>
                </a:lnTo>
                <a:lnTo>
                  <a:pt x="83872" y="27756"/>
                </a:lnTo>
                <a:lnTo>
                  <a:pt x="83929" y="27734"/>
                </a:lnTo>
                <a:lnTo>
                  <a:pt x="83963" y="27699"/>
                </a:lnTo>
                <a:lnTo>
                  <a:pt x="83997" y="27654"/>
                </a:lnTo>
                <a:lnTo>
                  <a:pt x="84008" y="27597"/>
                </a:lnTo>
                <a:lnTo>
                  <a:pt x="83997" y="27540"/>
                </a:lnTo>
                <a:lnTo>
                  <a:pt x="86022" y="26369"/>
                </a:lnTo>
                <a:lnTo>
                  <a:pt x="86056" y="26414"/>
                </a:lnTo>
                <a:lnTo>
                  <a:pt x="86101" y="26448"/>
                </a:lnTo>
                <a:lnTo>
                  <a:pt x="86158" y="26471"/>
                </a:lnTo>
                <a:lnTo>
                  <a:pt x="86272" y="26471"/>
                </a:lnTo>
                <a:lnTo>
                  <a:pt x="86317" y="26448"/>
                </a:lnTo>
                <a:lnTo>
                  <a:pt x="86363" y="26414"/>
                </a:lnTo>
                <a:lnTo>
                  <a:pt x="86408" y="26369"/>
                </a:lnTo>
                <a:lnTo>
                  <a:pt x="87364" y="26915"/>
                </a:lnTo>
                <a:lnTo>
                  <a:pt x="87364" y="26869"/>
                </a:lnTo>
                <a:lnTo>
                  <a:pt x="86420" y="26323"/>
                </a:lnTo>
                <a:lnTo>
                  <a:pt x="86431" y="26289"/>
                </a:lnTo>
                <a:lnTo>
                  <a:pt x="86443" y="26243"/>
                </a:lnTo>
                <a:lnTo>
                  <a:pt x="86431" y="26198"/>
                </a:lnTo>
                <a:lnTo>
                  <a:pt x="86420" y="26164"/>
                </a:lnTo>
                <a:lnTo>
                  <a:pt x="86408" y="26130"/>
                </a:lnTo>
                <a:lnTo>
                  <a:pt x="86386" y="26095"/>
                </a:lnTo>
                <a:lnTo>
                  <a:pt x="86352" y="26073"/>
                </a:lnTo>
                <a:lnTo>
                  <a:pt x="86317" y="26050"/>
                </a:lnTo>
                <a:lnTo>
                  <a:pt x="86283" y="26027"/>
                </a:lnTo>
                <a:lnTo>
                  <a:pt x="86238" y="26016"/>
                </a:lnTo>
                <a:lnTo>
                  <a:pt x="86238" y="23673"/>
                </a:lnTo>
                <a:lnTo>
                  <a:pt x="86306" y="23650"/>
                </a:lnTo>
                <a:lnTo>
                  <a:pt x="86352" y="23604"/>
                </a:lnTo>
                <a:lnTo>
                  <a:pt x="86386" y="23547"/>
                </a:lnTo>
                <a:lnTo>
                  <a:pt x="86397" y="23491"/>
                </a:lnTo>
                <a:lnTo>
                  <a:pt x="86386" y="23422"/>
                </a:lnTo>
                <a:lnTo>
                  <a:pt x="87364" y="22854"/>
                </a:lnTo>
                <a:lnTo>
                  <a:pt x="87364" y="22808"/>
                </a:lnTo>
                <a:lnTo>
                  <a:pt x="86363" y="23388"/>
                </a:lnTo>
                <a:lnTo>
                  <a:pt x="86329" y="23354"/>
                </a:lnTo>
                <a:lnTo>
                  <a:pt x="86295" y="23331"/>
                </a:lnTo>
                <a:lnTo>
                  <a:pt x="86261" y="23309"/>
                </a:lnTo>
                <a:lnTo>
                  <a:pt x="86170" y="23309"/>
                </a:lnTo>
                <a:lnTo>
                  <a:pt x="86124" y="23320"/>
                </a:lnTo>
                <a:lnTo>
                  <a:pt x="86090" y="23354"/>
                </a:lnTo>
                <a:lnTo>
                  <a:pt x="86067" y="23377"/>
                </a:lnTo>
                <a:lnTo>
                  <a:pt x="84020" y="22205"/>
                </a:lnTo>
                <a:lnTo>
                  <a:pt x="84031" y="22137"/>
                </a:lnTo>
                <a:lnTo>
                  <a:pt x="84020" y="22069"/>
                </a:lnTo>
                <a:lnTo>
                  <a:pt x="83986" y="22012"/>
                </a:lnTo>
                <a:lnTo>
                  <a:pt x="83929" y="21978"/>
                </a:lnTo>
                <a:lnTo>
                  <a:pt x="83872" y="21955"/>
                </a:lnTo>
                <a:lnTo>
                  <a:pt x="83872" y="19555"/>
                </a:lnTo>
                <a:lnTo>
                  <a:pt x="83929" y="19543"/>
                </a:lnTo>
                <a:lnTo>
                  <a:pt x="83974" y="19498"/>
                </a:lnTo>
                <a:lnTo>
                  <a:pt x="84008" y="19452"/>
                </a:lnTo>
                <a:lnTo>
                  <a:pt x="84020" y="19384"/>
                </a:lnTo>
                <a:lnTo>
                  <a:pt x="84008" y="19327"/>
                </a:lnTo>
                <a:lnTo>
                  <a:pt x="86033" y="18144"/>
                </a:lnTo>
                <a:lnTo>
                  <a:pt x="86067" y="18190"/>
                </a:lnTo>
                <a:lnTo>
                  <a:pt x="86113" y="18212"/>
                </a:lnTo>
                <a:lnTo>
                  <a:pt x="86158" y="18235"/>
                </a:lnTo>
                <a:lnTo>
                  <a:pt x="86215" y="18246"/>
                </a:lnTo>
                <a:lnTo>
                  <a:pt x="86261" y="18235"/>
                </a:lnTo>
                <a:lnTo>
                  <a:pt x="86317" y="18212"/>
                </a:lnTo>
                <a:lnTo>
                  <a:pt x="86352" y="18178"/>
                </a:lnTo>
                <a:lnTo>
                  <a:pt x="86386" y="18144"/>
                </a:lnTo>
                <a:lnTo>
                  <a:pt x="87364" y="18713"/>
                </a:lnTo>
                <a:lnTo>
                  <a:pt x="87364" y="18656"/>
                </a:lnTo>
                <a:lnTo>
                  <a:pt x="86408" y="18099"/>
                </a:lnTo>
                <a:lnTo>
                  <a:pt x="86420" y="18030"/>
                </a:lnTo>
                <a:lnTo>
                  <a:pt x="86408" y="17996"/>
                </a:lnTo>
                <a:lnTo>
                  <a:pt x="86408" y="17962"/>
                </a:lnTo>
                <a:lnTo>
                  <a:pt x="86363" y="17905"/>
                </a:lnTo>
                <a:lnTo>
                  <a:pt x="86306" y="17860"/>
                </a:lnTo>
                <a:lnTo>
                  <a:pt x="86238" y="17837"/>
                </a:lnTo>
                <a:lnTo>
                  <a:pt x="86238" y="15448"/>
                </a:lnTo>
                <a:lnTo>
                  <a:pt x="86295" y="15437"/>
                </a:lnTo>
                <a:lnTo>
                  <a:pt x="86340" y="15391"/>
                </a:lnTo>
                <a:lnTo>
                  <a:pt x="86374" y="15346"/>
                </a:lnTo>
                <a:lnTo>
                  <a:pt x="86386" y="15278"/>
                </a:lnTo>
                <a:lnTo>
                  <a:pt x="86374" y="15221"/>
                </a:lnTo>
                <a:lnTo>
                  <a:pt x="87364" y="14640"/>
                </a:lnTo>
                <a:lnTo>
                  <a:pt x="87364" y="14595"/>
                </a:lnTo>
                <a:lnTo>
                  <a:pt x="86352" y="15175"/>
                </a:lnTo>
                <a:lnTo>
                  <a:pt x="86329" y="15141"/>
                </a:lnTo>
                <a:lnTo>
                  <a:pt x="86295" y="15118"/>
                </a:lnTo>
                <a:lnTo>
                  <a:pt x="86249" y="15107"/>
                </a:lnTo>
                <a:lnTo>
                  <a:pt x="86215" y="15096"/>
                </a:lnTo>
                <a:lnTo>
                  <a:pt x="86170" y="15107"/>
                </a:lnTo>
                <a:lnTo>
                  <a:pt x="86135" y="15118"/>
                </a:lnTo>
                <a:lnTo>
                  <a:pt x="86101" y="15141"/>
                </a:lnTo>
                <a:lnTo>
                  <a:pt x="86067" y="15175"/>
                </a:lnTo>
                <a:lnTo>
                  <a:pt x="84077" y="14015"/>
                </a:lnTo>
                <a:lnTo>
                  <a:pt x="84088" y="13981"/>
                </a:lnTo>
                <a:lnTo>
                  <a:pt x="84088" y="13935"/>
                </a:lnTo>
                <a:lnTo>
                  <a:pt x="84088" y="13890"/>
                </a:lnTo>
                <a:lnTo>
                  <a:pt x="84077" y="13844"/>
                </a:lnTo>
                <a:lnTo>
                  <a:pt x="84054" y="13799"/>
                </a:lnTo>
                <a:lnTo>
                  <a:pt x="84020" y="13765"/>
                </a:lnTo>
                <a:lnTo>
                  <a:pt x="83997" y="13730"/>
                </a:lnTo>
                <a:lnTo>
                  <a:pt x="83951" y="13708"/>
                </a:lnTo>
                <a:lnTo>
                  <a:pt x="83917" y="13696"/>
                </a:lnTo>
                <a:lnTo>
                  <a:pt x="83872" y="13685"/>
                </a:lnTo>
                <a:lnTo>
                  <a:pt x="83872" y="11364"/>
                </a:lnTo>
                <a:lnTo>
                  <a:pt x="83929" y="11342"/>
                </a:lnTo>
                <a:lnTo>
                  <a:pt x="83986" y="11296"/>
                </a:lnTo>
                <a:lnTo>
                  <a:pt x="84020" y="11239"/>
                </a:lnTo>
                <a:lnTo>
                  <a:pt x="84031" y="11171"/>
                </a:lnTo>
                <a:lnTo>
                  <a:pt x="84031" y="11137"/>
                </a:lnTo>
                <a:lnTo>
                  <a:pt x="84020" y="11103"/>
                </a:lnTo>
                <a:lnTo>
                  <a:pt x="86010" y="9954"/>
                </a:lnTo>
                <a:lnTo>
                  <a:pt x="86044" y="9999"/>
                </a:lnTo>
                <a:lnTo>
                  <a:pt x="86090" y="10033"/>
                </a:lnTo>
                <a:lnTo>
                  <a:pt x="86147" y="10056"/>
                </a:lnTo>
                <a:lnTo>
                  <a:pt x="86215" y="10068"/>
                </a:lnTo>
                <a:lnTo>
                  <a:pt x="86272" y="10056"/>
                </a:lnTo>
                <a:lnTo>
                  <a:pt x="86329" y="10033"/>
                </a:lnTo>
                <a:lnTo>
                  <a:pt x="86374" y="9999"/>
                </a:lnTo>
                <a:lnTo>
                  <a:pt x="86420" y="9954"/>
                </a:lnTo>
                <a:lnTo>
                  <a:pt x="87364" y="10500"/>
                </a:lnTo>
                <a:lnTo>
                  <a:pt x="87364" y="10443"/>
                </a:lnTo>
                <a:lnTo>
                  <a:pt x="86431" y="9908"/>
                </a:lnTo>
                <a:lnTo>
                  <a:pt x="86443" y="9863"/>
                </a:lnTo>
                <a:lnTo>
                  <a:pt x="86454" y="9829"/>
                </a:lnTo>
                <a:lnTo>
                  <a:pt x="86443" y="9783"/>
                </a:lnTo>
                <a:lnTo>
                  <a:pt x="86431" y="9738"/>
                </a:lnTo>
                <a:lnTo>
                  <a:pt x="86420" y="9704"/>
                </a:lnTo>
                <a:lnTo>
                  <a:pt x="86386" y="9669"/>
                </a:lnTo>
                <a:lnTo>
                  <a:pt x="86363" y="9635"/>
                </a:lnTo>
                <a:lnTo>
                  <a:pt x="86317" y="9613"/>
                </a:lnTo>
                <a:lnTo>
                  <a:pt x="86283" y="9601"/>
                </a:lnTo>
                <a:lnTo>
                  <a:pt x="86238" y="9590"/>
                </a:lnTo>
                <a:lnTo>
                  <a:pt x="86238" y="7235"/>
                </a:lnTo>
                <a:lnTo>
                  <a:pt x="86295" y="7212"/>
                </a:lnTo>
                <a:lnTo>
                  <a:pt x="86340" y="7178"/>
                </a:lnTo>
                <a:lnTo>
                  <a:pt x="86374" y="7133"/>
                </a:lnTo>
                <a:lnTo>
                  <a:pt x="86386" y="7064"/>
                </a:lnTo>
                <a:lnTo>
                  <a:pt x="86374" y="7008"/>
                </a:lnTo>
                <a:lnTo>
                  <a:pt x="87364" y="6439"/>
                </a:lnTo>
                <a:lnTo>
                  <a:pt x="87364" y="6382"/>
                </a:lnTo>
                <a:lnTo>
                  <a:pt x="86352" y="6962"/>
                </a:lnTo>
                <a:lnTo>
                  <a:pt x="86317" y="6939"/>
                </a:lnTo>
                <a:lnTo>
                  <a:pt x="86295" y="6917"/>
                </a:lnTo>
                <a:lnTo>
                  <a:pt x="86249" y="6905"/>
                </a:lnTo>
                <a:lnTo>
                  <a:pt x="86215" y="6894"/>
                </a:lnTo>
                <a:lnTo>
                  <a:pt x="86170" y="6905"/>
                </a:lnTo>
                <a:lnTo>
                  <a:pt x="86135" y="6917"/>
                </a:lnTo>
                <a:lnTo>
                  <a:pt x="86101" y="6939"/>
                </a:lnTo>
                <a:lnTo>
                  <a:pt x="86079" y="6962"/>
                </a:lnTo>
                <a:lnTo>
                  <a:pt x="84065" y="5802"/>
                </a:lnTo>
                <a:lnTo>
                  <a:pt x="84077" y="5756"/>
                </a:lnTo>
                <a:lnTo>
                  <a:pt x="84077" y="5722"/>
                </a:lnTo>
                <a:lnTo>
                  <a:pt x="84077" y="5677"/>
                </a:lnTo>
                <a:lnTo>
                  <a:pt x="84065" y="5631"/>
                </a:lnTo>
                <a:lnTo>
                  <a:pt x="84042" y="5597"/>
                </a:lnTo>
                <a:lnTo>
                  <a:pt x="84020" y="5563"/>
                </a:lnTo>
                <a:lnTo>
                  <a:pt x="83986" y="5540"/>
                </a:lnTo>
                <a:lnTo>
                  <a:pt x="83951" y="5517"/>
                </a:lnTo>
                <a:lnTo>
                  <a:pt x="83917" y="5495"/>
                </a:lnTo>
                <a:lnTo>
                  <a:pt x="83872" y="5483"/>
                </a:lnTo>
                <a:lnTo>
                  <a:pt x="83872" y="3197"/>
                </a:lnTo>
                <a:lnTo>
                  <a:pt x="83917" y="3185"/>
                </a:lnTo>
                <a:lnTo>
                  <a:pt x="83951" y="3174"/>
                </a:lnTo>
                <a:lnTo>
                  <a:pt x="83986" y="3151"/>
                </a:lnTo>
                <a:lnTo>
                  <a:pt x="84020" y="3117"/>
                </a:lnTo>
                <a:lnTo>
                  <a:pt x="84042" y="3083"/>
                </a:lnTo>
                <a:lnTo>
                  <a:pt x="84065" y="3049"/>
                </a:lnTo>
                <a:lnTo>
                  <a:pt x="84077" y="3003"/>
                </a:lnTo>
                <a:lnTo>
                  <a:pt x="84077" y="2958"/>
                </a:lnTo>
                <a:lnTo>
                  <a:pt x="84077" y="2912"/>
                </a:lnTo>
                <a:lnTo>
                  <a:pt x="84054" y="2867"/>
                </a:lnTo>
                <a:lnTo>
                  <a:pt x="86044" y="1718"/>
                </a:lnTo>
                <a:lnTo>
                  <a:pt x="86079" y="1752"/>
                </a:lnTo>
                <a:lnTo>
                  <a:pt x="86113" y="1786"/>
                </a:lnTo>
                <a:lnTo>
                  <a:pt x="86158" y="1798"/>
                </a:lnTo>
                <a:lnTo>
                  <a:pt x="86215" y="1809"/>
                </a:lnTo>
                <a:lnTo>
                  <a:pt x="86261" y="1798"/>
                </a:lnTo>
                <a:lnTo>
                  <a:pt x="86306" y="1775"/>
                </a:lnTo>
                <a:lnTo>
                  <a:pt x="86340" y="1752"/>
                </a:lnTo>
                <a:lnTo>
                  <a:pt x="86374" y="1718"/>
                </a:lnTo>
                <a:lnTo>
                  <a:pt x="87364" y="2287"/>
                </a:lnTo>
                <a:lnTo>
                  <a:pt x="87364" y="2230"/>
                </a:lnTo>
                <a:lnTo>
                  <a:pt x="86397" y="1673"/>
                </a:lnTo>
                <a:lnTo>
                  <a:pt x="86397" y="1616"/>
                </a:lnTo>
                <a:lnTo>
                  <a:pt x="86386" y="1547"/>
                </a:lnTo>
                <a:lnTo>
                  <a:pt x="86352" y="1491"/>
                </a:lnTo>
                <a:lnTo>
                  <a:pt x="86306" y="1445"/>
                </a:lnTo>
                <a:lnTo>
                  <a:pt x="86238" y="1422"/>
                </a:lnTo>
                <a:lnTo>
                  <a:pt x="86238" y="0"/>
                </a:lnTo>
                <a:lnTo>
                  <a:pt x="86192" y="0"/>
                </a:lnTo>
                <a:lnTo>
                  <a:pt x="86192" y="1422"/>
                </a:lnTo>
                <a:lnTo>
                  <a:pt x="86124" y="1445"/>
                </a:lnTo>
                <a:lnTo>
                  <a:pt x="86067" y="1491"/>
                </a:lnTo>
                <a:lnTo>
                  <a:pt x="86033" y="1547"/>
                </a:lnTo>
                <a:lnTo>
                  <a:pt x="86022" y="1582"/>
                </a:lnTo>
                <a:lnTo>
                  <a:pt x="86022" y="1616"/>
                </a:lnTo>
                <a:lnTo>
                  <a:pt x="86033" y="1673"/>
                </a:lnTo>
                <a:lnTo>
                  <a:pt x="84031" y="2833"/>
                </a:lnTo>
                <a:lnTo>
                  <a:pt x="83997" y="2787"/>
                </a:lnTo>
                <a:lnTo>
                  <a:pt x="83951" y="2753"/>
                </a:lnTo>
                <a:lnTo>
                  <a:pt x="83895" y="2730"/>
                </a:lnTo>
                <a:lnTo>
                  <a:pt x="83781" y="2730"/>
                </a:lnTo>
                <a:lnTo>
                  <a:pt x="83735" y="2753"/>
                </a:lnTo>
                <a:lnTo>
                  <a:pt x="83690" y="2787"/>
                </a:lnTo>
                <a:lnTo>
                  <a:pt x="83656" y="2821"/>
                </a:lnTo>
                <a:lnTo>
                  <a:pt x="81665" y="1673"/>
                </a:lnTo>
                <a:lnTo>
                  <a:pt x="81676" y="1616"/>
                </a:lnTo>
                <a:lnTo>
                  <a:pt x="81665" y="1582"/>
                </a:lnTo>
                <a:lnTo>
                  <a:pt x="81654" y="1547"/>
                </a:lnTo>
                <a:lnTo>
                  <a:pt x="81619" y="1479"/>
                </a:lnTo>
                <a:lnTo>
                  <a:pt x="81563" y="1445"/>
                </a:lnTo>
                <a:lnTo>
                  <a:pt x="81494" y="1422"/>
                </a:lnTo>
                <a:lnTo>
                  <a:pt x="81494" y="0"/>
                </a:lnTo>
                <a:lnTo>
                  <a:pt x="81449" y="0"/>
                </a:lnTo>
                <a:lnTo>
                  <a:pt x="81449" y="1411"/>
                </a:lnTo>
                <a:lnTo>
                  <a:pt x="81415" y="1422"/>
                </a:lnTo>
                <a:lnTo>
                  <a:pt x="81381" y="1434"/>
                </a:lnTo>
                <a:lnTo>
                  <a:pt x="81324" y="1479"/>
                </a:lnTo>
                <a:lnTo>
                  <a:pt x="81290" y="1536"/>
                </a:lnTo>
                <a:lnTo>
                  <a:pt x="81278" y="1582"/>
                </a:lnTo>
                <a:lnTo>
                  <a:pt x="81267" y="1616"/>
                </a:lnTo>
                <a:lnTo>
                  <a:pt x="81278" y="1684"/>
                </a:lnTo>
                <a:lnTo>
                  <a:pt x="79287" y="2833"/>
                </a:lnTo>
                <a:lnTo>
                  <a:pt x="79253" y="2799"/>
                </a:lnTo>
                <a:lnTo>
                  <a:pt x="79208" y="2765"/>
                </a:lnTo>
                <a:lnTo>
                  <a:pt x="79151" y="2742"/>
                </a:lnTo>
                <a:lnTo>
                  <a:pt x="79049" y="2742"/>
                </a:lnTo>
                <a:lnTo>
                  <a:pt x="79003" y="2765"/>
                </a:lnTo>
                <a:lnTo>
                  <a:pt x="78958" y="2787"/>
                </a:lnTo>
                <a:lnTo>
                  <a:pt x="78923" y="2833"/>
                </a:lnTo>
                <a:lnTo>
                  <a:pt x="76967" y="1707"/>
                </a:lnTo>
                <a:lnTo>
                  <a:pt x="76978" y="1661"/>
                </a:lnTo>
                <a:lnTo>
                  <a:pt x="76990" y="1616"/>
                </a:lnTo>
                <a:lnTo>
                  <a:pt x="76978" y="1570"/>
                </a:lnTo>
                <a:lnTo>
                  <a:pt x="76967" y="1525"/>
                </a:lnTo>
                <a:lnTo>
                  <a:pt x="76944" y="1479"/>
                </a:lnTo>
                <a:lnTo>
                  <a:pt x="76921" y="1445"/>
                </a:lnTo>
                <a:lnTo>
                  <a:pt x="76887" y="1411"/>
                </a:lnTo>
                <a:lnTo>
                  <a:pt x="76842" y="1388"/>
                </a:lnTo>
                <a:lnTo>
                  <a:pt x="76808" y="1377"/>
                </a:lnTo>
                <a:lnTo>
                  <a:pt x="76762" y="1365"/>
                </a:lnTo>
                <a:lnTo>
                  <a:pt x="76762" y="0"/>
                </a:lnTo>
                <a:lnTo>
                  <a:pt x="76717" y="0"/>
                </a:lnTo>
                <a:lnTo>
                  <a:pt x="76717" y="1365"/>
                </a:lnTo>
                <a:lnTo>
                  <a:pt x="76660" y="1365"/>
                </a:lnTo>
                <a:lnTo>
                  <a:pt x="76614" y="1388"/>
                </a:lnTo>
                <a:lnTo>
                  <a:pt x="76580" y="1411"/>
                </a:lnTo>
                <a:lnTo>
                  <a:pt x="76546" y="1445"/>
                </a:lnTo>
                <a:lnTo>
                  <a:pt x="76512" y="1479"/>
                </a:lnTo>
                <a:lnTo>
                  <a:pt x="76489" y="1525"/>
                </a:lnTo>
                <a:lnTo>
                  <a:pt x="76478" y="1570"/>
                </a:lnTo>
                <a:lnTo>
                  <a:pt x="76478" y="1616"/>
                </a:lnTo>
                <a:lnTo>
                  <a:pt x="76478" y="1661"/>
                </a:lnTo>
                <a:lnTo>
                  <a:pt x="76489" y="1707"/>
                </a:lnTo>
                <a:lnTo>
                  <a:pt x="74544" y="2833"/>
                </a:lnTo>
                <a:lnTo>
                  <a:pt x="74510" y="2799"/>
                </a:lnTo>
                <a:lnTo>
                  <a:pt x="74464" y="2765"/>
                </a:lnTo>
                <a:lnTo>
                  <a:pt x="74419" y="2742"/>
                </a:lnTo>
                <a:lnTo>
                  <a:pt x="74305" y="2742"/>
                </a:lnTo>
                <a:lnTo>
                  <a:pt x="74260" y="2765"/>
                </a:lnTo>
                <a:lnTo>
                  <a:pt x="74214" y="2787"/>
                </a:lnTo>
                <a:lnTo>
                  <a:pt x="74180" y="2833"/>
                </a:lnTo>
                <a:lnTo>
                  <a:pt x="72235" y="1707"/>
                </a:lnTo>
                <a:lnTo>
                  <a:pt x="72257" y="1661"/>
                </a:lnTo>
                <a:lnTo>
                  <a:pt x="72257" y="1616"/>
                </a:lnTo>
                <a:lnTo>
                  <a:pt x="72257" y="1570"/>
                </a:lnTo>
                <a:lnTo>
                  <a:pt x="72235" y="1513"/>
                </a:lnTo>
                <a:lnTo>
                  <a:pt x="72212" y="1479"/>
                </a:lnTo>
                <a:lnTo>
                  <a:pt x="72189" y="1434"/>
                </a:lnTo>
                <a:lnTo>
                  <a:pt x="72155" y="1400"/>
                </a:lnTo>
                <a:lnTo>
                  <a:pt x="72110" y="1377"/>
                </a:lnTo>
                <a:lnTo>
                  <a:pt x="72064" y="1354"/>
                </a:lnTo>
                <a:lnTo>
                  <a:pt x="72019" y="1354"/>
                </a:lnTo>
                <a:lnTo>
                  <a:pt x="72019" y="0"/>
                </a:lnTo>
                <a:lnTo>
                  <a:pt x="71973" y="0"/>
                </a:lnTo>
                <a:lnTo>
                  <a:pt x="71973" y="1354"/>
                </a:lnTo>
                <a:lnTo>
                  <a:pt x="71916" y="1354"/>
                </a:lnTo>
                <a:lnTo>
                  <a:pt x="71871" y="1377"/>
                </a:lnTo>
                <a:lnTo>
                  <a:pt x="71837" y="1400"/>
                </a:lnTo>
                <a:lnTo>
                  <a:pt x="71791" y="1434"/>
                </a:lnTo>
                <a:lnTo>
                  <a:pt x="71768" y="1468"/>
                </a:lnTo>
                <a:lnTo>
                  <a:pt x="71746" y="1513"/>
                </a:lnTo>
                <a:lnTo>
                  <a:pt x="71734" y="1559"/>
                </a:lnTo>
                <a:lnTo>
                  <a:pt x="71723" y="1616"/>
                </a:lnTo>
                <a:lnTo>
                  <a:pt x="71734" y="1661"/>
                </a:lnTo>
                <a:lnTo>
                  <a:pt x="71746" y="1718"/>
                </a:lnTo>
                <a:lnTo>
                  <a:pt x="69823" y="2821"/>
                </a:lnTo>
                <a:lnTo>
                  <a:pt x="69778" y="2776"/>
                </a:lnTo>
                <a:lnTo>
                  <a:pt x="69732" y="2753"/>
                </a:lnTo>
                <a:lnTo>
                  <a:pt x="69675" y="2730"/>
                </a:lnTo>
                <a:lnTo>
                  <a:pt x="69618" y="2719"/>
                </a:lnTo>
                <a:lnTo>
                  <a:pt x="69562" y="2730"/>
                </a:lnTo>
                <a:lnTo>
                  <a:pt x="69505" y="2753"/>
                </a:lnTo>
                <a:lnTo>
                  <a:pt x="69459" y="2776"/>
                </a:lnTo>
                <a:lnTo>
                  <a:pt x="69425" y="2821"/>
                </a:lnTo>
                <a:lnTo>
                  <a:pt x="67423" y="1661"/>
                </a:lnTo>
                <a:lnTo>
                  <a:pt x="67423" y="1616"/>
                </a:lnTo>
                <a:lnTo>
                  <a:pt x="67412" y="1547"/>
                </a:lnTo>
                <a:lnTo>
                  <a:pt x="67389" y="1502"/>
                </a:lnTo>
                <a:lnTo>
                  <a:pt x="67332" y="1456"/>
                </a:lnTo>
                <a:lnTo>
                  <a:pt x="67275" y="1445"/>
                </a:lnTo>
                <a:lnTo>
                  <a:pt x="67275" y="0"/>
                </a:lnTo>
                <a:lnTo>
                  <a:pt x="67230" y="0"/>
                </a:lnTo>
                <a:lnTo>
                  <a:pt x="67230" y="1445"/>
                </a:lnTo>
                <a:lnTo>
                  <a:pt x="67173" y="1456"/>
                </a:lnTo>
                <a:lnTo>
                  <a:pt x="67116" y="1502"/>
                </a:lnTo>
                <a:lnTo>
                  <a:pt x="67082" y="1547"/>
                </a:lnTo>
                <a:lnTo>
                  <a:pt x="67070" y="1616"/>
                </a:lnTo>
                <a:lnTo>
                  <a:pt x="67082" y="1673"/>
                </a:lnTo>
                <a:lnTo>
                  <a:pt x="65080" y="2821"/>
                </a:lnTo>
                <a:lnTo>
                  <a:pt x="65045" y="2776"/>
                </a:lnTo>
                <a:lnTo>
                  <a:pt x="65000" y="2742"/>
                </a:lnTo>
                <a:lnTo>
                  <a:pt x="64943" y="2719"/>
                </a:lnTo>
                <a:lnTo>
                  <a:pt x="64818" y="2719"/>
                </a:lnTo>
                <a:lnTo>
                  <a:pt x="64761" y="2742"/>
                </a:lnTo>
                <a:lnTo>
                  <a:pt x="64716" y="2776"/>
                </a:lnTo>
                <a:lnTo>
                  <a:pt x="64681" y="2821"/>
                </a:lnTo>
                <a:lnTo>
                  <a:pt x="62736" y="1695"/>
                </a:lnTo>
                <a:lnTo>
                  <a:pt x="62748" y="1661"/>
                </a:lnTo>
                <a:lnTo>
                  <a:pt x="62748" y="1616"/>
                </a:lnTo>
                <a:lnTo>
                  <a:pt x="62748" y="1570"/>
                </a:lnTo>
                <a:lnTo>
                  <a:pt x="62736" y="1525"/>
                </a:lnTo>
                <a:lnTo>
                  <a:pt x="62714" y="1491"/>
                </a:lnTo>
                <a:lnTo>
                  <a:pt x="62691" y="1456"/>
                </a:lnTo>
                <a:lnTo>
                  <a:pt x="62657" y="1422"/>
                </a:lnTo>
                <a:lnTo>
                  <a:pt x="62623" y="1400"/>
                </a:lnTo>
                <a:lnTo>
                  <a:pt x="62577" y="1388"/>
                </a:lnTo>
                <a:lnTo>
                  <a:pt x="62532" y="1377"/>
                </a:lnTo>
                <a:lnTo>
                  <a:pt x="62532" y="0"/>
                </a:lnTo>
                <a:lnTo>
                  <a:pt x="62486" y="0"/>
                </a:lnTo>
                <a:lnTo>
                  <a:pt x="62486" y="1377"/>
                </a:lnTo>
                <a:lnTo>
                  <a:pt x="62441" y="1388"/>
                </a:lnTo>
                <a:lnTo>
                  <a:pt x="62406" y="1400"/>
                </a:lnTo>
                <a:lnTo>
                  <a:pt x="62372" y="1422"/>
                </a:lnTo>
                <a:lnTo>
                  <a:pt x="62338" y="1456"/>
                </a:lnTo>
                <a:lnTo>
                  <a:pt x="62304" y="1491"/>
                </a:lnTo>
                <a:lnTo>
                  <a:pt x="62293" y="1525"/>
                </a:lnTo>
                <a:lnTo>
                  <a:pt x="62281" y="1570"/>
                </a:lnTo>
                <a:lnTo>
                  <a:pt x="62270" y="1616"/>
                </a:lnTo>
                <a:lnTo>
                  <a:pt x="62270" y="1661"/>
                </a:lnTo>
                <a:lnTo>
                  <a:pt x="62293" y="1695"/>
                </a:lnTo>
                <a:lnTo>
                  <a:pt x="60302" y="2844"/>
                </a:lnTo>
                <a:lnTo>
                  <a:pt x="60279" y="2810"/>
                </a:lnTo>
                <a:lnTo>
                  <a:pt x="60234" y="2776"/>
                </a:lnTo>
                <a:lnTo>
                  <a:pt x="60188" y="2765"/>
                </a:lnTo>
                <a:lnTo>
                  <a:pt x="60143" y="2753"/>
                </a:lnTo>
                <a:lnTo>
                  <a:pt x="60086" y="2765"/>
                </a:lnTo>
                <a:lnTo>
                  <a:pt x="60052" y="2776"/>
                </a:lnTo>
                <a:lnTo>
                  <a:pt x="60006" y="2810"/>
                </a:lnTo>
                <a:lnTo>
                  <a:pt x="59972" y="2844"/>
                </a:lnTo>
                <a:lnTo>
                  <a:pt x="57947" y="1673"/>
                </a:lnTo>
                <a:lnTo>
                  <a:pt x="57947" y="1616"/>
                </a:lnTo>
                <a:lnTo>
                  <a:pt x="57936" y="1547"/>
                </a:lnTo>
                <a:lnTo>
                  <a:pt x="57902" y="1491"/>
                </a:lnTo>
                <a:lnTo>
                  <a:pt x="57856" y="1456"/>
                </a:lnTo>
                <a:lnTo>
                  <a:pt x="57799" y="1434"/>
                </a:lnTo>
                <a:lnTo>
                  <a:pt x="57799" y="0"/>
                </a:lnTo>
                <a:lnTo>
                  <a:pt x="57754" y="0"/>
                </a:lnTo>
                <a:lnTo>
                  <a:pt x="57754" y="1434"/>
                </a:lnTo>
                <a:lnTo>
                  <a:pt x="57686" y="1456"/>
                </a:lnTo>
                <a:lnTo>
                  <a:pt x="57640" y="1491"/>
                </a:lnTo>
                <a:lnTo>
                  <a:pt x="57606" y="1547"/>
                </a:lnTo>
                <a:lnTo>
                  <a:pt x="57595" y="1616"/>
                </a:lnTo>
                <a:lnTo>
                  <a:pt x="57595" y="1673"/>
                </a:lnTo>
                <a:lnTo>
                  <a:pt x="55558" y="2844"/>
                </a:lnTo>
                <a:lnTo>
                  <a:pt x="55524" y="2810"/>
                </a:lnTo>
                <a:lnTo>
                  <a:pt x="55490" y="2787"/>
                </a:lnTo>
                <a:lnTo>
                  <a:pt x="55445" y="2765"/>
                </a:lnTo>
                <a:lnTo>
                  <a:pt x="55342" y="2765"/>
                </a:lnTo>
                <a:lnTo>
                  <a:pt x="55308" y="2787"/>
                </a:lnTo>
                <a:lnTo>
                  <a:pt x="55263" y="2810"/>
                </a:lnTo>
                <a:lnTo>
                  <a:pt x="55229" y="2844"/>
                </a:lnTo>
                <a:lnTo>
                  <a:pt x="53192" y="1661"/>
                </a:lnTo>
                <a:lnTo>
                  <a:pt x="53204" y="1616"/>
                </a:lnTo>
                <a:lnTo>
                  <a:pt x="53192" y="1547"/>
                </a:lnTo>
                <a:lnTo>
                  <a:pt x="53158" y="1502"/>
                </a:lnTo>
                <a:lnTo>
                  <a:pt x="53113" y="1456"/>
                </a:lnTo>
                <a:lnTo>
                  <a:pt x="53056" y="1445"/>
                </a:lnTo>
                <a:lnTo>
                  <a:pt x="53056" y="0"/>
                </a:lnTo>
                <a:lnTo>
                  <a:pt x="53010" y="0"/>
                </a:lnTo>
                <a:lnTo>
                  <a:pt x="53010" y="1434"/>
                </a:lnTo>
                <a:lnTo>
                  <a:pt x="52942" y="1456"/>
                </a:lnTo>
                <a:lnTo>
                  <a:pt x="52885" y="1491"/>
                </a:lnTo>
                <a:lnTo>
                  <a:pt x="52851" y="1547"/>
                </a:lnTo>
                <a:lnTo>
                  <a:pt x="52840" y="1616"/>
                </a:lnTo>
                <a:lnTo>
                  <a:pt x="52851" y="1673"/>
                </a:lnTo>
                <a:lnTo>
                  <a:pt x="50838" y="2833"/>
                </a:lnTo>
                <a:lnTo>
                  <a:pt x="50803" y="2799"/>
                </a:lnTo>
                <a:lnTo>
                  <a:pt x="50758" y="2765"/>
                </a:lnTo>
                <a:lnTo>
                  <a:pt x="50701" y="2742"/>
                </a:lnTo>
                <a:lnTo>
                  <a:pt x="50599" y="2742"/>
                </a:lnTo>
                <a:lnTo>
                  <a:pt x="50553" y="2765"/>
                </a:lnTo>
                <a:lnTo>
                  <a:pt x="50508" y="2787"/>
                </a:lnTo>
                <a:lnTo>
                  <a:pt x="50474" y="2833"/>
                </a:lnTo>
                <a:lnTo>
                  <a:pt x="48472" y="1673"/>
                </a:lnTo>
                <a:lnTo>
                  <a:pt x="48483" y="1616"/>
                </a:lnTo>
                <a:lnTo>
                  <a:pt x="48483" y="1582"/>
                </a:lnTo>
                <a:lnTo>
                  <a:pt x="48472" y="1547"/>
                </a:lnTo>
                <a:lnTo>
                  <a:pt x="48437" y="1479"/>
                </a:lnTo>
                <a:lnTo>
                  <a:pt x="48381" y="1434"/>
                </a:lnTo>
                <a:lnTo>
                  <a:pt x="48312" y="1411"/>
                </a:lnTo>
                <a:lnTo>
                  <a:pt x="48312" y="0"/>
                </a:lnTo>
                <a:lnTo>
                  <a:pt x="48267" y="0"/>
                </a:lnTo>
                <a:lnTo>
                  <a:pt x="48267" y="1411"/>
                </a:lnTo>
                <a:lnTo>
                  <a:pt x="48233" y="1422"/>
                </a:lnTo>
                <a:lnTo>
                  <a:pt x="48187" y="1434"/>
                </a:lnTo>
                <a:lnTo>
                  <a:pt x="48153" y="1445"/>
                </a:lnTo>
                <a:lnTo>
                  <a:pt x="48130" y="1479"/>
                </a:lnTo>
                <a:lnTo>
                  <a:pt x="48108" y="1502"/>
                </a:lnTo>
                <a:lnTo>
                  <a:pt x="48085" y="1536"/>
                </a:lnTo>
                <a:lnTo>
                  <a:pt x="48073" y="1570"/>
                </a:lnTo>
                <a:lnTo>
                  <a:pt x="48073" y="1616"/>
                </a:lnTo>
                <a:lnTo>
                  <a:pt x="48073" y="1650"/>
                </a:lnTo>
                <a:lnTo>
                  <a:pt x="48085" y="1684"/>
                </a:lnTo>
                <a:lnTo>
                  <a:pt x="46049" y="2867"/>
                </a:lnTo>
                <a:lnTo>
                  <a:pt x="46026" y="2833"/>
                </a:lnTo>
                <a:lnTo>
                  <a:pt x="45992" y="2810"/>
                </a:lnTo>
                <a:lnTo>
                  <a:pt x="45946" y="2799"/>
                </a:lnTo>
                <a:lnTo>
                  <a:pt x="45912" y="2787"/>
                </a:lnTo>
                <a:lnTo>
                  <a:pt x="45867" y="2799"/>
                </a:lnTo>
                <a:lnTo>
                  <a:pt x="45832" y="2810"/>
                </a:lnTo>
                <a:lnTo>
                  <a:pt x="45798" y="2833"/>
                </a:lnTo>
                <a:lnTo>
                  <a:pt x="45776" y="2856"/>
                </a:lnTo>
                <a:lnTo>
                  <a:pt x="43705" y="1661"/>
                </a:lnTo>
                <a:lnTo>
                  <a:pt x="43705" y="1616"/>
                </a:lnTo>
                <a:lnTo>
                  <a:pt x="43705" y="1559"/>
                </a:lnTo>
                <a:lnTo>
                  <a:pt x="43671" y="1502"/>
                </a:lnTo>
                <a:lnTo>
                  <a:pt x="43626" y="1468"/>
                </a:lnTo>
                <a:lnTo>
                  <a:pt x="43569" y="1445"/>
                </a:lnTo>
                <a:lnTo>
                  <a:pt x="43569" y="0"/>
                </a:lnTo>
                <a:lnTo>
                  <a:pt x="43523" y="0"/>
                </a:lnTo>
                <a:lnTo>
                  <a:pt x="43523" y="1445"/>
                </a:lnTo>
                <a:lnTo>
                  <a:pt x="43466" y="1468"/>
                </a:lnTo>
                <a:lnTo>
                  <a:pt x="43409" y="1502"/>
                </a:lnTo>
                <a:lnTo>
                  <a:pt x="43375" y="1547"/>
                </a:lnTo>
                <a:lnTo>
                  <a:pt x="43364" y="1616"/>
                </a:lnTo>
                <a:lnTo>
                  <a:pt x="43375" y="1673"/>
                </a:lnTo>
                <a:lnTo>
                  <a:pt x="41373" y="2833"/>
                </a:lnTo>
                <a:lnTo>
                  <a:pt x="41328" y="2787"/>
                </a:lnTo>
                <a:lnTo>
                  <a:pt x="41282" y="2753"/>
                </a:lnTo>
                <a:lnTo>
                  <a:pt x="41225" y="2730"/>
                </a:lnTo>
                <a:lnTo>
                  <a:pt x="41169" y="2719"/>
                </a:lnTo>
                <a:lnTo>
                  <a:pt x="41112" y="2730"/>
                </a:lnTo>
                <a:lnTo>
                  <a:pt x="41055" y="2753"/>
                </a:lnTo>
                <a:lnTo>
                  <a:pt x="41009" y="2776"/>
                </a:lnTo>
                <a:lnTo>
                  <a:pt x="40975" y="2821"/>
                </a:lnTo>
                <a:lnTo>
                  <a:pt x="39041" y="1695"/>
                </a:lnTo>
                <a:lnTo>
                  <a:pt x="39053" y="1661"/>
                </a:lnTo>
                <a:lnTo>
                  <a:pt x="39053" y="1616"/>
                </a:lnTo>
                <a:lnTo>
                  <a:pt x="39041" y="1570"/>
                </a:lnTo>
                <a:lnTo>
                  <a:pt x="39030" y="1525"/>
                </a:lnTo>
                <a:lnTo>
                  <a:pt x="39019" y="1479"/>
                </a:lnTo>
                <a:lnTo>
                  <a:pt x="38984" y="1445"/>
                </a:lnTo>
                <a:lnTo>
                  <a:pt x="38950" y="1422"/>
                </a:lnTo>
                <a:lnTo>
                  <a:pt x="38916" y="1388"/>
                </a:lnTo>
                <a:lnTo>
                  <a:pt x="38871" y="1377"/>
                </a:lnTo>
                <a:lnTo>
                  <a:pt x="38825" y="1365"/>
                </a:lnTo>
                <a:lnTo>
                  <a:pt x="38825" y="0"/>
                </a:lnTo>
                <a:lnTo>
                  <a:pt x="38780" y="0"/>
                </a:lnTo>
                <a:lnTo>
                  <a:pt x="38780" y="1365"/>
                </a:lnTo>
                <a:lnTo>
                  <a:pt x="38734" y="1377"/>
                </a:lnTo>
                <a:lnTo>
                  <a:pt x="38689" y="1388"/>
                </a:lnTo>
                <a:lnTo>
                  <a:pt x="38655" y="1411"/>
                </a:lnTo>
                <a:lnTo>
                  <a:pt x="38620" y="1445"/>
                </a:lnTo>
                <a:lnTo>
                  <a:pt x="38586" y="1479"/>
                </a:lnTo>
                <a:lnTo>
                  <a:pt x="38564" y="1525"/>
                </a:lnTo>
                <a:lnTo>
                  <a:pt x="38552" y="1570"/>
                </a:lnTo>
                <a:lnTo>
                  <a:pt x="38552" y="1616"/>
                </a:lnTo>
                <a:lnTo>
                  <a:pt x="38552" y="1661"/>
                </a:lnTo>
                <a:lnTo>
                  <a:pt x="38564" y="1707"/>
                </a:lnTo>
                <a:lnTo>
                  <a:pt x="36618" y="2833"/>
                </a:lnTo>
                <a:lnTo>
                  <a:pt x="36584" y="2799"/>
                </a:lnTo>
                <a:lnTo>
                  <a:pt x="36539" y="2765"/>
                </a:lnTo>
                <a:lnTo>
                  <a:pt x="36482" y="2742"/>
                </a:lnTo>
                <a:lnTo>
                  <a:pt x="36379" y="2742"/>
                </a:lnTo>
                <a:lnTo>
                  <a:pt x="36323" y="2765"/>
                </a:lnTo>
                <a:lnTo>
                  <a:pt x="36288" y="2787"/>
                </a:lnTo>
                <a:lnTo>
                  <a:pt x="36254" y="2833"/>
                </a:lnTo>
                <a:lnTo>
                  <a:pt x="34275" y="1695"/>
                </a:lnTo>
                <a:lnTo>
                  <a:pt x="34286" y="1650"/>
                </a:lnTo>
                <a:lnTo>
                  <a:pt x="34298" y="1616"/>
                </a:lnTo>
                <a:lnTo>
                  <a:pt x="34286" y="1570"/>
                </a:lnTo>
                <a:lnTo>
                  <a:pt x="34275" y="1536"/>
                </a:lnTo>
                <a:lnTo>
                  <a:pt x="34264" y="1491"/>
                </a:lnTo>
                <a:lnTo>
                  <a:pt x="34230" y="1456"/>
                </a:lnTo>
                <a:lnTo>
                  <a:pt x="34207" y="1434"/>
                </a:lnTo>
                <a:lnTo>
                  <a:pt x="34173" y="1411"/>
                </a:lnTo>
                <a:lnTo>
                  <a:pt x="34127" y="1388"/>
                </a:lnTo>
                <a:lnTo>
                  <a:pt x="34093" y="1388"/>
                </a:lnTo>
                <a:lnTo>
                  <a:pt x="34093" y="0"/>
                </a:lnTo>
                <a:lnTo>
                  <a:pt x="34048" y="0"/>
                </a:lnTo>
                <a:lnTo>
                  <a:pt x="34048" y="1377"/>
                </a:lnTo>
                <a:lnTo>
                  <a:pt x="34002" y="1388"/>
                </a:lnTo>
                <a:lnTo>
                  <a:pt x="33957" y="1400"/>
                </a:lnTo>
                <a:lnTo>
                  <a:pt x="33922" y="1422"/>
                </a:lnTo>
                <a:lnTo>
                  <a:pt x="33888" y="1456"/>
                </a:lnTo>
                <a:lnTo>
                  <a:pt x="33866" y="1491"/>
                </a:lnTo>
                <a:lnTo>
                  <a:pt x="33843" y="1525"/>
                </a:lnTo>
                <a:lnTo>
                  <a:pt x="33831" y="1570"/>
                </a:lnTo>
                <a:lnTo>
                  <a:pt x="33820" y="1616"/>
                </a:lnTo>
                <a:lnTo>
                  <a:pt x="33831" y="1661"/>
                </a:lnTo>
                <a:lnTo>
                  <a:pt x="33843" y="1695"/>
                </a:lnTo>
                <a:lnTo>
                  <a:pt x="31829" y="2867"/>
                </a:lnTo>
                <a:lnTo>
                  <a:pt x="31795" y="2833"/>
                </a:lnTo>
                <a:lnTo>
                  <a:pt x="31772" y="2810"/>
                </a:lnTo>
                <a:lnTo>
                  <a:pt x="31727" y="2799"/>
                </a:lnTo>
                <a:lnTo>
                  <a:pt x="31693" y="2787"/>
                </a:lnTo>
                <a:lnTo>
                  <a:pt x="31647" y="2799"/>
                </a:lnTo>
                <a:lnTo>
                  <a:pt x="31613" y="2810"/>
                </a:lnTo>
                <a:lnTo>
                  <a:pt x="31579" y="2833"/>
                </a:lnTo>
                <a:lnTo>
                  <a:pt x="31556" y="2856"/>
                </a:lnTo>
                <a:lnTo>
                  <a:pt x="29497" y="1673"/>
                </a:lnTo>
                <a:lnTo>
                  <a:pt x="29509" y="1616"/>
                </a:lnTo>
                <a:lnTo>
                  <a:pt x="29497" y="1547"/>
                </a:lnTo>
                <a:lnTo>
                  <a:pt x="29463" y="1491"/>
                </a:lnTo>
                <a:lnTo>
                  <a:pt x="29418" y="1445"/>
                </a:lnTo>
                <a:lnTo>
                  <a:pt x="29349" y="1422"/>
                </a:lnTo>
                <a:lnTo>
                  <a:pt x="29349" y="0"/>
                </a:lnTo>
                <a:lnTo>
                  <a:pt x="29304" y="0"/>
                </a:lnTo>
                <a:lnTo>
                  <a:pt x="29304" y="1422"/>
                </a:lnTo>
                <a:lnTo>
                  <a:pt x="29236" y="1445"/>
                </a:lnTo>
                <a:lnTo>
                  <a:pt x="29179" y="1491"/>
                </a:lnTo>
                <a:lnTo>
                  <a:pt x="29145" y="1547"/>
                </a:lnTo>
                <a:lnTo>
                  <a:pt x="29133" y="1582"/>
                </a:lnTo>
                <a:lnTo>
                  <a:pt x="29133" y="1616"/>
                </a:lnTo>
                <a:lnTo>
                  <a:pt x="29133" y="1673"/>
                </a:lnTo>
                <a:lnTo>
                  <a:pt x="27143" y="2833"/>
                </a:lnTo>
                <a:lnTo>
                  <a:pt x="27109" y="2787"/>
                </a:lnTo>
                <a:lnTo>
                  <a:pt x="27063" y="2753"/>
                </a:lnTo>
                <a:lnTo>
                  <a:pt x="27006" y="2730"/>
                </a:lnTo>
                <a:lnTo>
                  <a:pt x="26892" y="2730"/>
                </a:lnTo>
                <a:lnTo>
                  <a:pt x="26836" y="2753"/>
                </a:lnTo>
                <a:lnTo>
                  <a:pt x="26790" y="2787"/>
                </a:lnTo>
                <a:lnTo>
                  <a:pt x="26756" y="2821"/>
                </a:lnTo>
                <a:lnTo>
                  <a:pt x="24765" y="1673"/>
                </a:lnTo>
                <a:lnTo>
                  <a:pt x="24777" y="1616"/>
                </a:lnTo>
                <a:lnTo>
                  <a:pt x="24777" y="1582"/>
                </a:lnTo>
                <a:lnTo>
                  <a:pt x="24765" y="1547"/>
                </a:lnTo>
                <a:lnTo>
                  <a:pt x="24731" y="1479"/>
                </a:lnTo>
                <a:lnTo>
                  <a:pt x="24674" y="1445"/>
                </a:lnTo>
                <a:lnTo>
                  <a:pt x="24606" y="1422"/>
                </a:lnTo>
                <a:lnTo>
                  <a:pt x="24606" y="0"/>
                </a:lnTo>
                <a:lnTo>
                  <a:pt x="24560" y="0"/>
                </a:lnTo>
                <a:lnTo>
                  <a:pt x="24560" y="1411"/>
                </a:lnTo>
                <a:lnTo>
                  <a:pt x="24526" y="1422"/>
                </a:lnTo>
                <a:lnTo>
                  <a:pt x="24492" y="1434"/>
                </a:lnTo>
                <a:lnTo>
                  <a:pt x="24435" y="1479"/>
                </a:lnTo>
                <a:lnTo>
                  <a:pt x="24390" y="1536"/>
                </a:lnTo>
                <a:lnTo>
                  <a:pt x="24378" y="1582"/>
                </a:lnTo>
                <a:lnTo>
                  <a:pt x="24378" y="1616"/>
                </a:lnTo>
                <a:lnTo>
                  <a:pt x="24390" y="1684"/>
                </a:lnTo>
                <a:lnTo>
                  <a:pt x="22388" y="2833"/>
                </a:lnTo>
                <a:lnTo>
                  <a:pt x="22354" y="2799"/>
                </a:lnTo>
                <a:lnTo>
                  <a:pt x="22319" y="2765"/>
                </a:lnTo>
                <a:lnTo>
                  <a:pt x="22263" y="2742"/>
                </a:lnTo>
                <a:lnTo>
                  <a:pt x="22160" y="2742"/>
                </a:lnTo>
                <a:lnTo>
                  <a:pt x="22103" y="2765"/>
                </a:lnTo>
                <a:lnTo>
                  <a:pt x="22069" y="2787"/>
                </a:lnTo>
                <a:lnTo>
                  <a:pt x="22024" y="2833"/>
                </a:lnTo>
                <a:lnTo>
                  <a:pt x="20079" y="1707"/>
                </a:lnTo>
                <a:lnTo>
                  <a:pt x="20090" y="1661"/>
                </a:lnTo>
                <a:lnTo>
                  <a:pt x="20090" y="1616"/>
                </a:lnTo>
                <a:lnTo>
                  <a:pt x="20090" y="1570"/>
                </a:lnTo>
                <a:lnTo>
                  <a:pt x="20079" y="1525"/>
                </a:lnTo>
                <a:lnTo>
                  <a:pt x="20056" y="1479"/>
                </a:lnTo>
                <a:lnTo>
                  <a:pt x="20033" y="1445"/>
                </a:lnTo>
                <a:lnTo>
                  <a:pt x="19999" y="1411"/>
                </a:lnTo>
                <a:lnTo>
                  <a:pt x="19953" y="1388"/>
                </a:lnTo>
                <a:lnTo>
                  <a:pt x="19908" y="1377"/>
                </a:lnTo>
                <a:lnTo>
                  <a:pt x="19862" y="1365"/>
                </a:lnTo>
                <a:lnTo>
                  <a:pt x="19862" y="0"/>
                </a:lnTo>
                <a:lnTo>
                  <a:pt x="19817" y="0"/>
                </a:lnTo>
                <a:lnTo>
                  <a:pt x="19817" y="1365"/>
                </a:lnTo>
                <a:lnTo>
                  <a:pt x="19771" y="1365"/>
                </a:lnTo>
                <a:lnTo>
                  <a:pt x="19726" y="1388"/>
                </a:lnTo>
                <a:lnTo>
                  <a:pt x="19692" y="1411"/>
                </a:lnTo>
                <a:lnTo>
                  <a:pt x="19658" y="1445"/>
                </a:lnTo>
                <a:lnTo>
                  <a:pt x="19624" y="1479"/>
                </a:lnTo>
                <a:lnTo>
                  <a:pt x="19601" y="1525"/>
                </a:lnTo>
                <a:lnTo>
                  <a:pt x="19589" y="1570"/>
                </a:lnTo>
                <a:lnTo>
                  <a:pt x="19589" y="1616"/>
                </a:lnTo>
                <a:lnTo>
                  <a:pt x="19589" y="1661"/>
                </a:lnTo>
                <a:lnTo>
                  <a:pt x="19601" y="1707"/>
                </a:lnTo>
                <a:lnTo>
                  <a:pt x="17656" y="2833"/>
                </a:lnTo>
                <a:lnTo>
                  <a:pt x="17621" y="2799"/>
                </a:lnTo>
                <a:lnTo>
                  <a:pt x="17576" y="2765"/>
                </a:lnTo>
                <a:lnTo>
                  <a:pt x="17519" y="2742"/>
                </a:lnTo>
                <a:lnTo>
                  <a:pt x="17417" y="2742"/>
                </a:lnTo>
                <a:lnTo>
                  <a:pt x="17371" y="2765"/>
                </a:lnTo>
                <a:lnTo>
                  <a:pt x="17326" y="2787"/>
                </a:lnTo>
                <a:lnTo>
                  <a:pt x="17292" y="2833"/>
                </a:lnTo>
                <a:lnTo>
                  <a:pt x="15346" y="1707"/>
                </a:lnTo>
                <a:lnTo>
                  <a:pt x="15358" y="1661"/>
                </a:lnTo>
                <a:lnTo>
                  <a:pt x="15369" y="1616"/>
                </a:lnTo>
                <a:lnTo>
                  <a:pt x="15358" y="1570"/>
                </a:lnTo>
                <a:lnTo>
                  <a:pt x="15346" y="1513"/>
                </a:lnTo>
                <a:lnTo>
                  <a:pt x="15324" y="1479"/>
                </a:lnTo>
                <a:lnTo>
                  <a:pt x="15301" y="1434"/>
                </a:lnTo>
                <a:lnTo>
                  <a:pt x="15255" y="1400"/>
                </a:lnTo>
                <a:lnTo>
                  <a:pt x="15221" y="1377"/>
                </a:lnTo>
                <a:lnTo>
                  <a:pt x="15176" y="1354"/>
                </a:lnTo>
                <a:lnTo>
                  <a:pt x="15130" y="1354"/>
                </a:lnTo>
                <a:lnTo>
                  <a:pt x="15130" y="0"/>
                </a:lnTo>
                <a:lnTo>
                  <a:pt x="15085" y="0"/>
                </a:lnTo>
                <a:lnTo>
                  <a:pt x="15085" y="1354"/>
                </a:lnTo>
                <a:lnTo>
                  <a:pt x="15028" y="1354"/>
                </a:lnTo>
                <a:lnTo>
                  <a:pt x="14982" y="1377"/>
                </a:lnTo>
                <a:lnTo>
                  <a:pt x="14937" y="1400"/>
                </a:lnTo>
                <a:lnTo>
                  <a:pt x="14903" y="1434"/>
                </a:lnTo>
                <a:lnTo>
                  <a:pt x="14880" y="1468"/>
                </a:lnTo>
                <a:lnTo>
                  <a:pt x="14857" y="1513"/>
                </a:lnTo>
                <a:lnTo>
                  <a:pt x="14834" y="1559"/>
                </a:lnTo>
                <a:lnTo>
                  <a:pt x="14834" y="1616"/>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5" y="1616"/>
                </a:lnTo>
                <a:lnTo>
                  <a:pt x="10523" y="1547"/>
                </a:lnTo>
                <a:lnTo>
                  <a:pt x="10489" y="1502"/>
                </a:lnTo>
                <a:lnTo>
                  <a:pt x="10444" y="1456"/>
                </a:lnTo>
                <a:lnTo>
                  <a:pt x="10387" y="1445"/>
                </a:lnTo>
                <a:lnTo>
                  <a:pt x="10387" y="0"/>
                </a:lnTo>
                <a:lnTo>
                  <a:pt x="10341" y="0"/>
                </a:lnTo>
                <a:lnTo>
                  <a:pt x="10341" y="1445"/>
                </a:lnTo>
                <a:lnTo>
                  <a:pt x="10273" y="1456"/>
                </a:lnTo>
                <a:lnTo>
                  <a:pt x="10227" y="1502"/>
                </a:lnTo>
                <a:lnTo>
                  <a:pt x="10193" y="1547"/>
                </a:lnTo>
                <a:lnTo>
                  <a:pt x="10182" y="1616"/>
                </a:lnTo>
                <a:lnTo>
                  <a:pt x="10193" y="1673"/>
                </a:lnTo>
                <a:lnTo>
                  <a:pt x="8191" y="2821"/>
                </a:lnTo>
                <a:lnTo>
                  <a:pt x="8157" y="2776"/>
                </a:lnTo>
                <a:lnTo>
                  <a:pt x="8100" y="2742"/>
                </a:lnTo>
                <a:lnTo>
                  <a:pt x="8055" y="2719"/>
                </a:lnTo>
                <a:lnTo>
                  <a:pt x="7930" y="2719"/>
                </a:lnTo>
                <a:lnTo>
                  <a:pt x="7873" y="2742"/>
                </a:lnTo>
                <a:lnTo>
                  <a:pt x="7827" y="2776"/>
                </a:lnTo>
                <a:lnTo>
                  <a:pt x="7782" y="2821"/>
                </a:lnTo>
                <a:lnTo>
                  <a:pt x="5848" y="1695"/>
                </a:lnTo>
                <a:lnTo>
                  <a:pt x="5859" y="1661"/>
                </a:lnTo>
                <a:lnTo>
                  <a:pt x="5859" y="1616"/>
                </a:lnTo>
                <a:lnTo>
                  <a:pt x="5859" y="1570"/>
                </a:lnTo>
                <a:lnTo>
                  <a:pt x="5837" y="1525"/>
                </a:lnTo>
                <a:lnTo>
                  <a:pt x="5825" y="1491"/>
                </a:lnTo>
                <a:lnTo>
                  <a:pt x="5791" y="1456"/>
                </a:lnTo>
                <a:lnTo>
                  <a:pt x="5768" y="1422"/>
                </a:lnTo>
                <a:lnTo>
                  <a:pt x="5723" y="1400"/>
                </a:lnTo>
                <a:lnTo>
                  <a:pt x="5689" y="1388"/>
                </a:lnTo>
                <a:lnTo>
                  <a:pt x="5643" y="1377"/>
                </a:lnTo>
                <a:lnTo>
                  <a:pt x="5643" y="0"/>
                </a:lnTo>
                <a:lnTo>
                  <a:pt x="5598" y="0"/>
                </a:lnTo>
                <a:lnTo>
                  <a:pt x="5598" y="1377"/>
                </a:lnTo>
                <a:lnTo>
                  <a:pt x="5552" y="1388"/>
                </a:lnTo>
                <a:lnTo>
                  <a:pt x="5518" y="1400"/>
                </a:lnTo>
                <a:lnTo>
                  <a:pt x="5473" y="1422"/>
                </a:lnTo>
                <a:lnTo>
                  <a:pt x="5438" y="1456"/>
                </a:lnTo>
                <a:lnTo>
                  <a:pt x="5416" y="1491"/>
                </a:lnTo>
                <a:lnTo>
                  <a:pt x="5393" y="1525"/>
                </a:lnTo>
                <a:lnTo>
                  <a:pt x="5382" y="1570"/>
                </a:lnTo>
                <a:lnTo>
                  <a:pt x="5382" y="1616"/>
                </a:lnTo>
                <a:lnTo>
                  <a:pt x="5382" y="1661"/>
                </a:lnTo>
                <a:lnTo>
                  <a:pt x="5393" y="1695"/>
                </a:lnTo>
                <a:lnTo>
                  <a:pt x="3414" y="2844"/>
                </a:lnTo>
                <a:lnTo>
                  <a:pt x="3379" y="2810"/>
                </a:lnTo>
                <a:lnTo>
                  <a:pt x="3345" y="2776"/>
                </a:lnTo>
                <a:lnTo>
                  <a:pt x="3300" y="2765"/>
                </a:lnTo>
                <a:lnTo>
                  <a:pt x="3254" y="2753"/>
                </a:lnTo>
                <a:lnTo>
                  <a:pt x="3197" y="2765"/>
                </a:lnTo>
                <a:lnTo>
                  <a:pt x="3152" y="2776"/>
                </a:lnTo>
                <a:lnTo>
                  <a:pt x="3118" y="2810"/>
                </a:lnTo>
                <a:lnTo>
                  <a:pt x="3084" y="2844"/>
                </a:lnTo>
                <a:lnTo>
                  <a:pt x="1047" y="1673"/>
                </a:lnTo>
                <a:lnTo>
                  <a:pt x="1059" y="1616"/>
                </a:lnTo>
                <a:lnTo>
                  <a:pt x="1047" y="1547"/>
                </a:lnTo>
                <a:lnTo>
                  <a:pt x="1013" y="1491"/>
                </a:lnTo>
                <a:lnTo>
                  <a:pt x="968" y="1456"/>
                </a:lnTo>
                <a:lnTo>
                  <a:pt x="900" y="1434"/>
                </a:lnTo>
                <a:lnTo>
                  <a:pt x="900" y="0"/>
                </a:lnTo>
                <a:close/>
              </a:path>
            </a:pathLst>
          </a:custGeom>
          <a:gradFill>
            <a:gsLst>
              <a:gs pos="0">
                <a:schemeClr val="dk1"/>
              </a:gs>
              <a:gs pos="9000">
                <a:schemeClr val="dk1"/>
              </a:gs>
              <a:gs pos="42000">
                <a:srgbClr val="FFFFFF">
                  <a:alpha val="32549"/>
                </a:srgbClr>
              </a:gs>
              <a:gs pos="100000">
                <a:srgbClr val="FFFFFF">
                  <a:alpha val="1098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marL="914400" lvl="1" indent="-3429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marL="1371600" lvl="2" indent="-3810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marL="1828800" lvl="3"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marL="2286000" lvl="4"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marL="2743200" lvl="5"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marL="3200400" lvl="6"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marL="3657600" lvl="7"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marL="4114800" lvl="8" indent="-3810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hyperlink" Target="mailto:jaber.babaki@gmail.com"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jpg"/><Relationship Id="rId5" Type="http://schemas.openxmlformats.org/officeDocument/2006/relationships/hyperlink" Target="https://www.linkedin.com/in/jaber-babaki-9b5474102/" TargetMode="External"/><Relationship Id="rId4" Type="http://schemas.openxmlformats.org/officeDocument/2006/relationships/hyperlink" Target="https://github.com/JaberBabaki"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image" Target="../media/image23.emf"/></Relationships>
</file>

<file path=ppt/slides/_rels/slide25.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1010.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910.png"/><Relationship Id="rId5" Type="http://schemas.openxmlformats.org/officeDocument/2006/relationships/image" Target="../media/image810.png"/><Relationship Id="rId4" Type="http://schemas.openxmlformats.org/officeDocument/2006/relationships/image" Target="../media/image710.png"/></Relationships>
</file>

<file path=ppt/slides/_rels/slide26.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10.png"/><Relationship Id="rId3" Type="http://schemas.openxmlformats.org/officeDocument/2006/relationships/image" Target="../media/image1110.png"/><Relationship Id="rId7" Type="http://schemas.openxmlformats.org/officeDocument/2006/relationships/image" Target="../media/image150.png"/><Relationship Id="rId12" Type="http://schemas.openxmlformats.org/officeDocument/2006/relationships/image" Target="../media/image200.png"/><Relationship Id="rId17" Type="http://schemas.openxmlformats.org/officeDocument/2006/relationships/image" Target="../media/image25.png"/><Relationship Id="rId2" Type="http://schemas.openxmlformats.org/officeDocument/2006/relationships/notesSlide" Target="../notesSlides/notesSlide26.xml"/><Relationship Id="rId16"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142.png"/><Relationship Id="rId11" Type="http://schemas.openxmlformats.org/officeDocument/2006/relationships/image" Target="../media/image190.png"/><Relationship Id="rId5" Type="http://schemas.openxmlformats.org/officeDocument/2006/relationships/image" Target="../media/image1310.png"/><Relationship Id="rId15" Type="http://schemas.openxmlformats.org/officeDocument/2006/relationships/image" Target="../media/image23.png"/><Relationship Id="rId10" Type="http://schemas.openxmlformats.org/officeDocument/2006/relationships/image" Target="../media/image180.png"/><Relationship Id="rId4" Type="http://schemas.openxmlformats.org/officeDocument/2006/relationships/image" Target="../media/image1210.png"/><Relationship Id="rId9" Type="http://schemas.openxmlformats.org/officeDocument/2006/relationships/image" Target="../media/image170.png"/><Relationship Id="rId14" Type="http://schemas.openxmlformats.org/officeDocument/2006/relationships/image" Target="../media/image22.png"/></Relationships>
</file>

<file path=ppt/slides/_rels/slide2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2.png"/><Relationship Id="rId18" Type="http://schemas.openxmlformats.org/officeDocument/2006/relationships/image" Target="../media/image38.png"/><Relationship Id="rId3" Type="http://schemas.openxmlformats.org/officeDocument/2006/relationships/image" Target="../media/image26.png"/><Relationship Id="rId21"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37.png"/><Relationship Id="rId2" Type="http://schemas.openxmlformats.org/officeDocument/2006/relationships/notesSlide" Target="../notesSlides/notesSlide27.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25.png"/><Relationship Id="rId10" Type="http://schemas.openxmlformats.org/officeDocument/2006/relationships/image" Target="../media/image33.png"/><Relationship Id="rId19" Type="http://schemas.openxmlformats.org/officeDocument/2006/relationships/image" Target="../media/image39.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21.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notesSlide" Target="../notesSlides/notesSlide33.xml"/><Relationship Id="rId16" Type="http://schemas.openxmlformats.org/officeDocument/2006/relationships/image" Target="../media/image81.png"/><Relationship Id="rId1" Type="http://schemas.openxmlformats.org/officeDocument/2006/relationships/slideLayout" Target="../slideLayouts/slideLayout6.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850.png"/></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0.png"/><Relationship Id="rId7" Type="http://schemas.openxmlformats.org/officeDocument/2006/relationships/image" Target="../media/image90.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890.png"/><Relationship Id="rId11" Type="http://schemas.openxmlformats.org/officeDocument/2006/relationships/image" Target="../media/image94.png"/><Relationship Id="rId5" Type="http://schemas.openxmlformats.org/officeDocument/2006/relationships/image" Target="../media/image880.png"/><Relationship Id="rId10" Type="http://schemas.openxmlformats.org/officeDocument/2006/relationships/image" Target="../media/image93.png"/><Relationship Id="rId4" Type="http://schemas.openxmlformats.org/officeDocument/2006/relationships/image" Target="../media/image870.png"/><Relationship Id="rId9" Type="http://schemas.openxmlformats.org/officeDocument/2006/relationships/image" Target="../media/image92.png"/></Relationships>
</file>

<file path=ppt/slides/_rels/slide4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98.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44.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89.png"/><Relationship Id="rId7" Type="http://schemas.openxmlformats.org/officeDocument/2006/relationships/image" Target="../media/image106.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4" Type="http://schemas.openxmlformats.org/officeDocument/2006/relationships/image" Target="../media/image103.png"/><Relationship Id="rId9" Type="http://schemas.openxmlformats.org/officeDocument/2006/relationships/image" Target="../media/image108.png"/></Relationships>
</file>

<file path=ppt/slides/_rels/slide4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4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51.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5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128.png"/></Relationships>
</file>

<file path=ppt/slides/_rels/slide53.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8.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hyperlink" Target="http://unsplash.com/&amp;utm_source=slidescarnival"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www.fontsquirrel.com/fonts/saira" TargetMode="External"/><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hyperlink" Target="https://www.fontsquirrel.com/fonts/inria-sans"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77.xml"/><Relationship Id="rId1" Type="http://schemas.openxmlformats.org/officeDocument/2006/relationships/slideLayout" Target="../slideLayouts/slideLayout8.xml"/><Relationship Id="rId4" Type="http://schemas.openxmlformats.org/officeDocument/2006/relationships/image" Target="../media/image14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498826" y="584378"/>
            <a:ext cx="8447239" cy="4071257"/>
          </a:xfrm>
          <a:prstGeom prst="rect">
            <a:avLst/>
          </a:prstGeom>
        </p:spPr>
        <p:txBody>
          <a:bodyPr spcFirstLastPara="1" wrap="square" lIns="0" tIns="0" rIns="0" bIns="0" anchor="ctr" anchorCtr="0">
            <a:noAutofit/>
          </a:bodyPr>
          <a:lstStyle/>
          <a:p>
            <a:pPr lvl="0" algn="ctr"/>
            <a:r>
              <a:rPr lang="en-US" sz="3200" dirty="0">
                <a:solidFill>
                  <a:schemeClr val="tx1"/>
                </a:solidFill>
                <a:latin typeface="Times New Roman" panose="02020603050405020304" pitchFamily="18" charset="0"/>
                <a:cs typeface="Times New Roman" panose="02020603050405020304" pitchFamily="18" charset="0"/>
              </a:rPr>
              <a:t>Technical overview LoRaWAN </a:t>
            </a:r>
            <a:r>
              <a:rPr lang="en-US" sz="3200" dirty="0" smtClean="0">
                <a:solidFill>
                  <a:schemeClr val="tx1"/>
                </a:solidFill>
                <a:latin typeface="Times New Roman" panose="02020603050405020304" pitchFamily="18" charset="0"/>
                <a:cs typeface="Times New Roman" panose="02020603050405020304" pitchFamily="18" charset="0"/>
              </a:rPr>
              <a:t>network</a:t>
            </a:r>
            <a:br>
              <a:rPr lang="en-US" sz="3200" dirty="0" smtClean="0">
                <a:solidFill>
                  <a:schemeClr val="tx1"/>
                </a:solidFill>
                <a:latin typeface="Times New Roman" panose="02020603050405020304" pitchFamily="18" charset="0"/>
                <a:cs typeface="Times New Roman" panose="02020603050405020304" pitchFamily="18" charset="0"/>
              </a:rPr>
            </a:br>
            <a:r>
              <a:rPr lang="en-US" sz="3600" dirty="0">
                <a:solidFill>
                  <a:schemeClr val="tx1"/>
                </a:solidFill>
                <a:latin typeface="Times New Roman" panose="02020603050405020304" pitchFamily="18" charset="0"/>
                <a:cs typeface="Times New Roman" panose="02020603050405020304" pitchFamily="18" charset="0"/>
              </a:rPr>
              <a:t/>
            </a:r>
            <a:br>
              <a:rPr lang="en-US" sz="3600" dirty="0">
                <a:solidFill>
                  <a:schemeClr val="tx1"/>
                </a:solidFill>
                <a:latin typeface="Times New Roman" panose="02020603050405020304" pitchFamily="18" charset="0"/>
                <a:cs typeface="Times New Roman" panose="02020603050405020304" pitchFamily="18" charset="0"/>
              </a:rPr>
            </a:br>
            <a:r>
              <a:rPr lang="en-US" sz="2400" dirty="0">
                <a:solidFill>
                  <a:schemeClr val="tx1"/>
                </a:solidFill>
                <a:latin typeface="Times New Roman" panose="02020603050405020304" pitchFamily="18" charset="0"/>
                <a:cs typeface="Times New Roman" panose="02020603050405020304" pitchFamily="18" charset="0"/>
              </a:rPr>
              <a:t>Professor: </a:t>
            </a:r>
            <a:r>
              <a:rPr lang="en-US" sz="2400" dirty="0" err="1">
                <a:solidFill>
                  <a:schemeClr val="tx1"/>
                </a:solidFill>
                <a:latin typeface="Times New Roman" panose="02020603050405020304" pitchFamily="18" charset="0"/>
                <a:cs typeface="Times New Roman" panose="02020603050405020304" pitchFamily="18" charset="0"/>
              </a:rPr>
              <a:t>Dr.Mehdi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Rasti</a:t>
            </a:r>
            <a:r>
              <a:rPr lang="en-US" sz="3600" dirty="0" smtClean="0">
                <a:solidFill>
                  <a:schemeClr val="tx1"/>
                </a:solidFill>
                <a:latin typeface="Times New Roman" panose="02020603050405020304" pitchFamily="18" charset="0"/>
                <a:cs typeface="Times New Roman" panose="02020603050405020304" pitchFamily="18" charset="0"/>
              </a:rPr>
              <a:t/>
            </a:r>
            <a:br>
              <a:rPr lang="en-US" sz="3600" dirty="0" smtClean="0">
                <a:solidFill>
                  <a:schemeClr val="tx1"/>
                </a:solidFill>
                <a:latin typeface="Times New Roman" panose="02020603050405020304" pitchFamily="18" charset="0"/>
                <a:cs typeface="Times New Roman" panose="02020603050405020304" pitchFamily="18" charset="0"/>
              </a:rPr>
            </a:br>
            <a:r>
              <a:rPr lang="en-US" sz="3600" dirty="0">
                <a:solidFill>
                  <a:schemeClr val="tx1"/>
                </a:solidFill>
                <a:latin typeface="Times New Roman" panose="02020603050405020304" pitchFamily="18" charset="0"/>
                <a:cs typeface="Times New Roman" panose="02020603050405020304" pitchFamily="18" charset="0"/>
              </a:rPr>
              <a:t/>
            </a:r>
            <a:br>
              <a:rPr lang="en-US" sz="3600" dirty="0">
                <a:solidFill>
                  <a:schemeClr val="tx1"/>
                </a:solidFill>
                <a:latin typeface="Times New Roman" panose="02020603050405020304" pitchFamily="18" charset="0"/>
                <a:cs typeface="Times New Roman" panose="02020603050405020304" pitchFamily="18" charset="0"/>
              </a:rPr>
            </a:br>
            <a:r>
              <a:rPr lang="en-US" sz="2400" dirty="0">
                <a:solidFill>
                  <a:schemeClr val="tx1"/>
                </a:solidFill>
                <a:latin typeface="Times New Roman" panose="02020603050405020304" pitchFamily="18" charset="0"/>
                <a:cs typeface="Times New Roman" panose="02020603050405020304" pitchFamily="18" charset="0"/>
              </a:rPr>
              <a:t>Lecturer: </a:t>
            </a:r>
            <a:r>
              <a:rPr lang="en-US" sz="2400" dirty="0" err="1" smtClean="0">
                <a:solidFill>
                  <a:schemeClr val="tx1"/>
                </a:solidFill>
                <a:latin typeface="Times New Roman" panose="02020603050405020304" pitchFamily="18" charset="0"/>
                <a:cs typeface="Times New Roman" panose="02020603050405020304" pitchFamily="18" charset="0"/>
              </a:rPr>
              <a:t>Jaber</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Babaki</a:t>
            </a:r>
            <a:r>
              <a:rPr lang="fa-IR" sz="2400" dirty="0" smtClean="0">
                <a:solidFill>
                  <a:schemeClr val="tx1"/>
                </a:solidFill>
                <a:latin typeface="Times New Roman" panose="02020603050405020304" pitchFamily="18" charset="0"/>
                <a:cs typeface="Times New Roman" panose="02020603050405020304" pitchFamily="18" charset="0"/>
              </a:rPr>
              <a:t/>
            </a:r>
            <a:br>
              <a:rPr lang="fa-IR" sz="2400" dirty="0" smtClean="0">
                <a:solidFill>
                  <a:schemeClr val="tx1"/>
                </a:solidFill>
                <a:latin typeface="Times New Roman" panose="02020603050405020304" pitchFamily="18" charset="0"/>
                <a:cs typeface="Times New Roman" panose="02020603050405020304" pitchFamily="18" charset="0"/>
              </a:rPr>
            </a:br>
            <a:r>
              <a:rPr lang="en-US" sz="3600" dirty="0" smtClean="0">
                <a:solidFill>
                  <a:schemeClr val="tx1"/>
                </a:solidFill>
                <a:latin typeface="Times New Roman" panose="02020603050405020304" pitchFamily="18" charset="0"/>
                <a:cs typeface="Times New Roman" panose="02020603050405020304" pitchFamily="18" charset="0"/>
              </a:rPr>
              <a:t/>
            </a:r>
            <a:br>
              <a:rPr lang="en-US" sz="3600" dirty="0" smtClean="0">
                <a:solidFill>
                  <a:schemeClr val="tx1"/>
                </a:solidFill>
                <a:latin typeface="Times New Roman" panose="02020603050405020304" pitchFamily="18" charset="0"/>
                <a:cs typeface="Times New Roman" panose="02020603050405020304" pitchFamily="18" charset="0"/>
              </a:rPr>
            </a:br>
            <a:r>
              <a:rPr lang="en-US" sz="1600" dirty="0">
                <a:solidFill>
                  <a:schemeClr val="tx1"/>
                </a:solidFill>
                <a:latin typeface="Times New Roman" panose="02020603050405020304" pitchFamily="18" charset="0"/>
                <a:cs typeface="Times New Roman" panose="02020603050405020304" pitchFamily="18" charset="0"/>
              </a:rPr>
              <a:t/>
            </a:r>
            <a:br>
              <a:rPr lang="en-US" sz="1600" dirty="0">
                <a:solidFill>
                  <a:schemeClr val="tx1"/>
                </a:solidFill>
                <a:latin typeface="Times New Roman" panose="02020603050405020304" pitchFamily="18" charset="0"/>
                <a:cs typeface="Times New Roman" panose="02020603050405020304" pitchFamily="18" charset="0"/>
              </a:rPr>
            </a:br>
            <a:r>
              <a:rPr lang="en-US" sz="1400" dirty="0" err="1" smtClean="0">
                <a:solidFill>
                  <a:schemeClr val="tx1"/>
                </a:solidFill>
                <a:latin typeface="Times New Roman" panose="02020603050405020304" pitchFamily="18" charset="0"/>
                <a:cs typeface="Times New Roman" panose="02020603050405020304" pitchFamily="18" charset="0"/>
              </a:rPr>
              <a:t>Amirkabir</a:t>
            </a:r>
            <a:r>
              <a:rPr lang="fa-IR" sz="1400" dirty="0" smtClean="0">
                <a:solidFill>
                  <a:schemeClr val="tx1"/>
                </a:solidFill>
                <a:latin typeface="Times New Roman" panose="02020603050405020304" pitchFamily="18" charset="0"/>
                <a:cs typeface="Times New Roman" panose="02020603050405020304" pitchFamily="18" charset="0"/>
              </a:rPr>
              <a:t> </a:t>
            </a:r>
            <a:r>
              <a:rPr lang="en-US" sz="1400" dirty="0" smtClean="0">
                <a:solidFill>
                  <a:schemeClr val="tx1"/>
                </a:solidFill>
                <a:latin typeface="Times New Roman" panose="02020603050405020304" pitchFamily="18" charset="0"/>
                <a:cs typeface="Times New Roman" panose="02020603050405020304" pitchFamily="18" charset="0"/>
              </a:rPr>
              <a:t>University </a:t>
            </a:r>
            <a:r>
              <a:rPr lang="en-US" sz="1400" dirty="0">
                <a:solidFill>
                  <a:schemeClr val="tx1"/>
                </a:solidFill>
                <a:latin typeface="Times New Roman" panose="02020603050405020304" pitchFamily="18" charset="0"/>
                <a:cs typeface="Times New Roman" panose="02020603050405020304" pitchFamily="18" charset="0"/>
              </a:rPr>
              <a:t>of Technology</a:t>
            </a:r>
            <a:br>
              <a:rPr lang="en-US" sz="1400" dirty="0">
                <a:solidFill>
                  <a:schemeClr val="tx1"/>
                </a:solidFill>
                <a:latin typeface="Times New Roman" panose="02020603050405020304" pitchFamily="18" charset="0"/>
                <a:cs typeface="Times New Roman" panose="02020603050405020304" pitchFamily="18" charset="0"/>
              </a:rPr>
            </a:br>
            <a:r>
              <a:rPr lang="en-US" sz="1400" dirty="0" smtClean="0">
                <a:solidFill>
                  <a:schemeClr val="tx1"/>
                </a:solidFill>
                <a:latin typeface="Times New Roman" panose="02020603050405020304" pitchFamily="18" charset="0"/>
                <a:cs typeface="Times New Roman" panose="02020603050405020304" pitchFamily="18" charset="0"/>
              </a:rPr>
              <a:t>Spring 2021</a:t>
            </a:r>
            <a:endParaRPr sz="3200" dirty="0">
              <a:solidFill>
                <a:schemeClr val="tx1"/>
              </a:solidFill>
              <a:latin typeface="Times New Roman" panose="02020603050405020304" pitchFamily="18" charset="0"/>
              <a:cs typeface="Times New Roman" panose="02020603050405020304" pitchFamily="18" charset="0"/>
            </a:endParaRPr>
          </a:p>
        </p:txBody>
      </p:sp>
      <p:grpSp>
        <p:nvGrpSpPr>
          <p:cNvPr id="11" name="Google Shape;568;p37"/>
          <p:cNvGrpSpPr/>
          <p:nvPr/>
        </p:nvGrpSpPr>
        <p:grpSpPr>
          <a:xfrm>
            <a:off x="642847" y="2162807"/>
            <a:ext cx="781998" cy="753030"/>
            <a:chOff x="5961125" y="1623900"/>
            <a:chExt cx="427450" cy="448175"/>
          </a:xfrm>
        </p:grpSpPr>
        <p:sp>
          <p:nvSpPr>
            <p:cNvPr id="12" name="Google Shape;569;p37"/>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70;p37"/>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71;p37"/>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2;p37"/>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3;p37"/>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4;p37"/>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75;p37"/>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7653203"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Simulation: </a:t>
            </a:r>
            <a:r>
              <a:rPr lang="en-US" dirty="0">
                <a:solidFill>
                  <a:srgbClr val="FFFFFF"/>
                </a:solidFill>
                <a:latin typeface="Inria Sans" panose="020B0604020202020204" charset="0"/>
                <a:cs typeface="Times New Roman" panose="02020603050405020304" pitchFamily="18" charset="0"/>
              </a:rPr>
              <a:t>Discrete-event simulation simulates the operation of a system as a discrete sequence of events with each event marking a change of state of the system. Between events, no change in the </a:t>
            </a:r>
            <a:r>
              <a:rPr lang="en-US" dirty="0" smtClean="0">
                <a:solidFill>
                  <a:srgbClr val="FFFFFF"/>
                </a:solidFill>
                <a:latin typeface="Inria Sans" panose="020B0604020202020204" charset="0"/>
                <a:cs typeface="Times New Roman" panose="02020603050405020304" pitchFamily="18" charset="0"/>
              </a:rPr>
              <a:t>system state </a:t>
            </a:r>
            <a:r>
              <a:rPr lang="en-US" dirty="0">
                <a:solidFill>
                  <a:srgbClr val="FFFFFF"/>
                </a:solidFill>
                <a:latin typeface="Inria Sans" panose="020B0604020202020204" charset="0"/>
                <a:cs typeface="Times New Roman" panose="02020603050405020304" pitchFamily="18" charset="0"/>
              </a:rPr>
              <a:t>is assumed. Discrete-event simulation can be applied to the study of issues in IoT networks</a:t>
            </a:r>
            <a:r>
              <a:rPr lang="en-US" dirty="0" smtClean="0">
                <a:solidFill>
                  <a:srgbClr val="FFFFFF"/>
                </a:solidFill>
                <a:latin typeface="Inria Sans" panose="020B0604020202020204" charset="0"/>
                <a:cs typeface="Times New Roman" panose="02020603050405020304" pitchFamily="18" charset="0"/>
              </a:rPr>
              <a:t>.</a:t>
            </a:r>
          </a:p>
          <a:p>
            <a:pPr lvl="0" indent="-342900" algn="just">
              <a:buClr>
                <a:srgbClr val="10E7D9"/>
              </a:buClr>
              <a:buSzPts val="1800"/>
            </a:pP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Fuzzy Systems </a:t>
            </a:r>
            <a:r>
              <a:rPr lang="en-US" b="1" dirty="0" smtClean="0">
                <a:solidFill>
                  <a:srgbClr val="FFFFFF"/>
                </a:solidFill>
                <a:latin typeface="Inria Sans" panose="020B0604020202020204" charset="0"/>
                <a:cs typeface="Times New Roman" panose="02020603050405020304" pitchFamily="18" charset="0"/>
              </a:rPr>
              <a:t>Theory:</a:t>
            </a:r>
            <a:r>
              <a:rPr lang="en-US" dirty="0" smtClean="0">
                <a:solidFill>
                  <a:srgbClr val="FFFFFF"/>
                </a:solidFill>
                <a:latin typeface="Inria Sans" panose="020B0604020202020204" charset="0"/>
                <a:cs typeface="Times New Roman" panose="02020603050405020304" pitchFamily="18" charset="0"/>
              </a:rPr>
              <a:t> </a:t>
            </a:r>
            <a:r>
              <a:rPr lang="en-US" sz="1800" dirty="0">
                <a:solidFill>
                  <a:srgbClr val="FFFFFF"/>
                </a:solidFill>
                <a:latin typeface="Inria Sans" panose="020B0604020202020204" charset="0"/>
                <a:cs typeface="Times New Roman" panose="02020603050405020304" pitchFamily="18" charset="0"/>
              </a:rPr>
              <a:t>Fuzzy systems use fuzzy logic where input variables can take on continuous values, </a:t>
            </a:r>
            <a:r>
              <a:rPr lang="en-US" sz="1800" dirty="0" smtClean="0">
                <a:solidFill>
                  <a:srgbClr val="FFFFFF"/>
                </a:solidFill>
                <a:latin typeface="Inria Sans" panose="020B0604020202020204" charset="0"/>
                <a:cs typeface="Times New Roman" panose="02020603050405020304" pitchFamily="18" charset="0"/>
              </a:rPr>
              <a:t>in contrast </a:t>
            </a:r>
            <a:r>
              <a:rPr lang="en-US" sz="1800" dirty="0">
                <a:solidFill>
                  <a:srgbClr val="FFFFFF"/>
                </a:solidFill>
                <a:latin typeface="Inria Sans" panose="020B0604020202020204" charset="0"/>
                <a:cs typeface="Times New Roman" panose="02020603050405020304" pitchFamily="18" charset="0"/>
              </a:rPr>
              <a:t>to digital systems that operate on discrete values. </a:t>
            </a:r>
            <a:r>
              <a:rPr lang="en-US" sz="1800" dirty="0" smtClean="0">
                <a:solidFill>
                  <a:srgbClr val="FFFFFF"/>
                </a:solidFill>
                <a:latin typeface="Inria Sans" panose="020B0604020202020204" charset="0"/>
                <a:cs typeface="Times New Roman" panose="02020603050405020304" pitchFamily="18" charset="0"/>
              </a:rPr>
              <a:t>Fuzzy information </a:t>
            </a:r>
            <a:r>
              <a:rPr lang="en-US" sz="1800" dirty="0">
                <a:solidFill>
                  <a:srgbClr val="FFFFFF"/>
                </a:solidFill>
                <a:latin typeface="Inria Sans" panose="020B0604020202020204" charset="0"/>
                <a:cs typeface="Times New Roman" panose="02020603050405020304" pitchFamily="18" charset="0"/>
              </a:rPr>
              <a:t>algorithm using multi-criteria decision analysis and applied it to spacecraft landing </a:t>
            </a:r>
            <a:r>
              <a:rPr lang="en-US" sz="1800" dirty="0" smtClean="0">
                <a:solidFill>
                  <a:srgbClr val="FFFFFF"/>
                </a:solidFill>
                <a:latin typeface="Inria Sans" panose="020B0604020202020204" charset="0"/>
                <a:cs typeface="Times New Roman" panose="02020603050405020304" pitchFamily="18" charset="0"/>
              </a:rPr>
              <a:t>safety.</a:t>
            </a:r>
            <a:endParaRPr lang="en-US" sz="1700"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Operation research (OP)</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30659797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8246027"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Artificial </a:t>
            </a:r>
            <a:r>
              <a:rPr lang="en-US" b="1" dirty="0" smtClean="0">
                <a:solidFill>
                  <a:srgbClr val="FFFFFF"/>
                </a:solidFill>
                <a:latin typeface="Inria Sans" panose="020B0604020202020204" charset="0"/>
                <a:cs typeface="Times New Roman" panose="02020603050405020304" pitchFamily="18" charset="0"/>
              </a:rPr>
              <a:t>Intelligence: </a:t>
            </a:r>
            <a:r>
              <a:rPr lang="en-US" dirty="0">
                <a:solidFill>
                  <a:srgbClr val="FFFFFF"/>
                </a:solidFill>
                <a:latin typeface="Inria Sans" panose="020B0604020202020204" charset="0"/>
                <a:cs typeface="Times New Roman" panose="02020603050405020304" pitchFamily="18" charset="0"/>
              </a:rPr>
              <a:t>The applications of artificial intelligence (AI) and machine learning (ML) technologies in wireless communications have drawn significant attention recently. AI techniques have become an enabler in wireless communications to fulfill the increasing and diverse requirements across a large range of application scenarios</a:t>
            </a:r>
            <a:r>
              <a:rPr lang="en-US" dirty="0" smtClean="0">
                <a:solidFill>
                  <a:srgbClr val="FFFFFF"/>
                </a:solidFill>
                <a:latin typeface="Inria Sans" panose="020B0604020202020204" charset="0"/>
                <a:cs typeface="Times New Roman" panose="02020603050405020304" pitchFamily="18" charset="0"/>
              </a:rPr>
              <a:t>.</a:t>
            </a:r>
          </a:p>
          <a:p>
            <a:pPr lvl="0" indent="-342900" algn="just">
              <a:buClr>
                <a:srgbClr val="10E7D9"/>
              </a:buClr>
              <a:buSzPts val="1800"/>
            </a:pP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Queuing Theory:</a:t>
            </a:r>
            <a:r>
              <a:rPr lang="en-US" dirty="0" smtClean="0">
                <a:solidFill>
                  <a:srgbClr val="FFFFFF"/>
                </a:solidFill>
                <a:latin typeface="Inria Sans" panose="020B0604020202020204" charset="0"/>
                <a:cs typeface="Times New Roman" panose="02020603050405020304" pitchFamily="18" charset="0"/>
              </a:rPr>
              <a:t> </a:t>
            </a:r>
            <a:r>
              <a:rPr lang="en-US" sz="1800" dirty="0">
                <a:solidFill>
                  <a:srgbClr val="FFFFFF"/>
                </a:solidFill>
                <a:latin typeface="Inria Sans" panose="020B0604020202020204" charset="0"/>
                <a:cs typeface="Times New Roman" panose="02020603050405020304" pitchFamily="18" charset="0"/>
              </a:rPr>
              <a:t>Queuing theory is the mathematical study of queues</a:t>
            </a:r>
            <a:r>
              <a:rPr lang="en-US" sz="1800" dirty="0" smtClean="0">
                <a:solidFill>
                  <a:srgbClr val="FFFFFF"/>
                </a:solidFill>
                <a:latin typeface="Inria Sans" panose="020B0604020202020204" charset="0"/>
                <a:cs typeface="Times New Roman" panose="02020603050405020304" pitchFamily="18" charset="0"/>
              </a:rPr>
              <a:t>.. </a:t>
            </a:r>
            <a:r>
              <a:rPr lang="en-US" sz="1800" dirty="0">
                <a:solidFill>
                  <a:srgbClr val="FFFFFF"/>
                </a:solidFill>
                <a:latin typeface="Inria Sans" panose="020B0604020202020204" charset="0"/>
                <a:cs typeface="Times New Roman" panose="02020603050405020304" pitchFamily="18" charset="0"/>
              </a:rPr>
              <a:t>Queuing Theory is an ideal tool for studying behavior of computer networks where the messages (packets) are the customers and the service is the assignment of the messages to communication links [61]. Queuing Theory can help determine network response and throughput by making assumptions about message distribution and node response.</a:t>
            </a:r>
            <a:endParaRPr lang="en-US" sz="1700"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Operation research (OP)</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518021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8246027"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Graph Theory: </a:t>
            </a:r>
            <a:r>
              <a:rPr lang="en-US" dirty="0">
                <a:solidFill>
                  <a:srgbClr val="FFFFFF"/>
                </a:solidFill>
                <a:latin typeface="Inria Sans" panose="020B0604020202020204" charset="0"/>
                <a:cs typeface="Times New Roman" panose="02020603050405020304" pitchFamily="18" charset="0"/>
              </a:rPr>
              <a:t>Graph theory uses geometric structures (graphs) to model relations between objects. It was invented in the 1700s to solve the Konigsberg Bridge Problem by the famous Swiss mathematician Leonard Euler [63</a:t>
            </a:r>
            <a:r>
              <a:rPr lang="en-US" dirty="0" smtClean="0">
                <a:solidFill>
                  <a:srgbClr val="FFFFFF"/>
                </a:solidFill>
                <a:latin typeface="Inria Sans" panose="020B0604020202020204" charset="0"/>
                <a:cs typeface="Times New Roman" panose="02020603050405020304" pitchFamily="18" charset="0"/>
              </a:rPr>
              <a:t>].</a:t>
            </a:r>
          </a:p>
          <a:p>
            <a:pPr lvl="0" indent="-342900" algn="just">
              <a:buClr>
                <a:srgbClr val="10E7D9"/>
              </a:buClr>
              <a:buSzPts val="1800"/>
            </a:pP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Optimization approaches: </a:t>
            </a:r>
            <a:r>
              <a:rPr lang="en-US" dirty="0">
                <a:solidFill>
                  <a:srgbClr val="FFFFFF"/>
                </a:solidFill>
                <a:latin typeface="Inria Sans" panose="020B0604020202020204" charset="0"/>
                <a:cs typeface="Times New Roman" panose="02020603050405020304" pitchFamily="18" charset="0"/>
              </a:rPr>
              <a:t>mathematical programming is the selection of a best element (with regard to some criterion) from some set of available alternatives</a:t>
            </a:r>
            <a:r>
              <a:rPr lang="en-US" dirty="0" smtClean="0">
                <a:solidFill>
                  <a:srgbClr val="FFFFFF"/>
                </a:solidFill>
                <a:latin typeface="Inria Sans" panose="020B0604020202020204" charset="0"/>
                <a:cs typeface="Times New Roman" panose="02020603050405020304" pitchFamily="18" charset="0"/>
              </a:rPr>
              <a:t>. Optimization </a:t>
            </a:r>
            <a:r>
              <a:rPr lang="en-US" dirty="0">
                <a:solidFill>
                  <a:srgbClr val="FFFFFF"/>
                </a:solidFill>
                <a:latin typeface="Inria Sans" panose="020B0604020202020204" charset="0"/>
                <a:cs typeface="Times New Roman" panose="02020603050405020304" pitchFamily="18" charset="0"/>
              </a:rPr>
              <a:t>problems of sorts arise in all quantitative disciplines from computer science and engineering to operations </a:t>
            </a:r>
            <a:r>
              <a:rPr lang="en-US" dirty="0" smtClean="0">
                <a:solidFill>
                  <a:srgbClr val="FFFFFF"/>
                </a:solidFill>
                <a:latin typeface="Inria Sans" panose="020B0604020202020204" charset="0"/>
                <a:cs typeface="Times New Roman" panose="02020603050405020304" pitchFamily="18" charset="0"/>
              </a:rPr>
              <a:t>research, </a:t>
            </a:r>
            <a:r>
              <a:rPr lang="en-US" dirty="0">
                <a:solidFill>
                  <a:srgbClr val="FFFFFF"/>
                </a:solidFill>
                <a:latin typeface="Inria Sans" panose="020B0604020202020204" charset="0"/>
                <a:cs typeface="Times New Roman" panose="02020603050405020304" pitchFamily="18" charset="0"/>
              </a:rPr>
              <a:t>and the development of solution methods has been of interest in mathematics for centuries</a:t>
            </a:r>
            <a:endParaRPr lang="en-US" sz="1700"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Operation research (OP)</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dirty="0"/>
          </a:p>
        </p:txBody>
      </p:sp>
    </p:spTree>
    <p:extLst>
      <p:ext uri="{BB962C8B-B14F-4D97-AF65-F5344CB8AC3E}">
        <p14:creationId xmlns:p14="http://schemas.microsoft.com/office/powerpoint/2010/main" val="16226262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8246027"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sz="1800" dirty="0">
                <a:solidFill>
                  <a:srgbClr val="FFFFFF"/>
                </a:solidFill>
                <a:latin typeface="Inria Sans" panose="020B0604020202020204" charset="0"/>
                <a:cs typeface="Times New Roman" panose="02020603050405020304" pitchFamily="18" charset="0"/>
              </a:rPr>
              <a:t>An essential requirement for implementing a large and cooperating network </a:t>
            </a:r>
            <a:r>
              <a:rPr lang="en-US" sz="1800" dirty="0" smtClean="0">
                <a:solidFill>
                  <a:srgbClr val="FFFFFF"/>
                </a:solidFill>
                <a:latin typeface="Inria Sans" panose="020B0604020202020204" charset="0"/>
                <a:cs typeface="Times New Roman" panose="02020603050405020304" pitchFamily="18" charset="0"/>
              </a:rPr>
              <a:t>of devices </a:t>
            </a:r>
            <a:r>
              <a:rPr lang="en-US" sz="1800" dirty="0">
                <a:solidFill>
                  <a:srgbClr val="FFFFFF"/>
                </a:solidFill>
                <a:latin typeface="Inria Sans" panose="020B0604020202020204" charset="0"/>
                <a:cs typeface="Times New Roman" panose="02020603050405020304" pitchFamily="18" charset="0"/>
              </a:rPr>
              <a:t>is the ability to have a flexible, inexpensive and adaptive </a:t>
            </a:r>
            <a:r>
              <a:rPr lang="en-US" sz="1800" dirty="0" smtClean="0">
                <a:solidFill>
                  <a:srgbClr val="FFFFFF"/>
                </a:solidFill>
                <a:latin typeface="Inria Sans" panose="020B0604020202020204" charset="0"/>
                <a:cs typeface="Times New Roman" panose="02020603050405020304" pitchFamily="18" charset="0"/>
              </a:rPr>
              <a:t>connectivity layer.</a:t>
            </a:r>
          </a:p>
          <a:p>
            <a:pPr lvl="0" indent="-342900" algn="just">
              <a:buClr>
                <a:srgbClr val="10E7D9"/>
              </a:buClr>
              <a:buSzPts val="1800"/>
            </a:pP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sz="1800" dirty="0">
                <a:solidFill>
                  <a:srgbClr val="FFFFFF"/>
                </a:solidFill>
                <a:latin typeface="Inria Sans" panose="020B0604020202020204" charset="0"/>
                <a:cs typeface="Times New Roman" panose="02020603050405020304" pitchFamily="18" charset="0"/>
              </a:rPr>
              <a:t>For these reasons, during the years, </a:t>
            </a:r>
            <a:r>
              <a:rPr lang="en-US" sz="1800" dirty="0" smtClean="0">
                <a:solidFill>
                  <a:srgbClr val="FFFFFF"/>
                </a:solidFill>
                <a:latin typeface="Inria Sans" panose="020B0604020202020204" charset="0"/>
                <a:cs typeface="Times New Roman" panose="02020603050405020304" pitchFamily="18" charset="0"/>
              </a:rPr>
              <a:t>several wireless </a:t>
            </a:r>
            <a:r>
              <a:rPr lang="en-US" sz="1800" dirty="0">
                <a:solidFill>
                  <a:srgbClr val="FFFFFF"/>
                </a:solidFill>
                <a:latin typeface="Inria Sans" panose="020B0604020202020204" charset="0"/>
                <a:cs typeface="Times New Roman" panose="02020603050405020304" pitchFamily="18" charset="0"/>
              </a:rPr>
              <a:t>connectivity standards have emerged, ranging from very short-range, </a:t>
            </a:r>
            <a:r>
              <a:rPr lang="en-US" sz="1800" dirty="0" smtClean="0">
                <a:solidFill>
                  <a:srgbClr val="FFFFFF"/>
                </a:solidFill>
                <a:latin typeface="Inria Sans" panose="020B0604020202020204" charset="0"/>
                <a:cs typeface="Times New Roman" panose="02020603050405020304" pitchFamily="18" charset="0"/>
              </a:rPr>
              <a:t>low power connections </a:t>
            </a:r>
            <a:r>
              <a:rPr lang="en-US" sz="1800" dirty="0">
                <a:solidFill>
                  <a:srgbClr val="FFFFFF"/>
                </a:solidFill>
                <a:latin typeface="Inria Sans" panose="020B0604020202020204" charset="0"/>
                <a:cs typeface="Times New Roman" panose="02020603050405020304" pitchFamily="18" charset="0"/>
              </a:rPr>
              <a:t>to long-range connectivity solutions based on cellular technologies</a:t>
            </a:r>
            <a:r>
              <a:rPr lang="en-US" sz="1800" dirty="0" smtClean="0">
                <a:solidFill>
                  <a:srgbClr val="FFFFFF"/>
                </a:solidFill>
                <a:latin typeface="Inria Sans" panose="020B0604020202020204" charset="0"/>
                <a:cs typeface="Times New Roman" panose="02020603050405020304" pitchFamily="18" charset="0"/>
              </a:rPr>
              <a:t>.</a:t>
            </a:r>
          </a:p>
          <a:p>
            <a:pPr lvl="0" indent="-342900" algn="just">
              <a:buClr>
                <a:srgbClr val="10E7D9"/>
              </a:buClr>
              <a:buSzPts val="1800"/>
            </a:pPr>
            <a:endParaRPr lang="en-US" sz="1800"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sz="1600" dirty="0">
                <a:solidFill>
                  <a:srgbClr val="FFFFFF"/>
                </a:solidFill>
                <a:latin typeface="Inria Sans" panose="020B0604020202020204" charset="0"/>
                <a:cs typeface="Times New Roman" panose="02020603050405020304" pitchFamily="18" charset="0"/>
              </a:rPr>
              <a:t>While short-range protocols can be successfully used for a number of </a:t>
            </a:r>
            <a:r>
              <a:rPr lang="en-US" sz="1600" dirty="0" smtClean="0">
                <a:solidFill>
                  <a:srgbClr val="FFFFFF"/>
                </a:solidFill>
                <a:latin typeface="Inria Sans" panose="020B0604020202020204" charset="0"/>
                <a:cs typeface="Times New Roman" panose="02020603050405020304" pitchFamily="18" charset="0"/>
              </a:rPr>
              <a:t>applications (</a:t>
            </a:r>
            <a:r>
              <a:rPr lang="en-US" sz="1600" dirty="0">
                <a:solidFill>
                  <a:srgbClr val="FFFFFF"/>
                </a:solidFill>
                <a:latin typeface="Inria Sans" panose="020B0604020202020204" charset="0"/>
                <a:cs typeface="Times New Roman" panose="02020603050405020304" pitchFamily="18" charset="0"/>
              </a:rPr>
              <a:t>e.g., smart homes, </a:t>
            </a:r>
            <a:r>
              <a:rPr lang="en-US" sz="1600" dirty="0" smtClean="0">
                <a:solidFill>
                  <a:srgbClr val="FFFFFF"/>
                </a:solidFill>
                <a:latin typeface="Inria Sans" panose="020B0604020202020204" charset="0"/>
                <a:cs typeface="Times New Roman" panose="02020603050405020304" pitchFamily="18" charset="0"/>
              </a:rPr>
              <a:t>wearable, </a:t>
            </a:r>
            <a:r>
              <a:rPr lang="en-US" sz="1600" dirty="0">
                <a:solidFill>
                  <a:srgbClr val="FFFFFF"/>
                </a:solidFill>
                <a:latin typeface="Inria Sans" panose="020B0604020202020204" charset="0"/>
                <a:cs typeface="Times New Roman" panose="02020603050405020304" pitchFamily="18" charset="0"/>
              </a:rPr>
              <a:t>etc.), for many other applications larger </a:t>
            </a:r>
            <a:r>
              <a:rPr lang="en-US" sz="1600" dirty="0" smtClean="0">
                <a:solidFill>
                  <a:srgbClr val="FFFFFF"/>
                </a:solidFill>
                <a:latin typeface="Inria Sans" panose="020B0604020202020204" charset="0"/>
                <a:cs typeface="Times New Roman" panose="02020603050405020304" pitchFamily="18" charset="0"/>
              </a:rPr>
              <a:t>coverage radii </a:t>
            </a:r>
            <a:r>
              <a:rPr lang="en-US" sz="1600" dirty="0">
                <a:solidFill>
                  <a:srgbClr val="FFFFFF"/>
                </a:solidFill>
                <a:latin typeface="Inria Sans" panose="020B0604020202020204" charset="0"/>
                <a:cs typeface="Times New Roman" panose="02020603050405020304" pitchFamily="18" charset="0"/>
              </a:rPr>
              <a:t>become mandatory.</a:t>
            </a:r>
          </a:p>
        </p:txBody>
      </p:sp>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a:latin typeface="Times New Roman" panose="02020603050405020304" pitchFamily="18" charset="0"/>
                <a:cs typeface="Times New Roman" panose="02020603050405020304" pitchFamily="18" charset="0"/>
              </a:rPr>
              <a:t>Communication and transport technologies</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dirty="0"/>
          </a:p>
        </p:txBody>
      </p:sp>
    </p:spTree>
    <p:extLst>
      <p:ext uri="{BB962C8B-B14F-4D97-AF65-F5344CB8AC3E}">
        <p14:creationId xmlns:p14="http://schemas.microsoft.com/office/powerpoint/2010/main" val="38133716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8246027" cy="981064"/>
          </a:xfrm>
          <a:prstGeom prst="rect">
            <a:avLst/>
          </a:prstGeom>
        </p:spPr>
        <p:txBody>
          <a:bodyPr spcFirstLastPara="1" wrap="square" lIns="0" tIns="0" rIns="0" bIns="0" anchor="t" anchorCtr="0">
            <a:noAutofit/>
          </a:bodyPr>
          <a:lstStyle/>
          <a:p>
            <a:pPr lvl="0" indent="-342900" algn="just">
              <a:buClr>
                <a:srgbClr val="10E7D9"/>
              </a:buClr>
              <a:buSzPts val="1800"/>
            </a:pPr>
            <a:r>
              <a:rPr lang="en-US" sz="1800" dirty="0" smtClean="0">
                <a:solidFill>
                  <a:srgbClr val="FFFFFF"/>
                </a:solidFill>
                <a:latin typeface="Inria Sans" panose="020B0604020202020204" charset="0"/>
                <a:cs typeface="Times New Roman" panose="02020603050405020304" pitchFamily="18" charset="0"/>
              </a:rPr>
              <a:t>We </a:t>
            </a:r>
            <a:r>
              <a:rPr lang="en-US" sz="1800" dirty="0">
                <a:solidFill>
                  <a:srgbClr val="FFFFFF"/>
                </a:solidFill>
                <a:latin typeface="Inria Sans" panose="020B0604020202020204" charset="0"/>
                <a:cs typeface="Times New Roman" panose="02020603050405020304" pitchFamily="18" charset="0"/>
              </a:rPr>
              <a:t>expect that in 2024 more than the 40% of the wide area M2M connections will be LPWAN. That is </a:t>
            </a:r>
            <a:r>
              <a:rPr lang="en-US" sz="1800" dirty="0" smtClean="0">
                <a:solidFill>
                  <a:srgbClr val="FFFFFF"/>
                </a:solidFill>
                <a:latin typeface="Inria Sans" panose="020B0604020202020204" charset="0"/>
                <a:cs typeface="Times New Roman" panose="02020603050405020304" pitchFamily="18" charset="0"/>
              </a:rPr>
              <a:t>why several </a:t>
            </a:r>
            <a:r>
              <a:rPr lang="en-US" sz="1800" dirty="0">
                <a:solidFill>
                  <a:srgbClr val="FFFFFF"/>
                </a:solidFill>
                <a:latin typeface="Inria Sans" panose="020B0604020202020204" charset="0"/>
                <a:cs typeface="Times New Roman" panose="02020603050405020304" pitchFamily="18" charset="0"/>
              </a:rPr>
              <a:t>companies are developing </a:t>
            </a:r>
            <a:r>
              <a:rPr lang="en-US" sz="1800" dirty="0" smtClean="0">
                <a:solidFill>
                  <a:srgbClr val="FFFFFF"/>
                </a:solidFill>
                <a:latin typeface="Inria Sans" panose="020B0604020202020204" charset="0"/>
                <a:cs typeface="Times New Roman" panose="02020603050405020304" pitchFamily="18" charset="0"/>
              </a:rPr>
              <a:t>different </a:t>
            </a:r>
            <a:r>
              <a:rPr lang="en-US" sz="1800" dirty="0">
                <a:solidFill>
                  <a:srgbClr val="FFFFFF"/>
                </a:solidFill>
                <a:latin typeface="Inria Sans" panose="020B0604020202020204" charset="0"/>
                <a:cs typeface="Times New Roman" panose="02020603050405020304" pitchFamily="18" charset="0"/>
              </a:rPr>
              <a:t>protocols to implement the LPWAN technology.</a:t>
            </a:r>
            <a:endParaRPr lang="en-US" sz="1600"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a:latin typeface="Times New Roman" panose="02020603050405020304" pitchFamily="18" charset="0"/>
                <a:cs typeface="Times New Roman" panose="02020603050405020304" pitchFamily="18" charset="0"/>
              </a:rPr>
              <a:t>Communication and transport technologies</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7414" y="2503714"/>
            <a:ext cx="2117272" cy="10586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6218" y="2727618"/>
            <a:ext cx="1991862" cy="63410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7414" y="3691901"/>
            <a:ext cx="2030186" cy="56698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6652" y="3562350"/>
            <a:ext cx="1936931" cy="1065979"/>
          </a:xfrm>
          <a:prstGeom prst="rect">
            <a:avLst/>
          </a:prstGeom>
        </p:spPr>
      </p:pic>
    </p:spTree>
    <p:extLst>
      <p:ext uri="{BB962C8B-B14F-4D97-AF65-F5344CB8AC3E}">
        <p14:creationId xmlns:p14="http://schemas.microsoft.com/office/powerpoint/2010/main" val="21701718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8246027" cy="621836"/>
          </a:xfrm>
          <a:prstGeom prst="rect">
            <a:avLst/>
          </a:prstGeom>
        </p:spPr>
        <p:txBody>
          <a:bodyPr spcFirstLastPara="1" wrap="square" lIns="0" tIns="0" rIns="0" bIns="0" anchor="t" anchorCtr="0">
            <a:noAutofit/>
          </a:bodyPr>
          <a:lstStyle/>
          <a:p>
            <a:pPr lvl="0" indent="-342900" algn="just">
              <a:buClr>
                <a:srgbClr val="10E7D9"/>
              </a:buClr>
              <a:buSzPts val="1800"/>
            </a:pPr>
            <a:r>
              <a:rPr lang="en-US" sz="1800" dirty="0">
                <a:solidFill>
                  <a:srgbClr val="FFFFFF"/>
                </a:solidFill>
                <a:latin typeface="Inria Sans" panose="020B0604020202020204" charset="0"/>
                <a:cs typeface="Times New Roman" panose="02020603050405020304" pitchFamily="18" charset="0"/>
              </a:rPr>
              <a:t>To compare the protocols we keep in mind some of the most important characteristics of the LPWAN </a:t>
            </a:r>
            <a:r>
              <a:rPr lang="en-US" sz="1800" dirty="0" smtClean="0">
                <a:solidFill>
                  <a:srgbClr val="FFFFFF"/>
                </a:solidFill>
                <a:latin typeface="Inria Sans" panose="020B0604020202020204" charset="0"/>
                <a:cs typeface="Times New Roman" panose="02020603050405020304" pitchFamily="18" charset="0"/>
              </a:rPr>
              <a:t>and some </a:t>
            </a:r>
            <a:r>
              <a:rPr lang="en-US" sz="1800" dirty="0">
                <a:solidFill>
                  <a:srgbClr val="FFFFFF"/>
                </a:solidFill>
                <a:latin typeface="Inria Sans" panose="020B0604020202020204" charset="0"/>
                <a:cs typeface="Times New Roman" panose="02020603050405020304" pitchFamily="18" charset="0"/>
              </a:rPr>
              <a:t>others important features like:</a:t>
            </a:r>
            <a:endParaRPr lang="en-US" sz="1600"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a:latin typeface="Times New Roman" panose="02020603050405020304" pitchFamily="18" charset="0"/>
                <a:cs typeface="Times New Roman" panose="02020603050405020304" pitchFamily="18" charset="0"/>
              </a:rPr>
              <a:t>Communication and transport technologies</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dirty="0"/>
          </a:p>
        </p:txBody>
      </p:sp>
      <p:sp>
        <p:nvSpPr>
          <p:cNvPr id="12" name="Google Shape;267;p19"/>
          <p:cNvSpPr txBox="1">
            <a:spLocks noGrp="1"/>
          </p:cNvSpPr>
          <p:nvPr>
            <p:ph type="body" idx="1"/>
          </p:nvPr>
        </p:nvSpPr>
        <p:spPr>
          <a:xfrm>
            <a:off x="745448" y="2177144"/>
            <a:ext cx="8246027" cy="1045028"/>
          </a:xfrm>
          <a:prstGeom prst="rect">
            <a:avLst/>
          </a:prstGeom>
        </p:spPr>
        <p:txBody>
          <a:bodyPr spcFirstLastPara="1" wrap="square" lIns="0" tIns="0" rIns="0" bIns="0" anchor="t" anchorCtr="0">
            <a:noAutofit/>
          </a:bodyPr>
          <a:lstStyle/>
          <a:p>
            <a:pPr lvl="0" indent="-342900" algn="just">
              <a:buClr>
                <a:srgbClr val="10E7D9"/>
              </a:buClr>
              <a:buSzPts val="1800"/>
            </a:pPr>
            <a:r>
              <a:rPr lang="en-US" sz="1800" b="1" dirty="0">
                <a:solidFill>
                  <a:srgbClr val="FFFFFF"/>
                </a:solidFill>
                <a:latin typeface="Inria Sans" panose="020B0604020202020204" charset="0"/>
                <a:cs typeface="Times New Roman" panose="02020603050405020304" pitchFamily="18" charset="0"/>
              </a:rPr>
              <a:t>Range</a:t>
            </a:r>
            <a:r>
              <a:rPr lang="en-US" sz="1800" dirty="0">
                <a:solidFill>
                  <a:srgbClr val="FFFFFF"/>
                </a:solidFill>
                <a:latin typeface="Inria Sans" panose="020B0604020202020204" charset="0"/>
                <a:cs typeface="Times New Roman" panose="02020603050405020304" pitchFamily="18" charset="0"/>
              </a:rPr>
              <a:t>: </a:t>
            </a:r>
            <a:r>
              <a:rPr lang="en-US" sz="1600" dirty="0">
                <a:solidFill>
                  <a:srgbClr val="FFFFFF"/>
                </a:solidFill>
                <a:latin typeface="Inria Sans" panose="020B0604020202020204" charset="0"/>
                <a:cs typeface="Times New Roman" panose="02020603050405020304" pitchFamily="18" charset="0"/>
              </a:rPr>
              <a:t>We all know that the range of any wireless technology can vary based on what is in the </a:t>
            </a:r>
            <a:r>
              <a:rPr lang="en-US" sz="1600" dirty="0" smtClean="0">
                <a:solidFill>
                  <a:srgbClr val="FFFFFF"/>
                </a:solidFill>
                <a:latin typeface="Inria Sans" panose="020B0604020202020204" charset="0"/>
                <a:cs typeface="Times New Roman" panose="02020603050405020304" pitchFamily="18" charset="0"/>
              </a:rPr>
              <a:t>way of </a:t>
            </a:r>
            <a:r>
              <a:rPr lang="en-US" sz="1600" dirty="0">
                <a:solidFill>
                  <a:srgbClr val="FFFFFF"/>
                </a:solidFill>
                <a:latin typeface="Inria Sans" panose="020B0604020202020204" charset="0"/>
                <a:cs typeface="Times New Roman" panose="02020603050405020304" pitchFamily="18" charset="0"/>
              </a:rPr>
              <a:t>the signal. A dense urban setting, with walls, buildings, </a:t>
            </a:r>
            <a:r>
              <a:rPr lang="en-US" sz="1600" dirty="0" smtClean="0">
                <a:solidFill>
                  <a:srgbClr val="FFFFFF"/>
                </a:solidFill>
                <a:latin typeface="Inria Sans" panose="020B0604020202020204" charset="0"/>
                <a:cs typeface="Times New Roman" panose="02020603050405020304" pitchFamily="18" charset="0"/>
              </a:rPr>
              <a:t>reflections</a:t>
            </a:r>
            <a:r>
              <a:rPr lang="en-US" sz="1600" dirty="0">
                <a:solidFill>
                  <a:srgbClr val="FFFFFF"/>
                </a:solidFill>
                <a:latin typeface="Inria Sans" panose="020B0604020202020204" charset="0"/>
                <a:cs typeface="Times New Roman" panose="02020603050405020304" pitchFamily="18" charset="0"/>
              </a:rPr>
              <a:t>, lots of other people and </a:t>
            </a:r>
            <a:r>
              <a:rPr lang="en-US" sz="1600" dirty="0" smtClean="0">
                <a:solidFill>
                  <a:srgbClr val="FFFFFF"/>
                </a:solidFill>
                <a:latin typeface="Inria Sans" panose="020B0604020202020204" charset="0"/>
                <a:cs typeface="Times New Roman" panose="02020603050405020304" pitchFamily="18" charset="0"/>
              </a:rPr>
              <a:t>traffic, means </a:t>
            </a:r>
            <a:r>
              <a:rPr lang="en-US" sz="1600" dirty="0">
                <a:solidFill>
                  <a:srgbClr val="FFFFFF"/>
                </a:solidFill>
                <a:latin typeface="Inria Sans" panose="020B0604020202020204" charset="0"/>
                <a:cs typeface="Times New Roman" panose="02020603050405020304" pitchFamily="18" charset="0"/>
              </a:rPr>
              <a:t>much shorter range than a rural one. And </a:t>
            </a:r>
            <a:r>
              <a:rPr lang="en-US" sz="1600" dirty="0" smtClean="0">
                <a:solidFill>
                  <a:srgbClr val="FFFFFF"/>
                </a:solidFill>
                <a:latin typeface="Inria Sans" panose="020B0604020202020204" charset="0"/>
                <a:cs typeface="Times New Roman" panose="02020603050405020304" pitchFamily="18" charset="0"/>
              </a:rPr>
              <a:t>a at</a:t>
            </a:r>
            <a:r>
              <a:rPr lang="en-US" sz="1600" dirty="0">
                <a:solidFill>
                  <a:srgbClr val="FFFFFF"/>
                </a:solidFill>
                <a:latin typeface="Inria Sans" panose="020B0604020202020204" charset="0"/>
                <a:cs typeface="Times New Roman" panose="02020603050405020304" pitchFamily="18" charset="0"/>
              </a:rPr>
              <a:t>, unobstructed rural setting will behave </a:t>
            </a:r>
            <a:r>
              <a:rPr lang="en-US" sz="1600" dirty="0" smtClean="0">
                <a:solidFill>
                  <a:srgbClr val="FFFFFF"/>
                </a:solidFill>
                <a:latin typeface="Inria Sans" panose="020B0604020202020204" charset="0"/>
                <a:cs typeface="Times New Roman" panose="02020603050405020304" pitchFamily="18" charset="0"/>
              </a:rPr>
              <a:t>better than </a:t>
            </a:r>
            <a:r>
              <a:rPr lang="en-US" sz="1600" dirty="0">
                <a:solidFill>
                  <a:srgbClr val="FFFFFF"/>
                </a:solidFill>
                <a:latin typeface="Inria Sans" panose="020B0604020202020204" charset="0"/>
                <a:cs typeface="Times New Roman" panose="02020603050405020304" pitchFamily="18" charset="0"/>
              </a:rPr>
              <a:t>a hilly one</a:t>
            </a:r>
            <a:r>
              <a:rPr lang="en-US" sz="1800" dirty="0">
                <a:solidFill>
                  <a:srgbClr val="FFFFFF"/>
                </a:solidFill>
                <a:latin typeface="Inria Sans" panose="020B0604020202020204" charset="0"/>
                <a:cs typeface="Times New Roman" panose="02020603050405020304" pitchFamily="18" charset="0"/>
              </a:rPr>
              <a:t>.</a:t>
            </a:r>
            <a:endParaRPr lang="en-US" sz="1600" dirty="0">
              <a:solidFill>
                <a:srgbClr val="FFFFFF"/>
              </a:solidFill>
              <a:latin typeface="Times New Roman" panose="02020603050405020304" pitchFamily="18" charset="0"/>
              <a:cs typeface="Times New Roman" panose="02020603050405020304" pitchFamily="18" charset="0"/>
            </a:endParaRPr>
          </a:p>
        </p:txBody>
      </p:sp>
      <p:sp>
        <p:nvSpPr>
          <p:cNvPr id="13" name="Google Shape;267;p19"/>
          <p:cNvSpPr txBox="1">
            <a:spLocks noGrp="1"/>
          </p:cNvSpPr>
          <p:nvPr>
            <p:ph type="body" idx="1"/>
          </p:nvPr>
        </p:nvSpPr>
        <p:spPr>
          <a:xfrm>
            <a:off x="745448" y="3381472"/>
            <a:ext cx="8246027" cy="1484442"/>
          </a:xfrm>
          <a:prstGeom prst="rect">
            <a:avLst/>
          </a:prstGeom>
        </p:spPr>
        <p:txBody>
          <a:bodyPr spcFirstLastPara="1" wrap="square" lIns="0" tIns="0" rIns="0" bIns="0" anchor="t" anchorCtr="0">
            <a:noAutofit/>
          </a:bodyPr>
          <a:lstStyle/>
          <a:p>
            <a:pPr lvl="0" indent="-342900" algn="just">
              <a:buClr>
                <a:srgbClr val="10E7D9"/>
              </a:buClr>
              <a:buSzPts val="1800"/>
            </a:pPr>
            <a:r>
              <a:rPr lang="en-US" sz="1800" b="1" dirty="0">
                <a:solidFill>
                  <a:srgbClr val="FFFFFF"/>
                </a:solidFill>
                <a:latin typeface="Inria Sans" panose="020B0604020202020204" charset="0"/>
                <a:cs typeface="Times New Roman" panose="02020603050405020304" pitchFamily="18" charset="0"/>
              </a:rPr>
              <a:t>Band and spectrum: </a:t>
            </a:r>
            <a:r>
              <a:rPr lang="en-US" sz="1600" dirty="0">
                <a:solidFill>
                  <a:srgbClr val="FFFFFF"/>
                </a:solidFill>
                <a:latin typeface="Inria Sans" panose="020B0604020202020204" charset="0"/>
                <a:cs typeface="Times New Roman" panose="02020603050405020304" pitchFamily="18" charset="0"/>
              </a:rPr>
              <a:t>As we have explained there are protocols that use the free </a:t>
            </a:r>
            <a:r>
              <a:rPr lang="en-US" sz="1600" dirty="0" smtClean="0">
                <a:solidFill>
                  <a:srgbClr val="FFFFFF"/>
                </a:solidFill>
                <a:latin typeface="Inria Sans" panose="020B0604020202020204" charset="0"/>
                <a:cs typeface="Times New Roman" panose="02020603050405020304" pitchFamily="18" charset="0"/>
              </a:rPr>
              <a:t>ISM band and others </a:t>
            </a:r>
            <a:r>
              <a:rPr lang="en-US" sz="1600" dirty="0">
                <a:solidFill>
                  <a:srgbClr val="FFFFFF"/>
                </a:solidFill>
                <a:latin typeface="Inria Sans" panose="020B0604020202020204" charset="0"/>
                <a:cs typeface="Times New Roman" panose="02020603050405020304" pitchFamily="18" charset="0"/>
              </a:rPr>
              <a:t>that use licensed spectrum. We can see also </a:t>
            </a:r>
            <a:r>
              <a:rPr lang="en-US" sz="1600" dirty="0" smtClean="0">
                <a:solidFill>
                  <a:srgbClr val="FFFFFF"/>
                </a:solidFill>
                <a:latin typeface="Inria Sans" panose="020B0604020202020204" charset="0"/>
                <a:cs typeface="Times New Roman" panose="02020603050405020304" pitchFamily="18" charset="0"/>
              </a:rPr>
              <a:t>differences </a:t>
            </a:r>
            <a:r>
              <a:rPr lang="en-US" sz="1600" dirty="0">
                <a:solidFill>
                  <a:srgbClr val="FFFFFF"/>
                </a:solidFill>
                <a:latin typeface="Inria Sans" panose="020B0604020202020204" charset="0"/>
                <a:cs typeface="Times New Roman" panose="02020603050405020304" pitchFamily="18" charset="0"/>
              </a:rPr>
              <a:t>into </a:t>
            </a:r>
            <a:r>
              <a:rPr lang="en-US" sz="1600" dirty="0" smtClean="0">
                <a:solidFill>
                  <a:srgbClr val="FFFFFF"/>
                </a:solidFill>
                <a:latin typeface="Inria Sans" panose="020B0604020202020204" charset="0"/>
                <a:cs typeface="Times New Roman" panose="02020603050405020304" pitchFamily="18" charset="0"/>
              </a:rPr>
              <a:t>the spectrum </a:t>
            </a:r>
            <a:r>
              <a:rPr lang="en-US" sz="1600" dirty="0">
                <a:solidFill>
                  <a:srgbClr val="FFFFFF"/>
                </a:solidFill>
                <a:latin typeface="Inria Sans" panose="020B0604020202020204" charset="0"/>
                <a:cs typeface="Times New Roman" panose="02020603050405020304" pitchFamily="18" charset="0"/>
              </a:rPr>
              <a:t>use, there are </a:t>
            </a:r>
            <a:r>
              <a:rPr lang="en-US" sz="1600" dirty="0" smtClean="0">
                <a:solidFill>
                  <a:srgbClr val="FFFFFF"/>
                </a:solidFill>
                <a:latin typeface="Inria Sans" panose="020B0604020202020204" charset="0"/>
                <a:cs typeface="Times New Roman" panose="02020603050405020304" pitchFamily="18" charset="0"/>
              </a:rPr>
              <a:t>some protocols </a:t>
            </a:r>
            <a:r>
              <a:rPr lang="en-US" sz="1600" dirty="0">
                <a:solidFill>
                  <a:srgbClr val="FFFFFF"/>
                </a:solidFill>
                <a:latin typeface="Inria Sans" panose="020B0604020202020204" charset="0"/>
                <a:cs typeface="Times New Roman" panose="02020603050405020304" pitchFamily="18" charset="0"/>
              </a:rPr>
              <a:t>that use Ultra Narrow Band, some are Narrow Band, and some others like </a:t>
            </a:r>
            <a:r>
              <a:rPr lang="en-US" sz="1600" dirty="0" smtClean="0">
                <a:solidFill>
                  <a:srgbClr val="FFFFFF"/>
                </a:solidFill>
                <a:latin typeface="Inria Sans" panose="020B0604020202020204" charset="0"/>
                <a:cs typeface="Times New Roman" panose="02020603050405020304" pitchFamily="18" charset="0"/>
              </a:rPr>
              <a:t>LoRa uses Spread </a:t>
            </a:r>
            <a:r>
              <a:rPr lang="en-US" sz="1600" dirty="0">
                <a:solidFill>
                  <a:srgbClr val="FFFFFF"/>
                </a:solidFill>
                <a:latin typeface="Inria Sans" panose="020B0604020202020204" charset="0"/>
                <a:cs typeface="Times New Roman" panose="02020603050405020304" pitchFamily="18" charset="0"/>
              </a:rPr>
              <a:t>Spectrum (Chirp Spread Spectrum).</a:t>
            </a:r>
            <a:endParaRPr lang="en-US" sz="14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54212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a:latin typeface="Times New Roman" panose="02020603050405020304" pitchFamily="18" charset="0"/>
                <a:cs typeface="Times New Roman" panose="02020603050405020304" pitchFamily="18" charset="0"/>
              </a:rPr>
              <a:t>Communication and transport technologies</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dirty="0"/>
          </a:p>
        </p:txBody>
      </p:sp>
      <p:sp>
        <p:nvSpPr>
          <p:cNvPr id="12" name="Google Shape;267;p19"/>
          <p:cNvSpPr txBox="1">
            <a:spLocks noGrp="1"/>
          </p:cNvSpPr>
          <p:nvPr>
            <p:ph type="body" idx="1"/>
          </p:nvPr>
        </p:nvSpPr>
        <p:spPr>
          <a:xfrm>
            <a:off x="745448" y="1594759"/>
            <a:ext cx="8246027" cy="511627"/>
          </a:xfrm>
          <a:prstGeom prst="rect">
            <a:avLst/>
          </a:prstGeom>
        </p:spPr>
        <p:txBody>
          <a:bodyPr spcFirstLastPara="1" wrap="square" lIns="0" tIns="0" rIns="0" bIns="0" anchor="t" anchorCtr="0">
            <a:noAutofit/>
          </a:bodyPr>
          <a:lstStyle/>
          <a:p>
            <a:pPr lvl="0" indent="-342900" algn="just">
              <a:buClr>
                <a:srgbClr val="10E7D9"/>
              </a:buClr>
              <a:buSzPts val="1800"/>
            </a:pPr>
            <a:r>
              <a:rPr lang="en-US" sz="1600" b="1" dirty="0">
                <a:solidFill>
                  <a:srgbClr val="FFFFFF"/>
                </a:solidFill>
                <a:latin typeface="Inria Sans" panose="020B0604020202020204" charset="0"/>
                <a:cs typeface="Times New Roman" panose="02020603050405020304" pitchFamily="18" charset="0"/>
              </a:rPr>
              <a:t>Data Rate: </a:t>
            </a:r>
            <a:r>
              <a:rPr lang="en-US" sz="1600" dirty="0">
                <a:solidFill>
                  <a:srgbClr val="FFFFFF"/>
                </a:solidFill>
                <a:latin typeface="Inria Sans" panose="020B0604020202020204" charset="0"/>
                <a:cs typeface="Times New Roman" panose="02020603050405020304" pitchFamily="18" charset="0"/>
              </a:rPr>
              <a:t>This is another highly variable parameter, it can depend on the distance to the </a:t>
            </a:r>
            <a:r>
              <a:rPr lang="en-US" sz="1600" dirty="0" smtClean="0">
                <a:solidFill>
                  <a:srgbClr val="FFFFFF"/>
                </a:solidFill>
                <a:latin typeface="Inria Sans" panose="020B0604020202020204" charset="0"/>
                <a:cs typeface="Times New Roman" panose="02020603050405020304" pitchFamily="18" charset="0"/>
              </a:rPr>
              <a:t>receptor, the </a:t>
            </a:r>
            <a:r>
              <a:rPr lang="en-US" sz="1600" dirty="0">
                <a:solidFill>
                  <a:srgbClr val="FFFFFF"/>
                </a:solidFill>
                <a:latin typeface="Inria Sans" panose="020B0604020202020204" charset="0"/>
                <a:cs typeface="Times New Roman" panose="02020603050405020304" pitchFamily="18" charset="0"/>
              </a:rPr>
              <a:t>obstructions...</a:t>
            </a:r>
            <a:endParaRPr lang="en-US" sz="1400" dirty="0">
              <a:solidFill>
                <a:srgbClr val="FFFFFF"/>
              </a:solidFill>
              <a:latin typeface="Times New Roman" panose="02020603050405020304" pitchFamily="18" charset="0"/>
              <a:cs typeface="Times New Roman" panose="02020603050405020304" pitchFamily="18" charset="0"/>
            </a:endParaRPr>
          </a:p>
        </p:txBody>
      </p:sp>
      <p:sp>
        <p:nvSpPr>
          <p:cNvPr id="13" name="Google Shape;267;p19"/>
          <p:cNvSpPr txBox="1">
            <a:spLocks noGrp="1"/>
          </p:cNvSpPr>
          <p:nvPr>
            <p:ph type="body" idx="1"/>
          </p:nvPr>
        </p:nvSpPr>
        <p:spPr>
          <a:xfrm>
            <a:off x="745448" y="2237016"/>
            <a:ext cx="8246027" cy="1012370"/>
          </a:xfrm>
          <a:prstGeom prst="rect">
            <a:avLst/>
          </a:prstGeom>
        </p:spPr>
        <p:txBody>
          <a:bodyPr spcFirstLastPara="1" wrap="square" lIns="0" tIns="0" rIns="0" bIns="0" anchor="t" anchorCtr="0">
            <a:noAutofit/>
          </a:bodyPr>
          <a:lstStyle/>
          <a:p>
            <a:pPr lvl="0" indent="-342900" algn="just">
              <a:buClr>
                <a:srgbClr val="10E7D9"/>
              </a:buClr>
              <a:buSzPts val="1800"/>
            </a:pPr>
            <a:r>
              <a:rPr lang="en-US" sz="1600" b="1" dirty="0">
                <a:solidFill>
                  <a:srgbClr val="FFFFFF"/>
                </a:solidFill>
                <a:latin typeface="Inria Sans" panose="020B0604020202020204" charset="0"/>
                <a:cs typeface="Times New Roman" panose="02020603050405020304" pitchFamily="18" charset="0"/>
              </a:rPr>
              <a:t>Over-the-air updates: </a:t>
            </a:r>
            <a:r>
              <a:rPr lang="en-US" sz="1600" dirty="0">
                <a:solidFill>
                  <a:srgbClr val="FFFFFF"/>
                </a:solidFill>
                <a:latin typeface="Inria Sans" panose="020B0604020202020204" charset="0"/>
                <a:cs typeface="Times New Roman" panose="02020603050405020304" pitchFamily="18" charset="0"/>
              </a:rPr>
              <a:t>This may sound like a random characteristic, but it can be important </a:t>
            </a:r>
            <a:r>
              <a:rPr lang="en-US" sz="1600" dirty="0" smtClean="0">
                <a:solidFill>
                  <a:srgbClr val="FFFFFF"/>
                </a:solidFill>
                <a:latin typeface="Inria Sans" panose="020B0604020202020204" charset="0"/>
                <a:cs typeface="Times New Roman" panose="02020603050405020304" pitchFamily="18" charset="0"/>
              </a:rPr>
              <a:t>depending </a:t>
            </a:r>
            <a:r>
              <a:rPr lang="en-US" sz="1600" dirty="0">
                <a:solidFill>
                  <a:srgbClr val="FFFFFF"/>
                </a:solidFill>
                <a:latin typeface="Inria Sans" panose="020B0604020202020204" charset="0"/>
                <a:cs typeface="Times New Roman" panose="02020603050405020304" pitchFamily="18" charset="0"/>
              </a:rPr>
              <a:t>on the application and the deployment of the end-devices. When the number of </a:t>
            </a:r>
            <a:r>
              <a:rPr lang="en-US" sz="1600" dirty="0" smtClean="0">
                <a:solidFill>
                  <a:srgbClr val="FFFFFF"/>
                </a:solidFill>
                <a:latin typeface="Inria Sans" panose="020B0604020202020204" charset="0"/>
                <a:cs typeface="Times New Roman" panose="02020603050405020304" pitchFamily="18" charset="0"/>
              </a:rPr>
              <a:t>end-devices is </a:t>
            </a:r>
            <a:r>
              <a:rPr lang="en-US" sz="1600" dirty="0">
                <a:solidFill>
                  <a:srgbClr val="FFFFFF"/>
                </a:solidFill>
                <a:latin typeface="Inria Sans" panose="020B0604020202020204" charset="0"/>
                <a:cs typeface="Times New Roman" panose="02020603050405020304" pitchFamily="18" charset="0"/>
              </a:rPr>
              <a:t>hight or the devices are placed on a remote place, we will get greats advantages of this feature.</a:t>
            </a:r>
            <a:endParaRPr lang="en-US" sz="1200" dirty="0">
              <a:solidFill>
                <a:srgbClr val="FFFFFF"/>
              </a:solidFill>
              <a:latin typeface="Times New Roman" panose="02020603050405020304" pitchFamily="18" charset="0"/>
              <a:cs typeface="Times New Roman" panose="02020603050405020304" pitchFamily="18" charset="0"/>
            </a:endParaRPr>
          </a:p>
        </p:txBody>
      </p:sp>
      <p:sp>
        <p:nvSpPr>
          <p:cNvPr id="7" name="Google Shape;267;p19"/>
          <p:cNvSpPr txBox="1">
            <a:spLocks noGrp="1"/>
          </p:cNvSpPr>
          <p:nvPr>
            <p:ph type="body" idx="1"/>
          </p:nvPr>
        </p:nvSpPr>
        <p:spPr>
          <a:xfrm>
            <a:off x="745448" y="3380015"/>
            <a:ext cx="8246027" cy="1763485"/>
          </a:xfrm>
          <a:prstGeom prst="rect">
            <a:avLst/>
          </a:prstGeom>
        </p:spPr>
        <p:txBody>
          <a:bodyPr spcFirstLastPara="1" wrap="square" lIns="0" tIns="0" rIns="0" bIns="0" anchor="t" anchorCtr="0">
            <a:noAutofit/>
          </a:bodyPr>
          <a:lstStyle/>
          <a:p>
            <a:pPr lvl="0" indent="-342900" algn="just">
              <a:buClr>
                <a:srgbClr val="10E7D9"/>
              </a:buClr>
              <a:buSzPts val="1800"/>
            </a:pPr>
            <a:r>
              <a:rPr lang="en-US" sz="1800" dirty="0">
                <a:solidFill>
                  <a:srgbClr val="FFFFFF"/>
                </a:solidFill>
                <a:latin typeface="Inria Sans" panose="020B0604020202020204" charset="0"/>
                <a:cs typeface="Times New Roman" panose="02020603050405020304" pitchFamily="18" charset="0"/>
              </a:rPr>
              <a:t>Handover: </a:t>
            </a:r>
            <a:r>
              <a:rPr lang="en-US" sz="1600" dirty="0">
                <a:solidFill>
                  <a:srgbClr val="FFFFFF"/>
                </a:solidFill>
                <a:latin typeface="Inria Sans" panose="020B0604020202020204" charset="0"/>
                <a:cs typeface="Times New Roman" panose="02020603050405020304" pitchFamily="18" charset="0"/>
              </a:rPr>
              <a:t>IoT has an extensive application </a:t>
            </a:r>
            <a:r>
              <a:rPr lang="en-US" sz="1600" dirty="0" smtClean="0">
                <a:solidFill>
                  <a:srgbClr val="FFFFFF"/>
                </a:solidFill>
                <a:latin typeface="Inria Sans" panose="020B0604020202020204" charset="0"/>
                <a:cs typeface="Times New Roman" panose="02020603050405020304" pitchFamily="18" charset="0"/>
              </a:rPr>
              <a:t>fields</a:t>
            </a:r>
            <a:r>
              <a:rPr lang="en-US" sz="1600" dirty="0">
                <a:solidFill>
                  <a:srgbClr val="FFFFFF"/>
                </a:solidFill>
                <a:latin typeface="Inria Sans" panose="020B0604020202020204" charset="0"/>
                <a:cs typeface="Times New Roman" panose="02020603050405020304" pitchFamily="18" charset="0"/>
              </a:rPr>
              <a:t>, we will </a:t>
            </a:r>
            <a:r>
              <a:rPr lang="en-US" sz="1600" dirty="0" smtClean="0">
                <a:solidFill>
                  <a:srgbClr val="FFFFFF"/>
                </a:solidFill>
                <a:latin typeface="Inria Sans" panose="020B0604020202020204" charset="0"/>
                <a:cs typeface="Times New Roman" panose="02020603050405020304" pitchFamily="18" charset="0"/>
              </a:rPr>
              <a:t>find </a:t>
            </a:r>
            <a:r>
              <a:rPr lang="en-US" sz="1600" dirty="0">
                <a:solidFill>
                  <a:srgbClr val="FFFFFF"/>
                </a:solidFill>
                <a:latin typeface="Inria Sans" panose="020B0604020202020204" charset="0"/>
                <a:cs typeface="Times New Roman" panose="02020603050405020304" pitchFamily="18" charset="0"/>
              </a:rPr>
              <a:t>applications where the </a:t>
            </a:r>
            <a:r>
              <a:rPr lang="en-US" sz="1600" dirty="0" smtClean="0">
                <a:solidFill>
                  <a:srgbClr val="FFFFFF"/>
                </a:solidFill>
                <a:latin typeface="Inria Sans" panose="020B0604020202020204" charset="0"/>
                <a:cs typeface="Times New Roman" panose="02020603050405020304" pitchFamily="18" charset="0"/>
              </a:rPr>
              <a:t>end-devices will </a:t>
            </a:r>
            <a:r>
              <a:rPr lang="en-US" sz="1600" dirty="0">
                <a:solidFill>
                  <a:srgbClr val="FFFFFF"/>
                </a:solidFill>
                <a:latin typeface="Inria Sans" panose="020B0604020202020204" charset="0"/>
                <a:cs typeface="Times New Roman" panose="02020603050405020304" pitchFamily="18" charset="0"/>
              </a:rPr>
              <a:t>be static units, in other cases they will be mobile (vehicles in urban or </a:t>
            </a:r>
            <a:r>
              <a:rPr lang="en-US" sz="1600" dirty="0" smtClean="0">
                <a:solidFill>
                  <a:srgbClr val="FFFFFF"/>
                </a:solidFill>
                <a:latin typeface="Inria Sans" panose="020B0604020202020204" charset="0"/>
                <a:cs typeface="Times New Roman" panose="02020603050405020304" pitchFamily="18" charset="0"/>
              </a:rPr>
              <a:t>rural areas</a:t>
            </a:r>
            <a:r>
              <a:rPr lang="en-US" sz="1600" dirty="0">
                <a:solidFill>
                  <a:srgbClr val="FFFFFF"/>
                </a:solidFill>
                <a:latin typeface="Inria Sans" panose="020B0604020202020204" charset="0"/>
                <a:cs typeface="Times New Roman" panose="02020603050405020304" pitchFamily="18" charset="0"/>
              </a:rPr>
              <a:t>, for </a:t>
            </a:r>
            <a:r>
              <a:rPr lang="en-US" sz="1600" dirty="0" smtClean="0">
                <a:solidFill>
                  <a:srgbClr val="FFFFFF"/>
                </a:solidFill>
                <a:latin typeface="Inria Sans" panose="020B0604020202020204" charset="0"/>
                <a:cs typeface="Times New Roman" panose="02020603050405020304" pitchFamily="18" charset="0"/>
              </a:rPr>
              <a:t>farm implementations </a:t>
            </a:r>
            <a:r>
              <a:rPr lang="en-US" sz="1600" dirty="0">
                <a:solidFill>
                  <a:srgbClr val="FFFFFF"/>
                </a:solidFill>
                <a:latin typeface="Inria Sans" panose="020B0604020202020204" charset="0"/>
                <a:cs typeface="Times New Roman" panose="02020603050405020304" pitchFamily="18" charset="0"/>
              </a:rPr>
              <a:t>for example). So it is natural to wonder whether </a:t>
            </a:r>
            <a:r>
              <a:rPr lang="en-US" sz="1600" dirty="0" smtClean="0">
                <a:solidFill>
                  <a:srgbClr val="FFFFFF"/>
                </a:solidFill>
                <a:latin typeface="Inria Sans" panose="020B0604020202020204" charset="0"/>
                <a:cs typeface="Times New Roman" panose="02020603050405020304" pitchFamily="18" charset="0"/>
              </a:rPr>
              <a:t>a protocol </a:t>
            </a:r>
            <a:r>
              <a:rPr lang="en-US" sz="1600" dirty="0">
                <a:solidFill>
                  <a:srgbClr val="FFFFFF"/>
                </a:solidFill>
                <a:latin typeface="Inria Sans" panose="020B0604020202020204" charset="0"/>
                <a:cs typeface="Times New Roman" panose="02020603050405020304" pitchFamily="18" charset="0"/>
              </a:rPr>
              <a:t>that can handle </a:t>
            </a:r>
            <a:r>
              <a:rPr lang="en-US" sz="1600" dirty="0" smtClean="0">
                <a:solidFill>
                  <a:srgbClr val="FFFFFF"/>
                </a:solidFill>
                <a:latin typeface="Inria Sans" panose="020B0604020202020204" charset="0"/>
                <a:cs typeface="Times New Roman" panose="02020603050405020304" pitchFamily="18" charset="0"/>
              </a:rPr>
              <a:t>the hand-off </a:t>
            </a:r>
            <a:r>
              <a:rPr lang="en-US" sz="1600" dirty="0">
                <a:solidFill>
                  <a:srgbClr val="FFFFFF"/>
                </a:solidFill>
                <a:latin typeface="Inria Sans" panose="020B0604020202020204" charset="0"/>
                <a:cs typeface="Times New Roman" panose="02020603050405020304" pitchFamily="18" charset="0"/>
              </a:rPr>
              <a:t>a device as it moves between hubs, this matters only to the extent that a "session" of </a:t>
            </a:r>
            <a:r>
              <a:rPr lang="en-US" sz="1600" dirty="0" smtClean="0">
                <a:solidFill>
                  <a:srgbClr val="FFFFFF"/>
                </a:solidFill>
                <a:latin typeface="Inria Sans" panose="020B0604020202020204" charset="0"/>
                <a:cs typeface="Times New Roman" panose="02020603050405020304" pitchFamily="18" charset="0"/>
              </a:rPr>
              <a:t>some sort </a:t>
            </a:r>
            <a:r>
              <a:rPr lang="en-US" sz="1600" dirty="0">
                <a:solidFill>
                  <a:srgbClr val="FFFFFF"/>
                </a:solidFill>
                <a:latin typeface="Inria Sans" panose="020B0604020202020204" charset="0"/>
                <a:cs typeface="Times New Roman" panose="02020603050405020304" pitchFamily="18" charset="0"/>
              </a:rPr>
              <a:t>is being maintained.</a:t>
            </a:r>
            <a:endParaRPr lang="en-US" sz="12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53637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a:latin typeface="Times New Roman" panose="02020603050405020304" pitchFamily="18" charset="0"/>
                <a:cs typeface="Times New Roman" panose="02020603050405020304" pitchFamily="18" charset="0"/>
              </a:rPr>
              <a:t>Communication and transport technologies</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dirty="0"/>
          </a:p>
        </p:txBody>
      </p:sp>
      <p:graphicFrame>
        <p:nvGraphicFramePr>
          <p:cNvPr id="10" name="Google Shape;327;p24"/>
          <p:cNvGraphicFramePr/>
          <p:nvPr>
            <p:extLst>
              <p:ext uri="{D42A27DB-BD31-4B8C-83A1-F6EECF244321}">
                <p14:modId xmlns:p14="http://schemas.microsoft.com/office/powerpoint/2010/main" val="3402098366"/>
              </p:ext>
            </p:extLst>
          </p:nvPr>
        </p:nvGraphicFramePr>
        <p:xfrm>
          <a:off x="1329769" y="1728755"/>
          <a:ext cx="6510121" cy="2697410"/>
        </p:xfrm>
        <a:graphic>
          <a:graphicData uri="http://schemas.openxmlformats.org/drawingml/2006/table">
            <a:tbl>
              <a:tblPr>
                <a:noFill/>
                <a:tableStyleId>{8920840A-3DD9-4F27-BA70-8E1CD972C3AE}</a:tableStyleId>
              </a:tblPr>
              <a:tblGrid>
                <a:gridCol w="1589538"/>
                <a:gridCol w="1259840"/>
                <a:gridCol w="1185333"/>
                <a:gridCol w="979648"/>
                <a:gridCol w="1495762"/>
              </a:tblGrid>
              <a:tr h="324000">
                <a:tc>
                  <a:txBody>
                    <a:bodyPr/>
                    <a:lstStyle/>
                    <a:p>
                      <a:pPr marL="0" lvl="0" indent="0" algn="ctr" rtl="0">
                        <a:spcBef>
                          <a:spcPts val="0"/>
                        </a:spcBef>
                        <a:spcAft>
                          <a:spcPts val="0"/>
                        </a:spcAft>
                        <a:buNone/>
                      </a:pP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LoRa</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SIGFOX</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Telensa</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ingenu</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293821">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Range [km]</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3-8 urban</a:t>
                      </a:r>
                    </a:p>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15-20 suburban</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3-10 urban</a:t>
                      </a:r>
                    </a:p>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30-50 suburban</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Up to 8</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4</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Band</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Sub-GHz</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Sub-GHz</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Sub-GHz</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2.4</a:t>
                      </a:r>
                      <a:r>
                        <a:rPr lang="en-US" sz="1100" b="0" baseline="0" dirty="0" smtClean="0">
                          <a:solidFill>
                            <a:schemeClr val="dk1"/>
                          </a:solidFill>
                          <a:latin typeface="Inria Sans"/>
                          <a:ea typeface="Inria Sans"/>
                          <a:cs typeface="Inria Sans"/>
                          <a:sym typeface="Inria Sans"/>
                        </a:rPr>
                        <a:t> GHz</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Modulation</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Spread</a:t>
                      </a:r>
                    </a:p>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Spectrum</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Ultra-Narrow</a:t>
                      </a:r>
                    </a:p>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Band</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Ultra-Narrow</a:t>
                      </a:r>
                    </a:p>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Band</a:t>
                      </a: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Spread</a:t>
                      </a:r>
                    </a:p>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Spectrum</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Data Rate [kbps]</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0.3-22</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0.1-0.6</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low</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20</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OTA upgrades</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Yes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No</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Yes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Yes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Handover</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No</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Yes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Yes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Yes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p:spTree>
    <p:extLst>
      <p:ext uri="{BB962C8B-B14F-4D97-AF65-F5344CB8AC3E}">
        <p14:creationId xmlns:p14="http://schemas.microsoft.com/office/powerpoint/2010/main" val="34471053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smtClean="0">
                <a:latin typeface="Times New Roman" panose="02020603050405020304" pitchFamily="18" charset="0"/>
                <a:cs typeface="Times New Roman" panose="02020603050405020304" pitchFamily="18" charset="0"/>
              </a:rPr>
              <a:t>LoRaWAN </a:t>
            </a:r>
            <a:r>
              <a:rPr lang="en-US" dirty="0">
                <a:latin typeface="Times New Roman" panose="02020603050405020304" pitchFamily="18" charset="0"/>
                <a:cs typeface="Times New Roman" panose="02020603050405020304" pitchFamily="18" charset="0"/>
              </a:rPr>
              <a:t>network</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dirty="0"/>
          </a:p>
        </p:txBody>
      </p:sp>
      <p:sp>
        <p:nvSpPr>
          <p:cNvPr id="6" name="Google Shape;267;p19"/>
          <p:cNvSpPr txBox="1">
            <a:spLocks noGrp="1"/>
          </p:cNvSpPr>
          <p:nvPr>
            <p:ph type="body" idx="1"/>
          </p:nvPr>
        </p:nvSpPr>
        <p:spPr>
          <a:xfrm>
            <a:off x="745448" y="1466066"/>
            <a:ext cx="8246027" cy="681081"/>
          </a:xfrm>
          <a:prstGeom prst="rect">
            <a:avLst/>
          </a:prstGeom>
        </p:spPr>
        <p:txBody>
          <a:bodyPr spcFirstLastPara="1" wrap="square" lIns="0" tIns="0" rIns="0" bIns="0" anchor="t" anchorCtr="0">
            <a:noAutofit/>
          </a:bodyPr>
          <a:lstStyle/>
          <a:p>
            <a:pPr lvl="0" indent="-342900" algn="just">
              <a:buClr>
                <a:srgbClr val="10E7D9"/>
              </a:buClr>
              <a:buSzPts val="1800"/>
            </a:pPr>
            <a:r>
              <a:rPr lang="en-US" sz="1400" dirty="0">
                <a:solidFill>
                  <a:srgbClr val="FFFFFF"/>
                </a:solidFill>
                <a:latin typeface="Inria Sans" panose="020B0604020202020204" charset="0"/>
                <a:cs typeface="Times New Roman" panose="02020603050405020304" pitchFamily="18" charset="0"/>
              </a:rPr>
              <a:t>The LoRaWAN network is formed by two core </a:t>
            </a:r>
            <a:r>
              <a:rPr lang="en-US" sz="1400" dirty="0" smtClean="0">
                <a:solidFill>
                  <a:srgbClr val="FFFFFF"/>
                </a:solidFill>
                <a:latin typeface="Inria Sans" panose="020B0604020202020204" charset="0"/>
                <a:cs typeface="Times New Roman" panose="02020603050405020304" pitchFamily="18" charset="0"/>
              </a:rPr>
              <a:t>components: LoRa </a:t>
            </a:r>
            <a:r>
              <a:rPr lang="en-US" sz="1400" dirty="0">
                <a:solidFill>
                  <a:srgbClr val="FFFFFF"/>
                </a:solidFill>
                <a:latin typeface="Inria Sans" panose="020B0604020202020204" charset="0"/>
                <a:cs typeface="Times New Roman" panose="02020603050405020304" pitchFamily="18" charset="0"/>
              </a:rPr>
              <a:t>and LoRaWAN, each of which refers to a layer in </a:t>
            </a:r>
            <a:r>
              <a:rPr lang="en-US" sz="1400" dirty="0" smtClean="0">
                <a:solidFill>
                  <a:srgbClr val="FFFFFF"/>
                </a:solidFill>
                <a:latin typeface="Inria Sans" panose="020B0604020202020204" charset="0"/>
                <a:cs typeface="Times New Roman" panose="02020603050405020304" pitchFamily="18" charset="0"/>
              </a:rPr>
              <a:t>the protocol </a:t>
            </a:r>
            <a:r>
              <a:rPr lang="en-US" sz="1400" dirty="0">
                <a:solidFill>
                  <a:srgbClr val="FFFFFF"/>
                </a:solidFill>
                <a:latin typeface="Inria Sans" panose="020B0604020202020204" charset="0"/>
                <a:cs typeface="Times New Roman" panose="02020603050405020304" pitchFamily="18" charset="0"/>
              </a:rPr>
              <a:t>stack. LoRa is a physical layer modulation </a:t>
            </a:r>
            <a:r>
              <a:rPr lang="en-US" sz="1400" dirty="0" smtClean="0">
                <a:solidFill>
                  <a:srgbClr val="FFFFFF"/>
                </a:solidFill>
                <a:latin typeface="Inria Sans" panose="020B0604020202020204" charset="0"/>
                <a:cs typeface="Times New Roman" panose="02020603050405020304" pitchFamily="18" charset="0"/>
              </a:rPr>
              <a:t>developed by Semtech. LoRaWAN </a:t>
            </a:r>
            <a:r>
              <a:rPr lang="en-US" sz="1400" dirty="0">
                <a:solidFill>
                  <a:srgbClr val="FFFFFF"/>
                </a:solidFill>
                <a:latin typeface="Inria Sans" panose="020B0604020202020204" charset="0"/>
                <a:cs typeface="Times New Roman" panose="02020603050405020304" pitchFamily="18" charset="0"/>
              </a:rPr>
              <a:t>is implemented on top of the </a:t>
            </a:r>
            <a:r>
              <a:rPr lang="en-US" sz="1400" dirty="0" smtClean="0">
                <a:solidFill>
                  <a:srgbClr val="FFFFFF"/>
                </a:solidFill>
                <a:latin typeface="Inria Sans" panose="020B0604020202020204" charset="0"/>
                <a:cs typeface="Times New Roman" panose="02020603050405020304" pitchFamily="18" charset="0"/>
              </a:rPr>
              <a:t>LoRa and </a:t>
            </a:r>
            <a:r>
              <a:rPr lang="en-US" sz="1400" dirty="0">
                <a:solidFill>
                  <a:srgbClr val="FFFFFF"/>
                </a:solidFill>
                <a:latin typeface="Inria Sans" panose="020B0604020202020204" charset="0"/>
                <a:cs typeface="Times New Roman" panose="02020603050405020304" pitchFamily="18" charset="0"/>
              </a:rPr>
              <a:t>includes data link and network layers.</a:t>
            </a:r>
          </a:p>
        </p:txBody>
      </p:sp>
      <p:sp>
        <p:nvSpPr>
          <p:cNvPr id="3" name="Rectangle 2"/>
          <p:cNvSpPr/>
          <p:nvPr/>
        </p:nvSpPr>
        <p:spPr>
          <a:xfrm>
            <a:off x="6217920" y="4592320"/>
            <a:ext cx="995680" cy="447293"/>
          </a:xfrm>
          <a:prstGeom prst="rect">
            <a:avLst/>
          </a:prstGeom>
          <a:solidFill>
            <a:schemeClr val="tx2">
              <a:lumMod val="60000"/>
              <a:lumOff val="40000"/>
            </a:schemeClr>
          </a:solidFill>
          <a:ln>
            <a:solidFill>
              <a:srgbClr val="A9C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sp>
        <p:nvSpPr>
          <p:cNvPr id="8" name="Rectangle 7"/>
          <p:cNvSpPr/>
          <p:nvPr/>
        </p:nvSpPr>
        <p:spPr>
          <a:xfrm>
            <a:off x="5134186" y="4592320"/>
            <a:ext cx="995680" cy="447294"/>
          </a:xfrm>
          <a:prstGeom prst="rect">
            <a:avLst/>
          </a:prstGeom>
          <a:solidFill>
            <a:schemeClr val="tx2">
              <a:lumMod val="60000"/>
              <a:lumOff val="40000"/>
            </a:schemeClr>
          </a:solidFill>
          <a:ln>
            <a:solidFill>
              <a:srgbClr val="A9C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bg1"/>
                </a:solidFill>
                <a:latin typeface="Inria Sans" panose="020B0604020202020204" charset="0"/>
              </a:rPr>
              <a:t>AS 430[MHz</a:t>
            </a:r>
            <a:r>
              <a:rPr lang="en-US" sz="1100" b="1" dirty="0">
                <a:solidFill>
                  <a:schemeClr val="bg1"/>
                </a:solidFill>
                <a:latin typeface="Inria Sans" panose="020B0604020202020204" charset="0"/>
              </a:rPr>
              <a:t>]</a:t>
            </a:r>
          </a:p>
        </p:txBody>
      </p:sp>
      <p:sp>
        <p:nvSpPr>
          <p:cNvPr id="9" name="Rectangle 8"/>
          <p:cNvSpPr/>
          <p:nvPr/>
        </p:nvSpPr>
        <p:spPr>
          <a:xfrm>
            <a:off x="4050452" y="4592320"/>
            <a:ext cx="995680" cy="447294"/>
          </a:xfrm>
          <a:prstGeom prst="rect">
            <a:avLst/>
          </a:prstGeom>
          <a:solidFill>
            <a:schemeClr val="tx2">
              <a:lumMod val="60000"/>
              <a:lumOff val="40000"/>
            </a:schemeClr>
          </a:solidFill>
          <a:ln>
            <a:solidFill>
              <a:srgbClr val="A9C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t>US 915 [MHz</a:t>
            </a:r>
            <a:r>
              <a:rPr lang="en-US" sz="1000" b="1" dirty="0"/>
              <a:t>]</a:t>
            </a:r>
          </a:p>
        </p:txBody>
      </p:sp>
      <p:sp>
        <p:nvSpPr>
          <p:cNvPr id="11" name="Rectangle 10"/>
          <p:cNvSpPr/>
          <p:nvPr/>
        </p:nvSpPr>
        <p:spPr>
          <a:xfrm>
            <a:off x="2966718" y="4592320"/>
            <a:ext cx="995680" cy="447294"/>
          </a:xfrm>
          <a:prstGeom prst="rect">
            <a:avLst/>
          </a:prstGeom>
          <a:solidFill>
            <a:schemeClr val="tx2">
              <a:lumMod val="60000"/>
              <a:lumOff val="40000"/>
            </a:schemeClr>
          </a:solidFill>
          <a:ln>
            <a:solidFill>
              <a:srgbClr val="A9C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Inria Sans" panose="020B0604020202020204" charset="0"/>
              </a:rPr>
              <a:t>EU </a:t>
            </a:r>
            <a:r>
              <a:rPr lang="en-US" sz="1100" b="1" dirty="0" smtClean="0">
                <a:solidFill>
                  <a:schemeClr val="bg1"/>
                </a:solidFill>
                <a:latin typeface="Inria Sans" panose="020B0604020202020204" charset="0"/>
              </a:rPr>
              <a:t>433 [MHz]</a:t>
            </a:r>
            <a:endParaRPr lang="en-US" sz="1100" b="1" dirty="0">
              <a:solidFill>
                <a:schemeClr val="bg1"/>
              </a:solidFill>
              <a:latin typeface="Inria Sans" panose="020B0604020202020204" charset="0"/>
            </a:endParaRPr>
          </a:p>
        </p:txBody>
      </p:sp>
      <p:sp>
        <p:nvSpPr>
          <p:cNvPr id="12" name="Rectangle 11"/>
          <p:cNvSpPr/>
          <p:nvPr/>
        </p:nvSpPr>
        <p:spPr>
          <a:xfrm>
            <a:off x="1882984" y="4592320"/>
            <a:ext cx="995680" cy="447294"/>
          </a:xfrm>
          <a:prstGeom prst="rect">
            <a:avLst/>
          </a:prstGeom>
          <a:solidFill>
            <a:schemeClr val="tx2">
              <a:lumMod val="60000"/>
              <a:lumOff val="40000"/>
            </a:schemeClr>
          </a:solidFill>
          <a:ln>
            <a:solidFill>
              <a:srgbClr val="A9C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80" b="1" dirty="0" smtClean="0">
                <a:solidFill>
                  <a:schemeClr val="bg1"/>
                </a:solidFill>
                <a:latin typeface="Inria Sans" panose="020B0604020202020204" charset="0"/>
              </a:rPr>
              <a:t>EU 868 [MHz]</a:t>
            </a:r>
            <a:endParaRPr lang="en-US" sz="1080" b="1" dirty="0">
              <a:solidFill>
                <a:schemeClr val="bg1"/>
              </a:solidFill>
              <a:latin typeface="Inria Sans" panose="020B0604020202020204" charset="0"/>
            </a:endParaRPr>
          </a:p>
        </p:txBody>
      </p:sp>
      <p:sp>
        <p:nvSpPr>
          <p:cNvPr id="13" name="Rectangle 12"/>
          <p:cNvSpPr/>
          <p:nvPr/>
        </p:nvSpPr>
        <p:spPr>
          <a:xfrm>
            <a:off x="1882984" y="4307840"/>
            <a:ext cx="5330616" cy="217000"/>
          </a:xfrm>
          <a:prstGeom prst="rect">
            <a:avLst/>
          </a:prstGeom>
          <a:solidFill>
            <a:schemeClr val="tx2">
              <a:lumMod val="60000"/>
              <a:lumOff val="40000"/>
            </a:schemeClr>
          </a:solidFill>
          <a:ln>
            <a:solidFill>
              <a:srgbClr val="A9C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Regional ISM band</a:t>
            </a:r>
            <a:endParaRPr lang="en-US" dirty="0">
              <a:latin typeface="Inria Sans" panose="020B0604020202020204" charset="0"/>
            </a:endParaRPr>
          </a:p>
        </p:txBody>
      </p:sp>
      <p:sp>
        <p:nvSpPr>
          <p:cNvPr id="14" name="Rectangle 13"/>
          <p:cNvSpPr/>
          <p:nvPr/>
        </p:nvSpPr>
        <p:spPr>
          <a:xfrm>
            <a:off x="1882983" y="3894667"/>
            <a:ext cx="5330616" cy="345693"/>
          </a:xfrm>
          <a:prstGeom prst="rect">
            <a:avLst/>
          </a:prstGeom>
          <a:solidFill>
            <a:srgbClr val="CC9900"/>
          </a:solidFill>
          <a:ln>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LoRa Modulation</a:t>
            </a:r>
            <a:endParaRPr lang="en-US" dirty="0">
              <a:latin typeface="Inria Sans" panose="020B0604020202020204" charset="0"/>
            </a:endParaRPr>
          </a:p>
        </p:txBody>
      </p:sp>
      <p:sp>
        <p:nvSpPr>
          <p:cNvPr id="15" name="Rectangle 14"/>
          <p:cNvSpPr/>
          <p:nvPr/>
        </p:nvSpPr>
        <p:spPr>
          <a:xfrm>
            <a:off x="1882983" y="3417019"/>
            <a:ext cx="1689949" cy="399880"/>
          </a:xfrm>
          <a:prstGeom prst="rect">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Inria Sans" panose="020B0604020202020204" charset="0"/>
              </a:rPr>
              <a:t>Class A</a:t>
            </a:r>
            <a:endParaRPr lang="en-US" sz="1200" b="1" dirty="0">
              <a:solidFill>
                <a:schemeClr val="bg1"/>
              </a:solidFill>
              <a:latin typeface="Inria Sans" panose="020B0604020202020204" charset="0"/>
            </a:endParaRPr>
          </a:p>
        </p:txBody>
      </p:sp>
      <p:sp>
        <p:nvSpPr>
          <p:cNvPr id="16" name="Rectangle 15"/>
          <p:cNvSpPr/>
          <p:nvPr/>
        </p:nvSpPr>
        <p:spPr>
          <a:xfrm>
            <a:off x="3657600" y="3417019"/>
            <a:ext cx="1717040" cy="399880"/>
          </a:xfrm>
          <a:prstGeom prst="rect">
            <a:avLst/>
          </a:prstGeom>
          <a:solidFill>
            <a:schemeClr val="bg1">
              <a:lumMod val="75000"/>
              <a:lumOff val="25000"/>
            </a:schemeClr>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Inria Sans" panose="020B0604020202020204" charset="0"/>
              </a:rPr>
              <a:t>Class </a:t>
            </a:r>
            <a:r>
              <a:rPr lang="en-US" sz="1200" b="1" dirty="0" smtClean="0">
                <a:solidFill>
                  <a:schemeClr val="bg1"/>
                </a:solidFill>
                <a:latin typeface="Inria Sans" panose="020B0604020202020204" charset="0"/>
              </a:rPr>
              <a:t>B</a:t>
            </a:r>
            <a:endParaRPr lang="en-US" sz="1200" b="1" dirty="0">
              <a:solidFill>
                <a:schemeClr val="bg1"/>
              </a:solidFill>
              <a:latin typeface="Inria Sans" panose="020B0604020202020204" charset="0"/>
            </a:endParaRPr>
          </a:p>
        </p:txBody>
      </p:sp>
      <p:sp>
        <p:nvSpPr>
          <p:cNvPr id="17" name="Rectangle 16"/>
          <p:cNvSpPr/>
          <p:nvPr/>
        </p:nvSpPr>
        <p:spPr>
          <a:xfrm>
            <a:off x="5459307" y="3417019"/>
            <a:ext cx="1754293" cy="399879"/>
          </a:xfrm>
          <a:prstGeom prst="rect">
            <a:avLst/>
          </a:prstGeom>
          <a:solidFill>
            <a:schemeClr val="bg1">
              <a:lumMod val="75000"/>
              <a:lumOff val="25000"/>
            </a:schemeClr>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Inria Sans" panose="020B0604020202020204" charset="0"/>
              </a:rPr>
              <a:t>Class </a:t>
            </a:r>
            <a:r>
              <a:rPr lang="en-US" sz="1200" b="1" dirty="0" smtClean="0">
                <a:solidFill>
                  <a:schemeClr val="bg1"/>
                </a:solidFill>
                <a:latin typeface="Inria Sans" panose="020B0604020202020204" charset="0"/>
              </a:rPr>
              <a:t>C</a:t>
            </a:r>
            <a:endParaRPr lang="en-US" sz="1200" b="1" dirty="0">
              <a:solidFill>
                <a:schemeClr val="bg1"/>
              </a:solidFill>
              <a:latin typeface="Inria Sans" panose="020B0604020202020204" charset="0"/>
            </a:endParaRPr>
          </a:p>
        </p:txBody>
      </p:sp>
      <p:sp>
        <p:nvSpPr>
          <p:cNvPr id="18" name="Rectangle 17"/>
          <p:cNvSpPr/>
          <p:nvPr/>
        </p:nvSpPr>
        <p:spPr>
          <a:xfrm>
            <a:off x="1882983" y="3152859"/>
            <a:ext cx="5330616" cy="196679"/>
          </a:xfrm>
          <a:prstGeom prst="rect">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MAC options</a:t>
            </a:r>
            <a:endParaRPr lang="en-US" dirty="0">
              <a:latin typeface="Inria Sans" panose="020B0604020202020204" charset="0"/>
            </a:endParaRPr>
          </a:p>
        </p:txBody>
      </p:sp>
      <p:sp>
        <p:nvSpPr>
          <p:cNvPr id="19" name="Rectangle 18"/>
          <p:cNvSpPr/>
          <p:nvPr/>
        </p:nvSpPr>
        <p:spPr>
          <a:xfrm>
            <a:off x="1882983" y="2800899"/>
            <a:ext cx="5330616" cy="284480"/>
          </a:xfrm>
          <a:prstGeom prst="rect">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LoRa MAC</a:t>
            </a:r>
            <a:endParaRPr lang="en-US" dirty="0">
              <a:latin typeface="Inria Sans" panose="020B0604020202020204" charset="0"/>
            </a:endParaRPr>
          </a:p>
        </p:txBody>
      </p:sp>
      <p:sp>
        <p:nvSpPr>
          <p:cNvPr id="20" name="Rectangle 19"/>
          <p:cNvSpPr/>
          <p:nvPr/>
        </p:nvSpPr>
        <p:spPr>
          <a:xfrm>
            <a:off x="1882983" y="2399386"/>
            <a:ext cx="5330616" cy="345693"/>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Application</a:t>
            </a:r>
            <a:endParaRPr lang="en-US" dirty="0">
              <a:latin typeface="Inria Sans" panose="020B0604020202020204" charset="0"/>
            </a:endParaRPr>
          </a:p>
        </p:txBody>
      </p:sp>
      <p:sp>
        <p:nvSpPr>
          <p:cNvPr id="4" name="Right Brace 3"/>
          <p:cNvSpPr/>
          <p:nvPr/>
        </p:nvSpPr>
        <p:spPr>
          <a:xfrm>
            <a:off x="7301653" y="3894667"/>
            <a:ext cx="270933" cy="1144946"/>
          </a:xfrm>
          <a:prstGeom prst="rightBrace">
            <a:avLst>
              <a:gd name="adj1" fmla="val 44858"/>
              <a:gd name="adj2" fmla="val 45676"/>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Google Shape;267;p19"/>
          <p:cNvSpPr txBox="1">
            <a:spLocks noGrp="1"/>
          </p:cNvSpPr>
          <p:nvPr>
            <p:ph type="body" idx="1"/>
          </p:nvPr>
        </p:nvSpPr>
        <p:spPr>
          <a:xfrm>
            <a:off x="7572587" y="4332021"/>
            <a:ext cx="1388027" cy="192819"/>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100" dirty="0" smtClean="0">
                <a:solidFill>
                  <a:srgbClr val="FFFFFF"/>
                </a:solidFill>
                <a:latin typeface="Inria Sans" panose="020B0604020202020204" charset="0"/>
                <a:cs typeface="Times New Roman" panose="02020603050405020304" pitchFamily="18" charset="0"/>
              </a:rPr>
              <a:t>PHY layer (LoRa)</a:t>
            </a:r>
            <a:endParaRPr lang="en-US" sz="1100" dirty="0">
              <a:solidFill>
                <a:srgbClr val="FFFFFF"/>
              </a:solidFill>
              <a:latin typeface="Inria Sans" panose="020B0604020202020204" charset="0"/>
              <a:cs typeface="Times New Roman" panose="02020603050405020304" pitchFamily="18" charset="0"/>
            </a:endParaRPr>
          </a:p>
        </p:txBody>
      </p:sp>
      <p:sp>
        <p:nvSpPr>
          <p:cNvPr id="22" name="Right Brace 21"/>
          <p:cNvSpPr/>
          <p:nvPr/>
        </p:nvSpPr>
        <p:spPr>
          <a:xfrm>
            <a:off x="7301653" y="2800899"/>
            <a:ext cx="244345" cy="1029248"/>
          </a:xfrm>
          <a:prstGeom prst="rightBrace">
            <a:avLst>
              <a:gd name="adj1" fmla="val 44858"/>
              <a:gd name="adj2" fmla="val 45676"/>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Google Shape;267;p19"/>
          <p:cNvSpPr txBox="1">
            <a:spLocks noGrp="1"/>
          </p:cNvSpPr>
          <p:nvPr>
            <p:ph type="body" idx="1"/>
          </p:nvPr>
        </p:nvSpPr>
        <p:spPr>
          <a:xfrm>
            <a:off x="7545999" y="3190263"/>
            <a:ext cx="1594613" cy="250520"/>
          </a:xfrm>
          <a:prstGeom prst="rect">
            <a:avLst/>
          </a:prstGeom>
        </p:spPr>
        <p:txBody>
          <a:bodyPr spcFirstLastPara="1" wrap="square" lIns="0" tIns="0" rIns="0" bIns="0" anchor="t" anchorCtr="0">
            <a:noAutofit/>
          </a:bodyPr>
          <a:lstStyle/>
          <a:p>
            <a:pPr marL="114300" lvl="0" indent="0">
              <a:buClr>
                <a:srgbClr val="10E7D9"/>
              </a:buClr>
              <a:buSzPts val="1800"/>
              <a:buNone/>
            </a:pPr>
            <a:r>
              <a:rPr lang="en-US" sz="1100" dirty="0" smtClean="0">
                <a:solidFill>
                  <a:srgbClr val="FFFFFF"/>
                </a:solidFill>
                <a:latin typeface="Inria Sans" panose="020B0604020202020204" charset="0"/>
                <a:cs typeface="Times New Roman" panose="02020603050405020304" pitchFamily="18" charset="0"/>
              </a:rPr>
              <a:t>MAC layer (LoRaWAN)</a:t>
            </a:r>
            <a:endParaRPr lang="en-US" sz="1100" dirty="0">
              <a:solidFill>
                <a:srgbClr val="FFFFFF"/>
              </a:solidFill>
              <a:latin typeface="Inria Sans" panose="020B0604020202020204" charset="0"/>
              <a:cs typeface="Times New Roman" panose="02020603050405020304" pitchFamily="18" charset="0"/>
            </a:endParaRPr>
          </a:p>
        </p:txBody>
      </p:sp>
      <p:sp>
        <p:nvSpPr>
          <p:cNvPr id="24" name="Right Brace 23"/>
          <p:cNvSpPr/>
          <p:nvPr/>
        </p:nvSpPr>
        <p:spPr>
          <a:xfrm>
            <a:off x="7301653" y="2392612"/>
            <a:ext cx="151612" cy="369253"/>
          </a:xfrm>
          <a:prstGeom prst="rightBrace">
            <a:avLst>
              <a:gd name="adj1" fmla="val 44858"/>
              <a:gd name="adj2" fmla="val 45676"/>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Google Shape;267;p19"/>
          <p:cNvSpPr txBox="1">
            <a:spLocks noGrp="1"/>
          </p:cNvSpPr>
          <p:nvPr>
            <p:ph type="body" idx="1"/>
          </p:nvPr>
        </p:nvSpPr>
        <p:spPr>
          <a:xfrm>
            <a:off x="7541319" y="2443672"/>
            <a:ext cx="1594613" cy="250520"/>
          </a:xfrm>
          <a:prstGeom prst="rect">
            <a:avLst/>
          </a:prstGeom>
        </p:spPr>
        <p:txBody>
          <a:bodyPr spcFirstLastPara="1" wrap="square" lIns="0" tIns="0" rIns="0" bIns="0" anchor="t" anchorCtr="0">
            <a:noAutofit/>
          </a:bodyPr>
          <a:lstStyle/>
          <a:p>
            <a:pPr marL="114300" lvl="0" indent="0">
              <a:buClr>
                <a:srgbClr val="10E7D9"/>
              </a:buClr>
              <a:buSzPts val="1800"/>
              <a:buNone/>
            </a:pPr>
            <a:r>
              <a:rPr lang="en-US" sz="1100" dirty="0" smtClean="0">
                <a:solidFill>
                  <a:srgbClr val="FFFFFF"/>
                </a:solidFill>
                <a:latin typeface="Inria Sans" panose="020B0604020202020204" charset="0"/>
                <a:cs typeface="Times New Roman" panose="02020603050405020304" pitchFamily="18" charset="0"/>
              </a:rPr>
              <a:t>Application layer</a:t>
            </a:r>
            <a:endParaRPr lang="en-US" sz="1100" dirty="0">
              <a:solidFill>
                <a:srgbClr val="FFFFFF"/>
              </a:solidFill>
              <a:latin typeface="Inria Sans" panose="020B0604020202020204"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3061" y="4107339"/>
            <a:ext cx="1835895" cy="883761"/>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4"/>
          <a:stretch>
            <a:fillRect/>
          </a:stretch>
        </p:blipFill>
        <p:spPr>
          <a:xfrm>
            <a:off x="198041" y="2943139"/>
            <a:ext cx="1616018" cy="1042317"/>
          </a:xfrm>
          <a:prstGeom prst="rect">
            <a:avLst/>
          </a:prstGeom>
        </p:spPr>
      </p:pic>
      <p:pic>
        <p:nvPicPr>
          <p:cNvPr id="26" name="Picture 25"/>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80921" y="2392612"/>
            <a:ext cx="296412" cy="296412"/>
          </a:xfrm>
          <a:prstGeom prst="rect">
            <a:avLst/>
          </a:prstGeom>
        </p:spPr>
      </p:pic>
      <p:pic>
        <p:nvPicPr>
          <p:cNvPr id="28" name="Picture 27"/>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2680" y="2357268"/>
            <a:ext cx="375559" cy="375559"/>
          </a:xfrm>
          <a:prstGeom prst="rect">
            <a:avLst/>
          </a:prstGeom>
        </p:spPr>
      </p:pic>
      <p:pic>
        <p:nvPicPr>
          <p:cNvPr id="29" name="Picture 28"/>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336853" y="2372095"/>
            <a:ext cx="367516" cy="367516"/>
          </a:xfrm>
          <a:prstGeom prst="rect">
            <a:avLst/>
          </a:prstGeom>
        </p:spPr>
      </p:pic>
    </p:spTree>
    <p:extLst>
      <p:ext uri="{BB962C8B-B14F-4D97-AF65-F5344CB8AC3E}">
        <p14:creationId xmlns:p14="http://schemas.microsoft.com/office/powerpoint/2010/main" val="12902796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smtClean="0">
                <a:latin typeface="Times New Roman" panose="02020603050405020304" pitchFamily="18" charset="0"/>
                <a:cs typeface="Times New Roman" panose="02020603050405020304" pitchFamily="18" charset="0"/>
              </a:rPr>
              <a:t>LoRaWAN </a:t>
            </a:r>
            <a:r>
              <a:rPr lang="en-US" dirty="0">
                <a:latin typeface="Times New Roman" panose="02020603050405020304" pitchFamily="18" charset="0"/>
                <a:cs typeface="Times New Roman" panose="02020603050405020304" pitchFamily="18" charset="0"/>
              </a:rPr>
              <a:t>network</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dirty="0"/>
          </a:p>
        </p:txBody>
      </p:sp>
      <p:sp>
        <p:nvSpPr>
          <p:cNvPr id="6" name="Google Shape;267;p19"/>
          <p:cNvSpPr txBox="1">
            <a:spLocks noGrp="1"/>
          </p:cNvSpPr>
          <p:nvPr>
            <p:ph type="body" idx="1"/>
          </p:nvPr>
        </p:nvSpPr>
        <p:spPr>
          <a:xfrm>
            <a:off x="745448" y="1378543"/>
            <a:ext cx="8246027" cy="681081"/>
          </a:xfrm>
          <a:prstGeom prst="rect">
            <a:avLst/>
          </a:prstGeom>
        </p:spPr>
        <p:txBody>
          <a:bodyPr spcFirstLastPara="1" wrap="square" lIns="0" tIns="0" rIns="0" bIns="0" anchor="t" anchorCtr="0">
            <a:noAutofit/>
          </a:bodyPr>
          <a:lstStyle/>
          <a:p>
            <a:pPr lvl="0" indent="-342900" algn="just">
              <a:buClr>
                <a:srgbClr val="10E7D9"/>
              </a:buClr>
              <a:buSzPts val="1800"/>
            </a:pPr>
            <a:r>
              <a:rPr lang="en-US" sz="1400" dirty="0">
                <a:solidFill>
                  <a:srgbClr val="FFFFFF"/>
                </a:solidFill>
                <a:latin typeface="Inria Sans" panose="020B0604020202020204" charset="0"/>
                <a:cs typeface="Times New Roman" panose="02020603050405020304" pitchFamily="18" charset="0"/>
              </a:rPr>
              <a:t>As seen in this figure, the nodes send data to the </a:t>
            </a:r>
            <a:r>
              <a:rPr lang="en-US" sz="1400" dirty="0" smtClean="0">
                <a:solidFill>
                  <a:srgbClr val="FFFFFF"/>
                </a:solidFill>
                <a:latin typeface="Inria Sans" panose="020B0604020202020204" charset="0"/>
                <a:cs typeface="Times New Roman" panose="02020603050405020304" pitchFamily="18" charset="0"/>
              </a:rPr>
              <a:t>platform through </a:t>
            </a:r>
            <a:r>
              <a:rPr lang="en-US" sz="1400" dirty="0">
                <a:solidFill>
                  <a:srgbClr val="FFFFFF"/>
                </a:solidFill>
                <a:latin typeface="Inria Sans" panose="020B0604020202020204" charset="0"/>
                <a:cs typeface="Times New Roman" panose="02020603050405020304" pitchFamily="18" charset="0"/>
              </a:rPr>
              <a:t>the gateways. Note that the nodes are not assigned </a:t>
            </a:r>
            <a:r>
              <a:rPr lang="en-US" sz="1400" dirty="0" smtClean="0">
                <a:solidFill>
                  <a:srgbClr val="FFFFFF"/>
                </a:solidFill>
                <a:latin typeface="Inria Sans" panose="020B0604020202020204" charset="0"/>
                <a:cs typeface="Times New Roman" panose="02020603050405020304" pitchFamily="18" charset="0"/>
              </a:rPr>
              <a:t>to a </a:t>
            </a:r>
            <a:r>
              <a:rPr lang="en-US" sz="1400" dirty="0">
                <a:solidFill>
                  <a:srgbClr val="FFFFFF"/>
                </a:solidFill>
                <a:latin typeface="Inria Sans" panose="020B0604020202020204" charset="0"/>
                <a:cs typeface="Times New Roman" panose="02020603050405020304" pitchFamily="18" charset="0"/>
              </a:rPr>
              <a:t>specific gateway. Rather, all the gateways in the </a:t>
            </a:r>
            <a:r>
              <a:rPr lang="en-US" sz="1400" dirty="0" smtClean="0">
                <a:solidFill>
                  <a:srgbClr val="FFFFFF"/>
                </a:solidFill>
                <a:latin typeface="Inria Sans" panose="020B0604020202020204" charset="0"/>
                <a:cs typeface="Times New Roman" panose="02020603050405020304" pitchFamily="18" charset="0"/>
              </a:rPr>
              <a:t>transmission range </a:t>
            </a:r>
            <a:r>
              <a:rPr lang="en-US" sz="1400" dirty="0">
                <a:solidFill>
                  <a:srgbClr val="FFFFFF"/>
                </a:solidFill>
                <a:latin typeface="Inria Sans" panose="020B0604020202020204" charset="0"/>
                <a:cs typeface="Times New Roman" panose="02020603050405020304" pitchFamily="18" charset="0"/>
              </a:rPr>
              <a:t>of a node receive its data and send it to the platform.</a:t>
            </a: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770" y="3167061"/>
            <a:ext cx="303999" cy="303999"/>
          </a:xfrm>
          <a:prstGeom prst="rect">
            <a:avLst/>
          </a:prstGeom>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293" y="3708392"/>
            <a:ext cx="276535" cy="276535"/>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741" y="4353126"/>
            <a:ext cx="301267" cy="301267"/>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6731" y="4217307"/>
            <a:ext cx="296834" cy="296834"/>
          </a:xfrm>
          <a:prstGeom prst="rect">
            <a:avLst/>
          </a:prstGeom>
        </p:spPr>
      </p:pic>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94207" y="2302543"/>
            <a:ext cx="305013" cy="305013"/>
          </a:xfrm>
          <a:prstGeom prst="rect">
            <a:avLst/>
          </a:prstGeom>
        </p:spPr>
      </p:pic>
      <p:pic>
        <p:nvPicPr>
          <p:cNvPr id="35" name="Picture 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48061" y="4215156"/>
            <a:ext cx="298985" cy="298985"/>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61918" y="2866119"/>
            <a:ext cx="287977" cy="287977"/>
          </a:xfrm>
          <a:prstGeom prst="rect">
            <a:avLst/>
          </a:prstGeom>
        </p:spPr>
      </p:pic>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2867" y="3659550"/>
            <a:ext cx="374220" cy="374220"/>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60122" y="2771187"/>
            <a:ext cx="1142586" cy="1313282"/>
          </a:xfrm>
          <a:prstGeom prst="rect">
            <a:avLst/>
          </a:prstGeom>
        </p:spPr>
      </p:pic>
      <p:cxnSp>
        <p:nvCxnSpPr>
          <p:cNvPr id="41" name="Straight Arrow Connector 40"/>
          <p:cNvCxnSpPr/>
          <p:nvPr/>
        </p:nvCxnSpPr>
        <p:spPr>
          <a:xfrm>
            <a:off x="2602179" y="3097447"/>
            <a:ext cx="1048527" cy="400954"/>
          </a:xfrm>
          <a:prstGeom prst="straightConnector1">
            <a:avLst/>
          </a:prstGeom>
          <a:ln w="12700">
            <a:solidFill>
              <a:schemeClr val="accent4">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1649158" y="3493780"/>
            <a:ext cx="2001548" cy="363231"/>
          </a:xfrm>
          <a:prstGeom prst="straightConnector1">
            <a:avLst/>
          </a:prstGeom>
          <a:ln w="12700">
            <a:solidFill>
              <a:schemeClr val="accent4">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41867" y="2924309"/>
            <a:ext cx="235850" cy="235850"/>
          </a:xfrm>
          <a:prstGeom prst="rect">
            <a:avLst/>
          </a:prstGeom>
        </p:spPr>
      </p:pic>
      <p:pic>
        <p:nvPicPr>
          <p:cNvPr id="45" name="Picture 4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9689" y="2745664"/>
            <a:ext cx="257777" cy="257777"/>
          </a:xfrm>
          <a:prstGeom prst="rect">
            <a:avLst/>
          </a:prstGeom>
        </p:spPr>
      </p:pic>
      <p:pic>
        <p:nvPicPr>
          <p:cNvPr id="49" name="Picture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364" y="4671501"/>
            <a:ext cx="275913" cy="275913"/>
          </a:xfrm>
          <a:prstGeom prst="rect">
            <a:avLst/>
          </a:prstGeom>
        </p:spPr>
      </p:pic>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3160" y="4671501"/>
            <a:ext cx="297627" cy="297627"/>
          </a:xfrm>
          <a:prstGeom prst="rect">
            <a:avLst/>
          </a:prstGeom>
        </p:spPr>
      </p:pic>
      <p:pic>
        <p:nvPicPr>
          <p:cNvPr id="52" name="Picture 5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0149" y="2248041"/>
            <a:ext cx="257777" cy="257777"/>
          </a:xfrm>
          <a:prstGeom prst="rect">
            <a:avLst/>
          </a:prstGeom>
        </p:spPr>
      </p:pic>
      <p:pic>
        <p:nvPicPr>
          <p:cNvPr id="53" name="Picture 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8299" y="2617061"/>
            <a:ext cx="286424" cy="286424"/>
          </a:xfrm>
          <a:prstGeom prst="rect">
            <a:avLst/>
          </a:prstGeom>
        </p:spPr>
      </p:pic>
      <p:sp>
        <p:nvSpPr>
          <p:cNvPr id="47" name="Oval 46"/>
          <p:cNvSpPr/>
          <p:nvPr/>
        </p:nvSpPr>
        <p:spPr>
          <a:xfrm>
            <a:off x="527702" y="2932594"/>
            <a:ext cx="1715209" cy="1677929"/>
          </a:xfrm>
          <a:prstGeom prst="ellipse">
            <a:avLst/>
          </a:prstGeom>
          <a:solidFill>
            <a:srgbClr val="5194D6">
              <a:alpha val="12157"/>
            </a:srgbClr>
          </a:solidFill>
          <a:ln w="12700">
            <a:solidFill>
              <a:schemeClr val="accent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566125" y="2159273"/>
            <a:ext cx="1715209" cy="1677929"/>
          </a:xfrm>
          <a:prstGeom prst="ellipse">
            <a:avLst/>
          </a:prstGeom>
          <a:solidFill>
            <a:srgbClr val="CEFCF9">
              <a:alpha val="12157"/>
            </a:srgbClr>
          </a:solidFill>
          <a:ln w="12700">
            <a:solidFill>
              <a:schemeClr val="accent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659135" y="3422485"/>
            <a:ext cx="1715209" cy="1677929"/>
          </a:xfrm>
          <a:prstGeom prst="ellipse">
            <a:avLst/>
          </a:prstGeom>
          <a:solidFill>
            <a:srgbClr val="5194D6">
              <a:alpha val="14902"/>
            </a:srgbClr>
          </a:solidFill>
          <a:ln w="12700">
            <a:solidFill>
              <a:schemeClr val="accent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p:cNvCxnSpPr/>
          <p:nvPr/>
        </p:nvCxnSpPr>
        <p:spPr>
          <a:xfrm flipV="1">
            <a:off x="1522547" y="3427828"/>
            <a:ext cx="253223" cy="175800"/>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43" idx="2"/>
          </p:cNvCxnSpPr>
          <p:nvPr/>
        </p:nvCxnSpPr>
        <p:spPr>
          <a:xfrm flipV="1">
            <a:off x="1359098" y="3160159"/>
            <a:ext cx="694" cy="443469"/>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658184" y="3003441"/>
            <a:ext cx="527097" cy="626087"/>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31" idx="3"/>
          </p:cNvCxnSpPr>
          <p:nvPr/>
        </p:nvCxnSpPr>
        <p:spPr>
          <a:xfrm>
            <a:off x="694828" y="3846660"/>
            <a:ext cx="459420" cy="93431"/>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39" idx="2"/>
          </p:cNvCxnSpPr>
          <p:nvPr/>
        </p:nvCxnSpPr>
        <p:spPr>
          <a:xfrm flipV="1">
            <a:off x="1127716" y="4033770"/>
            <a:ext cx="252261" cy="330878"/>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flipV="1">
            <a:off x="1590065" y="4007870"/>
            <a:ext cx="121959" cy="178389"/>
          </a:xfrm>
          <a:prstGeom prst="straightConnector1">
            <a:avLst/>
          </a:prstGeom>
          <a:ln w="9525">
            <a:solidFill>
              <a:srgbClr val="CEFCF9"/>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35" idx="1"/>
            <a:endCxn id="33" idx="3"/>
          </p:cNvCxnSpPr>
          <p:nvPr/>
        </p:nvCxnSpPr>
        <p:spPr>
          <a:xfrm flipH="1">
            <a:off x="1983565" y="4364649"/>
            <a:ext cx="364496" cy="1075"/>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5" idx="2"/>
          </p:cNvCxnSpPr>
          <p:nvPr/>
        </p:nvCxnSpPr>
        <p:spPr>
          <a:xfrm flipH="1">
            <a:off x="2299566" y="4514141"/>
            <a:ext cx="197988" cy="157360"/>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2686869" y="4503759"/>
            <a:ext cx="376291" cy="167742"/>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flipV="1">
            <a:off x="1927942" y="2623608"/>
            <a:ext cx="280802" cy="271574"/>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52" idx="2"/>
          </p:cNvCxnSpPr>
          <p:nvPr/>
        </p:nvCxnSpPr>
        <p:spPr>
          <a:xfrm flipV="1">
            <a:off x="2405906" y="2505818"/>
            <a:ext cx="63132" cy="298985"/>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38" idx="3"/>
          </p:cNvCxnSpPr>
          <p:nvPr/>
        </p:nvCxnSpPr>
        <p:spPr>
          <a:xfrm flipV="1">
            <a:off x="2549895" y="2874553"/>
            <a:ext cx="311579" cy="135555"/>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2686869" y="3489388"/>
            <a:ext cx="963837" cy="827350"/>
          </a:xfrm>
          <a:prstGeom prst="straightConnector1">
            <a:avLst/>
          </a:prstGeom>
          <a:ln w="12700">
            <a:solidFill>
              <a:schemeClr val="accent4">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endCxn id="37" idx="1"/>
          </p:cNvCxnSpPr>
          <p:nvPr/>
        </p:nvCxnSpPr>
        <p:spPr>
          <a:xfrm flipV="1">
            <a:off x="3632266" y="3427828"/>
            <a:ext cx="1227856" cy="73953"/>
          </a:xfrm>
          <a:prstGeom prst="straightConnector1">
            <a:avLst/>
          </a:prstGeom>
          <a:ln w="12700">
            <a:solidFill>
              <a:schemeClr val="accent4">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1" name="Google Shape;267;p19"/>
          <p:cNvSpPr txBox="1">
            <a:spLocks noGrp="1"/>
          </p:cNvSpPr>
          <p:nvPr>
            <p:ph type="body" idx="1"/>
          </p:nvPr>
        </p:nvSpPr>
        <p:spPr>
          <a:xfrm rot="21350300">
            <a:off x="3623701" y="3259140"/>
            <a:ext cx="1281491" cy="264343"/>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100" dirty="0" smtClean="0">
                <a:solidFill>
                  <a:srgbClr val="FFFFFF"/>
                </a:solidFill>
                <a:latin typeface="Inria Sans" panose="020B0604020202020204" charset="0"/>
                <a:cs typeface="Times New Roman" panose="02020603050405020304" pitchFamily="18" charset="0"/>
              </a:rPr>
              <a:t>4G/Ethernet/</a:t>
            </a:r>
            <a:r>
              <a:rPr lang="en-US" sz="1100" dirty="0" err="1" smtClean="0">
                <a:solidFill>
                  <a:srgbClr val="FFFFFF"/>
                </a:solidFill>
                <a:latin typeface="Inria Sans" panose="020B0604020202020204" charset="0"/>
                <a:cs typeface="Times New Roman" panose="02020603050405020304" pitchFamily="18" charset="0"/>
              </a:rPr>
              <a:t>WiFi</a:t>
            </a:r>
            <a:endParaRPr lang="en-US" sz="1100" dirty="0">
              <a:solidFill>
                <a:srgbClr val="FFFFFF"/>
              </a:solidFill>
              <a:latin typeface="Inria Sans" panose="020B0604020202020204" charset="0"/>
              <a:cs typeface="Times New Roman" panose="02020603050405020304" pitchFamily="18" charset="0"/>
            </a:endParaRPr>
          </a:p>
        </p:txBody>
      </p:sp>
      <p:sp>
        <p:nvSpPr>
          <p:cNvPr id="112" name="Google Shape;267;p19"/>
          <p:cNvSpPr txBox="1">
            <a:spLocks noGrp="1"/>
          </p:cNvSpPr>
          <p:nvPr>
            <p:ph type="body" idx="1"/>
          </p:nvPr>
        </p:nvSpPr>
        <p:spPr>
          <a:xfrm rot="21163111">
            <a:off x="2332197" y="4032341"/>
            <a:ext cx="368247" cy="171818"/>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100" dirty="0" smtClean="0">
                <a:solidFill>
                  <a:srgbClr val="FFFFFF"/>
                </a:solidFill>
                <a:latin typeface="Inria Sans" panose="020B0604020202020204" charset="0"/>
                <a:cs typeface="Times New Roman" panose="02020603050405020304" pitchFamily="18" charset="0"/>
              </a:rPr>
              <a:t>G1</a:t>
            </a:r>
            <a:endParaRPr lang="en-US" sz="1100" dirty="0">
              <a:solidFill>
                <a:srgbClr val="FFFFFF"/>
              </a:solidFill>
              <a:latin typeface="Inria Sans" panose="020B0604020202020204" charset="0"/>
              <a:cs typeface="Times New Roman" panose="02020603050405020304" pitchFamily="18" charset="0"/>
            </a:endParaRPr>
          </a:p>
        </p:txBody>
      </p:sp>
      <p:sp>
        <p:nvSpPr>
          <p:cNvPr id="113" name="Google Shape;267;p19"/>
          <p:cNvSpPr txBox="1">
            <a:spLocks noGrp="1"/>
          </p:cNvSpPr>
          <p:nvPr>
            <p:ph type="body" idx="1"/>
          </p:nvPr>
        </p:nvSpPr>
        <p:spPr>
          <a:xfrm rot="21163111">
            <a:off x="2237663" y="3179002"/>
            <a:ext cx="368247" cy="171818"/>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100" dirty="0" smtClean="0">
                <a:solidFill>
                  <a:srgbClr val="FFFFFF"/>
                </a:solidFill>
                <a:latin typeface="Inria Sans" panose="020B0604020202020204" charset="0"/>
                <a:cs typeface="Times New Roman" panose="02020603050405020304" pitchFamily="18" charset="0"/>
              </a:rPr>
              <a:t>G2</a:t>
            </a:r>
            <a:endParaRPr lang="en-US" sz="1100" dirty="0">
              <a:solidFill>
                <a:srgbClr val="FFFFFF"/>
              </a:solidFill>
              <a:latin typeface="Inria Sans" panose="020B0604020202020204" charset="0"/>
              <a:cs typeface="Times New Roman" panose="02020603050405020304" pitchFamily="18" charset="0"/>
            </a:endParaRPr>
          </a:p>
        </p:txBody>
      </p:sp>
      <p:sp>
        <p:nvSpPr>
          <p:cNvPr id="114" name="Google Shape;267;p19"/>
          <p:cNvSpPr txBox="1">
            <a:spLocks noGrp="1"/>
          </p:cNvSpPr>
          <p:nvPr>
            <p:ph type="body" idx="1"/>
          </p:nvPr>
        </p:nvSpPr>
        <p:spPr>
          <a:xfrm rot="21163111">
            <a:off x="1289301" y="4107113"/>
            <a:ext cx="368247" cy="171818"/>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100" dirty="0" smtClean="0">
                <a:solidFill>
                  <a:srgbClr val="FFFFFF"/>
                </a:solidFill>
                <a:latin typeface="Inria Sans" panose="020B0604020202020204" charset="0"/>
                <a:cs typeface="Times New Roman" panose="02020603050405020304" pitchFamily="18" charset="0"/>
              </a:rPr>
              <a:t>G3</a:t>
            </a:r>
            <a:endParaRPr lang="en-US" sz="1100" dirty="0">
              <a:solidFill>
                <a:srgbClr val="FFFFFF"/>
              </a:solidFill>
              <a:latin typeface="Inria Sans" panose="020B0604020202020204" charset="0"/>
              <a:cs typeface="Times New Roman" panose="02020603050405020304" pitchFamily="18" charset="0"/>
            </a:endParaRPr>
          </a:p>
        </p:txBody>
      </p:sp>
      <p:sp>
        <p:nvSpPr>
          <p:cNvPr id="115" name="Google Shape;267;p19"/>
          <p:cNvSpPr txBox="1">
            <a:spLocks noGrp="1"/>
          </p:cNvSpPr>
          <p:nvPr>
            <p:ph type="body" idx="1"/>
          </p:nvPr>
        </p:nvSpPr>
        <p:spPr>
          <a:xfrm>
            <a:off x="4670075" y="2475384"/>
            <a:ext cx="1385286" cy="264343"/>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400" dirty="0" smtClean="0">
                <a:solidFill>
                  <a:srgbClr val="FFFFFF"/>
                </a:solidFill>
                <a:latin typeface="Inria Sans" panose="020B0604020202020204" charset="0"/>
                <a:cs typeface="Times New Roman" panose="02020603050405020304" pitchFamily="18" charset="0"/>
              </a:rPr>
              <a:t>Network Server</a:t>
            </a:r>
            <a:endParaRPr lang="en-US" sz="1400" dirty="0">
              <a:solidFill>
                <a:srgbClr val="FFFFFF"/>
              </a:solidFill>
              <a:latin typeface="Inria Sans" panose="020B0604020202020204" charset="0"/>
              <a:cs typeface="Times New Roman" panose="02020603050405020304" pitchFamily="18" charset="0"/>
            </a:endParaRPr>
          </a:p>
        </p:txBody>
      </p:sp>
      <p:pic>
        <p:nvPicPr>
          <p:cNvPr id="109" name="Picture 10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27230" y="2200963"/>
            <a:ext cx="590431" cy="590431"/>
          </a:xfrm>
          <a:prstGeom prst="rect">
            <a:avLst/>
          </a:prstGeom>
        </p:spPr>
      </p:pic>
      <p:pic>
        <p:nvPicPr>
          <p:cNvPr id="117" name="Picture 1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27230" y="2832054"/>
            <a:ext cx="590431" cy="590431"/>
          </a:xfrm>
          <a:prstGeom prst="rect">
            <a:avLst/>
          </a:prstGeom>
        </p:spPr>
      </p:pic>
      <p:pic>
        <p:nvPicPr>
          <p:cNvPr id="118" name="Picture 1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18118" y="3463145"/>
            <a:ext cx="590431" cy="590431"/>
          </a:xfrm>
          <a:prstGeom prst="rect">
            <a:avLst/>
          </a:prstGeom>
        </p:spPr>
      </p:pic>
      <p:pic>
        <p:nvPicPr>
          <p:cNvPr id="119" name="Picture 11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27230" y="4132050"/>
            <a:ext cx="590431" cy="590431"/>
          </a:xfrm>
          <a:prstGeom prst="rect">
            <a:avLst/>
          </a:prstGeom>
        </p:spPr>
      </p:pic>
      <p:cxnSp>
        <p:nvCxnSpPr>
          <p:cNvPr id="120" name="Straight Arrow Connector 119"/>
          <p:cNvCxnSpPr/>
          <p:nvPr/>
        </p:nvCxnSpPr>
        <p:spPr>
          <a:xfrm flipV="1">
            <a:off x="5820926" y="2576586"/>
            <a:ext cx="1227856" cy="480947"/>
          </a:xfrm>
          <a:prstGeom prst="straightConnector1">
            <a:avLst/>
          </a:prstGeom>
          <a:ln w="127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V="1">
            <a:off x="5820926" y="3097448"/>
            <a:ext cx="1227856" cy="218684"/>
          </a:xfrm>
          <a:prstGeom prst="straightConnector1">
            <a:avLst/>
          </a:prstGeom>
          <a:ln w="127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6002708" y="3629528"/>
            <a:ext cx="974917" cy="45867"/>
          </a:xfrm>
          <a:prstGeom prst="straightConnector1">
            <a:avLst/>
          </a:prstGeom>
          <a:ln w="127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5820926" y="4007870"/>
            <a:ext cx="1177561" cy="297953"/>
          </a:xfrm>
          <a:prstGeom prst="straightConnector1">
            <a:avLst/>
          </a:prstGeom>
          <a:ln w="127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9" name="Google Shape;267;p19"/>
          <p:cNvSpPr txBox="1">
            <a:spLocks noGrp="1"/>
          </p:cNvSpPr>
          <p:nvPr>
            <p:ph type="body" idx="1"/>
          </p:nvPr>
        </p:nvSpPr>
        <p:spPr>
          <a:xfrm>
            <a:off x="6559835" y="1967529"/>
            <a:ext cx="1642672" cy="264343"/>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400" dirty="0" smtClean="0">
                <a:solidFill>
                  <a:srgbClr val="FFFFFF"/>
                </a:solidFill>
                <a:latin typeface="Inria Sans" panose="020B0604020202020204" charset="0"/>
                <a:cs typeface="Times New Roman" panose="02020603050405020304" pitchFamily="18" charset="0"/>
              </a:rPr>
              <a:t>Application Server</a:t>
            </a:r>
            <a:endParaRPr lang="en-US" sz="1400" dirty="0">
              <a:solidFill>
                <a:srgbClr val="FFFFFF"/>
              </a:solidFill>
              <a:latin typeface="Inria Sans" panose="020B0604020202020204" charset="0"/>
              <a:cs typeface="Times New Roman" panose="02020603050405020304" pitchFamily="18" charset="0"/>
            </a:endParaRPr>
          </a:p>
        </p:txBody>
      </p:sp>
      <p:cxnSp>
        <p:nvCxnSpPr>
          <p:cNvPr id="130" name="Straight Arrow Connector 129"/>
          <p:cNvCxnSpPr/>
          <p:nvPr/>
        </p:nvCxnSpPr>
        <p:spPr>
          <a:xfrm flipH="1">
            <a:off x="2031686" y="3125045"/>
            <a:ext cx="201827" cy="109158"/>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1017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a:spLocks noGrp="1"/>
          </p:cNvSpPr>
          <p:nvPr>
            <p:ph type="ctrTitle" idx="4294967295"/>
          </p:nvPr>
        </p:nvSpPr>
        <p:spPr>
          <a:xfrm>
            <a:off x="1111107" y="837349"/>
            <a:ext cx="3271200" cy="97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a:t>HELLO!</a:t>
            </a:r>
            <a:endParaRPr sz="7200" dirty="0"/>
          </a:p>
        </p:txBody>
      </p:sp>
      <p:sp>
        <p:nvSpPr>
          <p:cNvPr id="221" name="Google Shape;221;p14"/>
          <p:cNvSpPr txBox="1">
            <a:spLocks noGrp="1"/>
          </p:cNvSpPr>
          <p:nvPr>
            <p:ph type="subTitle" idx="4294967295"/>
          </p:nvPr>
        </p:nvSpPr>
        <p:spPr>
          <a:xfrm>
            <a:off x="290623" y="1984148"/>
            <a:ext cx="5635255" cy="236811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000" b="1" dirty="0">
                <a:solidFill>
                  <a:schemeClr val="accent4"/>
                </a:solidFill>
              </a:rPr>
              <a:t>I AM </a:t>
            </a:r>
            <a:r>
              <a:rPr lang="en" sz="2000" b="1" dirty="0" smtClean="0">
                <a:solidFill>
                  <a:schemeClr val="accent4"/>
                </a:solidFill>
              </a:rPr>
              <a:t>JABER BABAKI</a:t>
            </a:r>
            <a:endParaRPr sz="2000" b="1" dirty="0">
              <a:solidFill>
                <a:schemeClr val="accent4"/>
              </a:solidFill>
            </a:endParaRPr>
          </a:p>
          <a:p>
            <a:pPr marL="0" lvl="0" indent="0" algn="l" rtl="0">
              <a:spcBef>
                <a:spcPts val="600"/>
              </a:spcBef>
              <a:spcAft>
                <a:spcPts val="600"/>
              </a:spcAft>
              <a:buClr>
                <a:schemeClr val="dk1"/>
              </a:buClr>
              <a:buSzPts val="1100"/>
              <a:buFont typeface="Arial"/>
              <a:buNone/>
            </a:pPr>
            <a:r>
              <a:rPr lang="en" sz="1800" dirty="0" smtClean="0"/>
              <a:t>You </a:t>
            </a:r>
            <a:r>
              <a:rPr lang="en" sz="1800" dirty="0"/>
              <a:t>can find me </a:t>
            </a:r>
            <a:r>
              <a:rPr lang="en" sz="1800" dirty="0" smtClean="0"/>
              <a:t>at</a:t>
            </a:r>
            <a:r>
              <a:rPr lang="fa-IR" sz="1800" dirty="0" smtClean="0"/>
              <a:t>:</a:t>
            </a:r>
          </a:p>
          <a:p>
            <a:pPr marL="0" lvl="0" indent="0" algn="l" rtl="0">
              <a:spcBef>
                <a:spcPts val="600"/>
              </a:spcBef>
              <a:spcAft>
                <a:spcPts val="600"/>
              </a:spcAft>
              <a:buClr>
                <a:schemeClr val="dk1"/>
              </a:buClr>
              <a:buSzPts val="1100"/>
              <a:buFont typeface="Arial"/>
              <a:buNone/>
            </a:pPr>
            <a:r>
              <a:rPr lang="en-US" sz="1600" b="1" dirty="0" smtClean="0"/>
              <a:t>Email: </a:t>
            </a:r>
            <a:r>
              <a:rPr lang="en-US" sz="1600" dirty="0" smtClean="0">
                <a:hlinkClick r:id="rId3"/>
              </a:rPr>
              <a:t>jaber.babaki@gmail.com</a:t>
            </a:r>
            <a:endParaRPr lang="en-US" sz="1600" dirty="0" smtClean="0"/>
          </a:p>
          <a:p>
            <a:pPr marL="0" lvl="0" indent="0">
              <a:spcBef>
                <a:spcPts val="600"/>
              </a:spcBef>
              <a:spcAft>
                <a:spcPts val="600"/>
              </a:spcAft>
              <a:buClr>
                <a:schemeClr val="dk1"/>
              </a:buClr>
              <a:buSzPts val="1100"/>
              <a:buNone/>
            </a:pPr>
            <a:r>
              <a:rPr lang="en-US" sz="1600" b="1" dirty="0" smtClean="0"/>
              <a:t>GitHub</a:t>
            </a:r>
            <a:r>
              <a:rPr lang="en-US" sz="1600" b="1" dirty="0"/>
              <a:t>: </a:t>
            </a:r>
            <a:r>
              <a:rPr lang="en-US" sz="1600" dirty="0" smtClean="0">
                <a:hlinkClick r:id="rId4"/>
              </a:rPr>
              <a:t>https</a:t>
            </a:r>
            <a:r>
              <a:rPr lang="en-US" sz="1600" dirty="0">
                <a:hlinkClick r:id="rId4"/>
              </a:rPr>
              <a:t>://</a:t>
            </a:r>
            <a:r>
              <a:rPr lang="en-US" sz="1600" dirty="0" smtClean="0">
                <a:hlinkClick r:id="rId4"/>
              </a:rPr>
              <a:t>github.com/JaberBabaki</a:t>
            </a:r>
            <a:endParaRPr lang="en-US" sz="1600" dirty="0" smtClean="0"/>
          </a:p>
          <a:p>
            <a:pPr marL="0" lvl="0" indent="0">
              <a:spcBef>
                <a:spcPts val="600"/>
              </a:spcBef>
              <a:spcAft>
                <a:spcPts val="600"/>
              </a:spcAft>
              <a:buClr>
                <a:schemeClr val="dk1"/>
              </a:buClr>
              <a:buSzPts val="1100"/>
              <a:buNone/>
            </a:pPr>
            <a:r>
              <a:rPr lang="en-US" sz="1600" b="1" dirty="0" smtClean="0"/>
              <a:t>Linkedin</a:t>
            </a:r>
            <a:r>
              <a:rPr lang="en-US" sz="1800" b="1" dirty="0"/>
              <a:t>: </a:t>
            </a:r>
            <a:r>
              <a:rPr lang="en-US" sz="1400" dirty="0">
                <a:hlinkClick r:id="rId5"/>
              </a:rPr>
              <a:t>https://www.linkedin.com/in/jaber-babaki-9b5474102</a:t>
            </a:r>
            <a:r>
              <a:rPr lang="en-US" sz="1400" dirty="0" smtClean="0">
                <a:hlinkClick r:id="rId5"/>
              </a:rPr>
              <a:t>/</a:t>
            </a:r>
            <a:endParaRPr lang="en-US" sz="1400" dirty="0" smtClean="0"/>
          </a:p>
          <a:p>
            <a:pPr marL="0" lvl="0" indent="0">
              <a:spcBef>
                <a:spcPts val="600"/>
              </a:spcBef>
              <a:spcAft>
                <a:spcPts val="600"/>
              </a:spcAft>
              <a:buClr>
                <a:schemeClr val="dk1"/>
              </a:buClr>
              <a:buSzPts val="1100"/>
              <a:buNone/>
            </a:pPr>
            <a:r>
              <a:rPr lang="en-US" sz="1600" b="1" dirty="0" smtClean="0"/>
              <a:t>Telegram:</a:t>
            </a:r>
            <a:r>
              <a:rPr lang="en-US" sz="1400" b="1" dirty="0" smtClean="0"/>
              <a:t> </a:t>
            </a:r>
            <a:r>
              <a:rPr lang="en-US" sz="1400" dirty="0" smtClean="0"/>
              <a:t>@jaberALU</a:t>
            </a:r>
            <a:endParaRPr sz="1400" dirty="0"/>
          </a:p>
        </p:txBody>
      </p:sp>
      <p:sp>
        <p:nvSpPr>
          <p:cNvPr id="222" name="Google Shape;222;p1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pic>
        <p:nvPicPr>
          <p:cNvPr id="223" name="Google Shape;223;p14"/>
          <p:cNvPicPr preferRelativeResize="0"/>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202791" y="1216678"/>
            <a:ext cx="3033897" cy="2951100"/>
          </a:xfrm>
          <a:prstGeom prst="hexagon">
            <a:avLst>
              <a:gd name="adj" fmla="val 25093"/>
              <a:gd name="vf" fmla="val 115470"/>
            </a:avLst>
          </a:prstGeom>
          <a:noFill/>
          <a:ln w="76200" cap="flat" cmpd="sng">
            <a:solidFill>
              <a:schemeClr val="accent4"/>
            </a:solidFill>
            <a:prstDash val="solid"/>
            <a:miter lim="8000"/>
            <a:headEnd type="none" w="sm" len="sm"/>
            <a:tailEnd type="none" w="sm" len="sm"/>
          </a:ln>
          <a:effectLst>
            <a:outerShdw blurRad="357188" dist="76200" dir="5400000" algn="bl" rotWithShape="0">
              <a:schemeClr val="lt1">
                <a:alpha val="50000"/>
              </a:schemeClr>
            </a:outerShdw>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71" name="Rectangle 70"/>
          <p:cNvSpPr/>
          <p:nvPr/>
        </p:nvSpPr>
        <p:spPr>
          <a:xfrm>
            <a:off x="2926079" y="2404865"/>
            <a:ext cx="264161" cy="1638815"/>
          </a:xfrm>
          <a:prstGeom prst="rect">
            <a:avLst/>
          </a:pr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smtClean="0">
                <a:latin typeface="Inria Sans" panose="020B0604020202020204" charset="0"/>
              </a:rPr>
              <a:t>Processor</a:t>
            </a:r>
            <a:endParaRPr lang="en-US" sz="1200" dirty="0">
              <a:latin typeface="Inria Sans" panose="020B0604020202020204" charset="0"/>
            </a:endParaRPr>
          </a:p>
        </p:txBody>
      </p:sp>
      <p:sp>
        <p:nvSpPr>
          <p:cNvPr id="72" name="Rectangle 71"/>
          <p:cNvSpPr/>
          <p:nvPr/>
        </p:nvSpPr>
        <p:spPr>
          <a:xfrm>
            <a:off x="1320664" y="2190008"/>
            <a:ext cx="2079412" cy="2759739"/>
          </a:xfrm>
          <a:prstGeom prst="rect">
            <a:avLst/>
          </a:prstGeom>
          <a:solidFill>
            <a:srgbClr val="D9D9D9">
              <a:alpha val="0"/>
            </a:srgbClr>
          </a:solidFill>
          <a:ln w="12700">
            <a:solidFill>
              <a:schemeClr val="tx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vert270" lIns="648000" tIns="1846800" rIns="2250000" bIns="180000" rtlCol="0" anchor="b" anchorCtr="1"/>
          <a:lstStyle/>
          <a:p>
            <a:pPr algn="ctr"/>
            <a:r>
              <a:rPr lang="en-US" sz="1200" dirty="0" smtClean="0">
                <a:solidFill>
                  <a:schemeClr val="tx1"/>
                </a:solidFill>
                <a:latin typeface="Inria Sans" panose="020B0604020202020204" charset="0"/>
              </a:rPr>
              <a:t>Processor</a:t>
            </a:r>
            <a:endParaRPr lang="en-US" sz="1200" dirty="0">
              <a:solidFill>
                <a:schemeClr val="tx1"/>
              </a:solidFill>
              <a:latin typeface="Inria Sans" panose="020B0604020202020204" charset="0"/>
            </a:endParaRPr>
          </a:p>
        </p:txBody>
      </p:sp>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smtClean="0">
                <a:latin typeface="Times New Roman" panose="02020603050405020304" pitchFamily="18" charset="0"/>
                <a:cs typeface="Times New Roman" panose="02020603050405020304" pitchFamily="18" charset="0"/>
              </a:rPr>
              <a:t>LoRaWAN </a:t>
            </a:r>
            <a:r>
              <a:rPr lang="en-US" dirty="0">
                <a:latin typeface="Times New Roman" panose="02020603050405020304" pitchFamily="18" charset="0"/>
                <a:cs typeface="Times New Roman" panose="02020603050405020304" pitchFamily="18" charset="0"/>
              </a:rPr>
              <a:t>network</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dirty="0"/>
          </a:p>
        </p:txBody>
      </p:sp>
      <p:sp>
        <p:nvSpPr>
          <p:cNvPr id="6" name="Google Shape;267;p19"/>
          <p:cNvSpPr txBox="1">
            <a:spLocks noGrp="1"/>
          </p:cNvSpPr>
          <p:nvPr>
            <p:ph type="body" idx="1"/>
          </p:nvPr>
        </p:nvSpPr>
        <p:spPr>
          <a:xfrm>
            <a:off x="745448" y="1378543"/>
            <a:ext cx="8246027" cy="681081"/>
          </a:xfrm>
          <a:prstGeom prst="rect">
            <a:avLst/>
          </a:prstGeom>
        </p:spPr>
        <p:txBody>
          <a:bodyPr spcFirstLastPara="1" wrap="square" lIns="0" tIns="0" rIns="0" bIns="0" anchor="t" anchorCtr="0">
            <a:noAutofit/>
          </a:bodyPr>
          <a:lstStyle/>
          <a:p>
            <a:pPr lvl="0" indent="-342900" algn="just">
              <a:buClr>
                <a:srgbClr val="10E7D9"/>
              </a:buClr>
              <a:buSzPts val="1800"/>
            </a:pPr>
            <a:r>
              <a:rPr lang="en-US" sz="1400" dirty="0">
                <a:solidFill>
                  <a:srgbClr val="FFFFFF"/>
                </a:solidFill>
                <a:latin typeface="Inria Sans" panose="020B0604020202020204" charset="0"/>
                <a:cs typeface="Times New Roman" panose="02020603050405020304" pitchFamily="18" charset="0"/>
              </a:rPr>
              <a:t>The gateways are connected to the network server via standard IP connections and act as a transparent bridge, simply converting RF packets to IP packets and vice versa.</a:t>
            </a:r>
          </a:p>
        </p:txBody>
      </p:sp>
      <p:sp>
        <p:nvSpPr>
          <p:cNvPr id="9" name="Rectangle 8"/>
          <p:cNvSpPr/>
          <p:nvPr/>
        </p:nvSpPr>
        <p:spPr>
          <a:xfrm>
            <a:off x="1700106" y="4511040"/>
            <a:ext cx="961814" cy="352466"/>
          </a:xfrm>
          <a:prstGeom prst="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Inria Sans" panose="020B0604020202020204" charset="0"/>
              </a:rPr>
              <a:t>PHY</a:t>
            </a:r>
            <a:endParaRPr lang="en-US" sz="1200" dirty="0">
              <a:latin typeface="Inria Sans" panose="020B0604020202020204" charset="0"/>
            </a:endParaRPr>
          </a:p>
        </p:txBody>
      </p:sp>
      <p:sp>
        <p:nvSpPr>
          <p:cNvPr id="61" name="Rectangle 60"/>
          <p:cNvSpPr/>
          <p:nvPr/>
        </p:nvSpPr>
        <p:spPr>
          <a:xfrm>
            <a:off x="1784772" y="3806612"/>
            <a:ext cx="792481" cy="237068"/>
          </a:xfrm>
          <a:prstGeom prst="rect">
            <a:avLst/>
          </a:prstGeom>
          <a:solidFill>
            <a:srgbClr val="FFFFCC"/>
          </a:solidFill>
          <a:ln>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latin typeface="Inria Sans" panose="020B0604020202020204" charset="0"/>
              </a:rPr>
              <a:t>SPI</a:t>
            </a:r>
            <a:endParaRPr lang="en-US" sz="1100" dirty="0">
              <a:latin typeface="Inria Sans" panose="020B0604020202020204" charset="0"/>
            </a:endParaRPr>
          </a:p>
        </p:txBody>
      </p:sp>
      <p:sp>
        <p:nvSpPr>
          <p:cNvPr id="63" name="Rectangle 62"/>
          <p:cNvSpPr/>
          <p:nvPr/>
        </p:nvSpPr>
        <p:spPr>
          <a:xfrm>
            <a:off x="1700106" y="3393439"/>
            <a:ext cx="961814" cy="352879"/>
          </a:xfrm>
          <a:prstGeom prst="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Inria Sans" panose="020B0604020202020204" charset="0"/>
              </a:rPr>
              <a:t>HAL</a:t>
            </a:r>
            <a:endParaRPr lang="en-US" sz="1200" dirty="0">
              <a:latin typeface="Inria Sans" panose="020B0604020202020204" charset="0"/>
            </a:endParaRPr>
          </a:p>
        </p:txBody>
      </p:sp>
      <p:sp>
        <p:nvSpPr>
          <p:cNvPr id="65" name="Rectangle 64"/>
          <p:cNvSpPr/>
          <p:nvPr/>
        </p:nvSpPr>
        <p:spPr>
          <a:xfrm>
            <a:off x="1700106" y="2898986"/>
            <a:ext cx="961814" cy="434159"/>
          </a:xfrm>
          <a:prstGeom prst="rect">
            <a:avLst/>
          </a:prstGeom>
          <a:solidFill>
            <a:srgbClr val="FFF218"/>
          </a:solidFill>
          <a:ln>
            <a:solidFill>
              <a:srgbClr val="FFF2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latin typeface="Inria Sans" panose="020B0604020202020204" charset="0"/>
              </a:rPr>
              <a:t>LoRaWAN Master</a:t>
            </a:r>
            <a:endParaRPr lang="en-US" sz="1050" dirty="0">
              <a:latin typeface="Inria Sans" panose="020B0604020202020204" charset="0"/>
            </a:endParaRPr>
          </a:p>
        </p:txBody>
      </p:sp>
      <p:sp>
        <p:nvSpPr>
          <p:cNvPr id="69" name="Rectangle 68"/>
          <p:cNvSpPr/>
          <p:nvPr/>
        </p:nvSpPr>
        <p:spPr>
          <a:xfrm>
            <a:off x="1700106" y="2404864"/>
            <a:ext cx="961814" cy="434159"/>
          </a:xfrm>
          <a:prstGeom prst="rect">
            <a:avLst/>
          </a:prstGeom>
          <a:solidFill>
            <a:srgbClr val="FFCCCC"/>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latin typeface="Inria Sans" panose="020B0604020202020204" charset="0"/>
              </a:rPr>
              <a:t>Customer Application</a:t>
            </a:r>
            <a:endParaRPr lang="en-US" sz="1050" dirty="0">
              <a:latin typeface="Inria Sans" panose="020B0604020202020204" charset="0"/>
            </a:endParaRPr>
          </a:p>
        </p:txBody>
      </p:sp>
      <p:cxnSp>
        <p:nvCxnSpPr>
          <p:cNvPr id="70" name="Straight Arrow Connector 69"/>
          <p:cNvCxnSpPr/>
          <p:nvPr/>
        </p:nvCxnSpPr>
        <p:spPr>
          <a:xfrm flipV="1">
            <a:off x="2133600" y="4091093"/>
            <a:ext cx="0" cy="345440"/>
          </a:xfrm>
          <a:prstGeom prst="straightConnector1">
            <a:avLst/>
          </a:prstGeom>
          <a:ln w="12700">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6793070" y="3393439"/>
            <a:ext cx="831652" cy="747877"/>
          </a:xfrm>
          <a:prstGeom prst="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Inria Sans" panose="020B0604020202020204" charset="0"/>
              </a:rPr>
              <a:t>BackhaulIP Stack</a:t>
            </a:r>
          </a:p>
          <a:p>
            <a:pPr algn="ctr"/>
            <a:endParaRPr lang="en-US" sz="1200" dirty="0">
              <a:latin typeface="Inria Sans" panose="020B0604020202020204" charset="0"/>
            </a:endParaRPr>
          </a:p>
        </p:txBody>
      </p:sp>
      <p:sp>
        <p:nvSpPr>
          <p:cNvPr id="78" name="Rectangle 77"/>
          <p:cNvSpPr/>
          <p:nvPr/>
        </p:nvSpPr>
        <p:spPr>
          <a:xfrm>
            <a:off x="6725919" y="2898986"/>
            <a:ext cx="961814" cy="434159"/>
          </a:xfrm>
          <a:prstGeom prst="rect">
            <a:avLst/>
          </a:prstGeom>
          <a:solidFill>
            <a:srgbClr val="FFF218"/>
          </a:solidFill>
          <a:ln>
            <a:solidFill>
              <a:srgbClr val="FFF2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latin typeface="Inria Sans" panose="020B0604020202020204" charset="0"/>
              </a:rPr>
              <a:t>LoRaWAN Master</a:t>
            </a:r>
            <a:endParaRPr lang="en-US" sz="1050" dirty="0">
              <a:latin typeface="Inria Sans" panose="020B0604020202020204" charset="0"/>
            </a:endParaRPr>
          </a:p>
        </p:txBody>
      </p:sp>
      <p:sp>
        <p:nvSpPr>
          <p:cNvPr id="80" name="Rectangle 79"/>
          <p:cNvSpPr/>
          <p:nvPr/>
        </p:nvSpPr>
        <p:spPr>
          <a:xfrm>
            <a:off x="6725919" y="2404864"/>
            <a:ext cx="961814" cy="434159"/>
          </a:xfrm>
          <a:prstGeom prst="rect">
            <a:avLst/>
          </a:prstGeom>
          <a:solidFill>
            <a:srgbClr val="FFCCCC"/>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Inria Sans" panose="020B0604020202020204" charset="0"/>
              </a:rPr>
              <a:t>Customer </a:t>
            </a:r>
            <a:r>
              <a:rPr lang="en-US" sz="1050" dirty="0" smtClean="0">
                <a:latin typeface="Inria Sans" panose="020B0604020202020204" charset="0"/>
              </a:rPr>
              <a:t>Server</a:t>
            </a:r>
            <a:endParaRPr lang="en-US" sz="1050" dirty="0">
              <a:latin typeface="Inria Sans" panose="020B0604020202020204" charset="0"/>
            </a:endParaRPr>
          </a:p>
        </p:txBody>
      </p:sp>
      <p:sp>
        <p:nvSpPr>
          <p:cNvPr id="21" name="Rectangle 20"/>
          <p:cNvSpPr/>
          <p:nvPr/>
        </p:nvSpPr>
        <p:spPr>
          <a:xfrm>
            <a:off x="3779297" y="3095740"/>
            <a:ext cx="2188010" cy="1875462"/>
          </a:xfrm>
          <a:prstGeom prst="rect">
            <a:avLst/>
          </a:prstGeom>
          <a:solidFill>
            <a:srgbClr val="D9D9D9">
              <a:alpha val="0"/>
            </a:srgbClr>
          </a:solidFill>
          <a:ln w="12700">
            <a:solidFill>
              <a:schemeClr val="tx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vert" lIns="648000" tIns="1846800" rIns="2250000" bIns="180000" rtlCol="0" anchor="b" anchorCtr="1"/>
          <a:lstStyle/>
          <a:p>
            <a:pPr algn="ctr"/>
            <a:endParaRPr lang="en-US" sz="1200" dirty="0">
              <a:solidFill>
                <a:schemeClr val="tx1"/>
              </a:solidFill>
              <a:latin typeface="Inria Sans" panose="020B0604020202020204" charset="0"/>
            </a:endParaRPr>
          </a:p>
        </p:txBody>
      </p:sp>
      <p:sp>
        <p:nvSpPr>
          <p:cNvPr id="2" name="TextBox 1"/>
          <p:cNvSpPr txBox="1"/>
          <p:nvPr/>
        </p:nvSpPr>
        <p:spPr>
          <a:xfrm>
            <a:off x="4710995" y="4595313"/>
            <a:ext cx="1480707" cy="261610"/>
          </a:xfrm>
          <a:prstGeom prst="rect">
            <a:avLst/>
          </a:prstGeom>
          <a:noFill/>
        </p:spPr>
        <p:txBody>
          <a:bodyPr wrap="square" rtlCol="0">
            <a:spAutoFit/>
          </a:bodyPr>
          <a:lstStyle/>
          <a:p>
            <a:pPr algn="ctr"/>
            <a:r>
              <a:rPr lang="en-US" sz="1100" dirty="0" smtClean="0">
                <a:solidFill>
                  <a:schemeClr val="tx1"/>
                </a:solidFill>
                <a:latin typeface="Inria Sans" panose="020B0604020202020204" charset="0"/>
              </a:rPr>
              <a:t>Gateway host</a:t>
            </a:r>
            <a:endParaRPr lang="en-US" sz="1100" dirty="0">
              <a:solidFill>
                <a:schemeClr val="tx1"/>
              </a:solidFill>
              <a:latin typeface="Inria Sans" panose="020B0604020202020204" charset="0"/>
            </a:endParaRPr>
          </a:p>
        </p:txBody>
      </p:sp>
      <p:sp>
        <p:nvSpPr>
          <p:cNvPr id="23" name="Rectangle 22"/>
          <p:cNvSpPr/>
          <p:nvPr/>
        </p:nvSpPr>
        <p:spPr>
          <a:xfrm>
            <a:off x="3973575" y="4517997"/>
            <a:ext cx="961814" cy="352466"/>
          </a:xfrm>
          <a:prstGeom prst="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Inria Sans" panose="020B0604020202020204" charset="0"/>
              </a:rPr>
              <a:t>PHY</a:t>
            </a:r>
            <a:endParaRPr lang="en-US" sz="1200" dirty="0">
              <a:latin typeface="Inria Sans" panose="020B0604020202020204" charset="0"/>
            </a:endParaRPr>
          </a:p>
        </p:txBody>
      </p:sp>
      <p:sp>
        <p:nvSpPr>
          <p:cNvPr id="24" name="Rectangle 23"/>
          <p:cNvSpPr/>
          <p:nvPr/>
        </p:nvSpPr>
        <p:spPr>
          <a:xfrm>
            <a:off x="4057942" y="3871197"/>
            <a:ext cx="792481" cy="237068"/>
          </a:xfrm>
          <a:prstGeom prst="rect">
            <a:avLst/>
          </a:prstGeom>
          <a:solidFill>
            <a:srgbClr val="FFFFCC"/>
          </a:solidFill>
          <a:ln>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latin typeface="Inria Sans" panose="020B0604020202020204" charset="0"/>
              </a:rPr>
              <a:t>SPI</a:t>
            </a:r>
            <a:endParaRPr lang="en-US" sz="1100" dirty="0">
              <a:latin typeface="Inria Sans" panose="020B0604020202020204" charset="0"/>
            </a:endParaRPr>
          </a:p>
        </p:txBody>
      </p:sp>
      <p:sp>
        <p:nvSpPr>
          <p:cNvPr id="25" name="Rectangle 24"/>
          <p:cNvSpPr/>
          <p:nvPr/>
        </p:nvSpPr>
        <p:spPr>
          <a:xfrm>
            <a:off x="3987445" y="3461465"/>
            <a:ext cx="961814" cy="352879"/>
          </a:xfrm>
          <a:prstGeom prst="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Inria Sans" panose="020B0604020202020204" charset="0"/>
              </a:rPr>
              <a:t>HAL</a:t>
            </a:r>
            <a:endParaRPr lang="en-US" sz="1200" dirty="0">
              <a:latin typeface="Inria Sans" panose="020B0604020202020204" charset="0"/>
            </a:endParaRPr>
          </a:p>
        </p:txBody>
      </p:sp>
      <p:sp>
        <p:nvSpPr>
          <p:cNvPr id="26" name="Rectangle 25"/>
          <p:cNvSpPr/>
          <p:nvPr/>
        </p:nvSpPr>
        <p:spPr>
          <a:xfrm>
            <a:off x="3973575" y="3193770"/>
            <a:ext cx="1835896" cy="210842"/>
          </a:xfrm>
          <a:prstGeom prst="rect">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200" dirty="0" smtClean="0">
                <a:latin typeface="Inria Sans" panose="020B0604020202020204" charset="0"/>
              </a:rPr>
              <a:t>Packet Forward</a:t>
            </a:r>
            <a:endParaRPr lang="en-US" sz="1200" dirty="0">
              <a:latin typeface="Inria Sans" panose="020B0604020202020204" charset="0"/>
            </a:endParaRPr>
          </a:p>
        </p:txBody>
      </p:sp>
      <p:cxnSp>
        <p:nvCxnSpPr>
          <p:cNvPr id="27" name="Straight Arrow Connector 26"/>
          <p:cNvCxnSpPr/>
          <p:nvPr/>
        </p:nvCxnSpPr>
        <p:spPr>
          <a:xfrm flipV="1">
            <a:off x="4428476" y="4141316"/>
            <a:ext cx="0" cy="345440"/>
          </a:xfrm>
          <a:prstGeom prst="straightConnector1">
            <a:avLst/>
          </a:prstGeom>
          <a:ln w="12700">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006272" y="3463889"/>
            <a:ext cx="803199" cy="644375"/>
          </a:xfrm>
          <a:prstGeom prst="rect">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200" dirty="0" smtClean="0">
                <a:latin typeface="Inria Sans" panose="020B0604020202020204" charset="0"/>
              </a:rPr>
              <a:t>BackhaulIP Stack</a:t>
            </a:r>
            <a:endParaRPr lang="en-US" sz="1200" dirty="0">
              <a:latin typeface="Inria Sans" panose="020B0604020202020204" charset="0"/>
            </a:endParaRPr>
          </a:p>
        </p:txBody>
      </p:sp>
      <p:cxnSp>
        <p:nvCxnSpPr>
          <p:cNvPr id="81" name="Straight Arrow Connector 80"/>
          <p:cNvCxnSpPr/>
          <p:nvPr/>
        </p:nvCxnSpPr>
        <p:spPr>
          <a:xfrm>
            <a:off x="2736427" y="2981461"/>
            <a:ext cx="3874346" cy="0"/>
          </a:xfrm>
          <a:prstGeom prst="straightConnector1">
            <a:avLst/>
          </a:prstGeom>
          <a:ln w="19050">
            <a:solidFill>
              <a:schemeClr val="bg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736427" y="2642224"/>
            <a:ext cx="3874346" cy="9572"/>
          </a:xfrm>
          <a:prstGeom prst="straightConnector1">
            <a:avLst/>
          </a:prstGeom>
          <a:ln w="19050">
            <a:solidFill>
              <a:schemeClr val="bg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987445" y="2742963"/>
            <a:ext cx="1480707" cy="261610"/>
          </a:xfrm>
          <a:prstGeom prst="rect">
            <a:avLst/>
          </a:prstGeom>
          <a:noFill/>
        </p:spPr>
        <p:txBody>
          <a:bodyPr wrap="square" rtlCol="0">
            <a:spAutoFit/>
          </a:bodyPr>
          <a:lstStyle/>
          <a:p>
            <a:pPr algn="ctr"/>
            <a:r>
              <a:rPr lang="en-US" sz="1100" dirty="0" smtClean="0">
                <a:solidFill>
                  <a:schemeClr val="tx1"/>
                </a:solidFill>
                <a:latin typeface="Inria Sans" panose="020B0604020202020204" charset="0"/>
              </a:rPr>
              <a:t>Encrypted</a:t>
            </a:r>
            <a:endParaRPr lang="en-US" sz="1100" dirty="0">
              <a:solidFill>
                <a:schemeClr val="tx1"/>
              </a:solidFill>
              <a:latin typeface="Inria Sans" panose="020B0604020202020204" charset="0"/>
            </a:endParaRPr>
          </a:p>
        </p:txBody>
      </p:sp>
      <p:sp>
        <p:nvSpPr>
          <p:cNvPr id="33" name="TextBox 32"/>
          <p:cNvSpPr txBox="1"/>
          <p:nvPr/>
        </p:nvSpPr>
        <p:spPr>
          <a:xfrm>
            <a:off x="3987445" y="2402123"/>
            <a:ext cx="1480707" cy="261610"/>
          </a:xfrm>
          <a:prstGeom prst="rect">
            <a:avLst/>
          </a:prstGeom>
          <a:noFill/>
        </p:spPr>
        <p:txBody>
          <a:bodyPr wrap="square" rtlCol="0">
            <a:spAutoFit/>
          </a:bodyPr>
          <a:lstStyle/>
          <a:p>
            <a:pPr algn="ctr"/>
            <a:r>
              <a:rPr lang="en-US" sz="1100" smtClean="0">
                <a:solidFill>
                  <a:schemeClr val="tx1"/>
                </a:solidFill>
                <a:latin typeface="Inria Sans" panose="020B0604020202020204" charset="0"/>
              </a:rPr>
              <a:t>Encrypted</a:t>
            </a:r>
            <a:endParaRPr lang="en-US" sz="1100" dirty="0">
              <a:solidFill>
                <a:schemeClr val="tx1"/>
              </a:solidFill>
              <a:latin typeface="Inria Sans" panose="020B0604020202020204" charset="0"/>
            </a:endParaRPr>
          </a:p>
        </p:txBody>
      </p:sp>
      <p:sp>
        <p:nvSpPr>
          <p:cNvPr id="40" name="Rectangle 39"/>
          <p:cNvSpPr/>
          <p:nvPr/>
        </p:nvSpPr>
        <p:spPr>
          <a:xfrm>
            <a:off x="6396840" y="2231361"/>
            <a:ext cx="1819348" cy="2759739"/>
          </a:xfrm>
          <a:prstGeom prst="rect">
            <a:avLst/>
          </a:prstGeom>
          <a:solidFill>
            <a:srgbClr val="D9D9D9">
              <a:alpha val="0"/>
            </a:srgbClr>
          </a:solidFill>
          <a:ln w="19050">
            <a:solidFill>
              <a:schemeClr val="tx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vert270" lIns="648000" tIns="1846800" rIns="90000" bIns="180000" rtlCol="0" anchor="b" anchorCtr="1"/>
          <a:lstStyle/>
          <a:p>
            <a:pPr algn="ctr"/>
            <a:r>
              <a:rPr lang="en-US" sz="1200" dirty="0" smtClean="0">
                <a:solidFill>
                  <a:schemeClr val="tx1"/>
                </a:solidFill>
                <a:latin typeface="Inria Sans" panose="020B0604020202020204" charset="0"/>
              </a:rPr>
              <a:t>Network Server</a:t>
            </a:r>
            <a:endParaRPr lang="en-US" sz="1200" dirty="0">
              <a:solidFill>
                <a:schemeClr val="tx1"/>
              </a:solidFill>
              <a:latin typeface="Inria Sans" panose="020B0604020202020204" charset="0"/>
            </a:endParaRPr>
          </a:p>
        </p:txBody>
      </p:sp>
      <p:cxnSp>
        <p:nvCxnSpPr>
          <p:cNvPr id="41" name="Straight Arrow Connector 40"/>
          <p:cNvCxnSpPr/>
          <p:nvPr/>
        </p:nvCxnSpPr>
        <p:spPr>
          <a:xfrm>
            <a:off x="2736427" y="4687273"/>
            <a:ext cx="1162178" cy="0"/>
          </a:xfrm>
          <a:prstGeom prst="straightConnector1">
            <a:avLst/>
          </a:prstGeom>
          <a:ln w="19050">
            <a:solidFill>
              <a:schemeClr val="bg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623179" y="4431067"/>
            <a:ext cx="1480707" cy="261610"/>
          </a:xfrm>
          <a:prstGeom prst="rect">
            <a:avLst/>
          </a:prstGeom>
          <a:noFill/>
        </p:spPr>
        <p:txBody>
          <a:bodyPr wrap="square" rtlCol="0">
            <a:spAutoFit/>
          </a:bodyPr>
          <a:lstStyle/>
          <a:p>
            <a:pPr algn="ctr"/>
            <a:r>
              <a:rPr lang="en-US" sz="1100" dirty="0" err="1" smtClean="0">
                <a:solidFill>
                  <a:schemeClr val="tx1"/>
                </a:solidFill>
                <a:latin typeface="Inria Sans" panose="020B0604020202020204" charset="0"/>
              </a:rPr>
              <a:t>LoRa</a:t>
            </a:r>
            <a:r>
              <a:rPr lang="en-US" sz="1100" dirty="0" smtClean="0">
                <a:solidFill>
                  <a:schemeClr val="tx1"/>
                </a:solidFill>
                <a:latin typeface="Inria Sans" panose="020B0604020202020204" charset="0"/>
              </a:rPr>
              <a:t> FSK</a:t>
            </a:r>
            <a:endParaRPr lang="en-US" sz="1100" dirty="0">
              <a:solidFill>
                <a:schemeClr val="tx1"/>
              </a:solidFill>
              <a:latin typeface="Inria Sans" panose="020B0604020202020204" charset="0"/>
            </a:endParaRPr>
          </a:p>
        </p:txBody>
      </p:sp>
      <p:cxnSp>
        <p:nvCxnSpPr>
          <p:cNvPr id="17" name="Elbow Connector 16"/>
          <p:cNvCxnSpPr/>
          <p:nvPr/>
        </p:nvCxnSpPr>
        <p:spPr>
          <a:xfrm flipV="1">
            <a:off x="5386663" y="4154634"/>
            <a:ext cx="1820163" cy="276433"/>
          </a:xfrm>
          <a:prstGeom prst="bentConnector3">
            <a:avLst>
              <a:gd name="adj1" fmla="val 100237"/>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5386663" y="4141316"/>
            <a:ext cx="0" cy="289751"/>
          </a:xfrm>
          <a:prstGeom prst="straightConnector1">
            <a:avLst/>
          </a:prstGeom>
          <a:ln w="1905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5532434" y="4174757"/>
            <a:ext cx="1480707" cy="261610"/>
          </a:xfrm>
          <a:prstGeom prst="rect">
            <a:avLst/>
          </a:prstGeom>
          <a:noFill/>
        </p:spPr>
        <p:txBody>
          <a:bodyPr wrap="square" rtlCol="0">
            <a:spAutoFit/>
          </a:bodyPr>
          <a:lstStyle/>
          <a:p>
            <a:pPr algn="ctr"/>
            <a:r>
              <a:rPr lang="en-US" sz="1100" dirty="0" smtClean="0">
                <a:solidFill>
                  <a:schemeClr val="tx1"/>
                </a:solidFill>
                <a:latin typeface="Inria Sans" panose="020B0604020202020204" charset="0"/>
              </a:rPr>
              <a:t>Ethernet, 4G, WiFi</a:t>
            </a:r>
            <a:endParaRPr lang="en-US" sz="1100" dirty="0">
              <a:solidFill>
                <a:schemeClr val="tx1"/>
              </a:solidFill>
              <a:latin typeface="Inria Sans" panose="020B0604020202020204" charset="0"/>
            </a:endParaRPr>
          </a:p>
        </p:txBody>
      </p:sp>
    </p:spTree>
    <p:extLst>
      <p:ext uri="{BB962C8B-B14F-4D97-AF65-F5344CB8AC3E}">
        <p14:creationId xmlns:p14="http://schemas.microsoft.com/office/powerpoint/2010/main" val="27548921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680846" y="2268000"/>
            <a:ext cx="7596523" cy="608400"/>
          </a:xfrm>
          <a:prstGeom prst="rect">
            <a:avLst/>
          </a:prstGeom>
        </p:spPr>
        <p:txBody>
          <a:bodyPr spcFirstLastPara="1" wrap="square" lIns="0" tIns="0" rIns="0" bIns="0" anchor="b" anchorCtr="0">
            <a:noAutofit/>
          </a:bodyPr>
          <a:lstStyle/>
          <a:p>
            <a:pPr lvl="0"/>
            <a:r>
              <a:rPr lang="en-US" sz="3400" dirty="0"/>
              <a:t>CSS as a modulation for Long </a:t>
            </a:r>
            <a:r>
              <a:rPr lang="en-US" sz="3400" dirty="0" smtClean="0"/>
              <a:t>Range</a:t>
            </a:r>
            <a:endParaRPr sz="34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2</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39990976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8246027"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dirty="0">
                <a:solidFill>
                  <a:srgbClr val="FFFFFF"/>
                </a:solidFill>
                <a:latin typeface="Inria Sans" panose="020B0604020202020204" charset="0"/>
                <a:cs typeface="Times New Roman" panose="02020603050405020304" pitchFamily="18" charset="0"/>
              </a:rPr>
              <a:t>Long range low power is a family of </a:t>
            </a:r>
            <a:r>
              <a:rPr lang="en-US" dirty="0" smtClean="0">
                <a:solidFill>
                  <a:srgbClr val="FFFFFF"/>
                </a:solidFill>
                <a:latin typeface="Inria Sans" panose="020B0604020202020204" charset="0"/>
                <a:cs typeface="Times New Roman" panose="02020603050405020304" pitchFamily="18" charset="0"/>
              </a:rPr>
              <a:t>technologies promising </a:t>
            </a:r>
            <a:r>
              <a:rPr lang="en-US" dirty="0">
                <a:solidFill>
                  <a:srgbClr val="FFFFFF"/>
                </a:solidFill>
                <a:latin typeface="Inria Sans" panose="020B0604020202020204" charset="0"/>
                <a:cs typeface="Times New Roman" panose="02020603050405020304" pitchFamily="18" charset="0"/>
              </a:rPr>
              <a:t>to connect thousands of sensors to the future </a:t>
            </a:r>
            <a:r>
              <a:rPr lang="en-US" dirty="0" smtClean="0">
                <a:solidFill>
                  <a:srgbClr val="FFFFFF"/>
                </a:solidFill>
                <a:latin typeface="Inria Sans" panose="020B0604020202020204" charset="0"/>
                <a:cs typeface="Times New Roman" panose="02020603050405020304" pitchFamily="18" charset="0"/>
              </a:rPr>
              <a:t>internet of </a:t>
            </a:r>
            <a:r>
              <a:rPr lang="en-US" dirty="0">
                <a:solidFill>
                  <a:srgbClr val="FFFFFF"/>
                </a:solidFill>
                <a:latin typeface="Inria Sans" panose="020B0604020202020204" charset="0"/>
                <a:cs typeface="Times New Roman" panose="02020603050405020304" pitchFamily="18" charset="0"/>
              </a:rPr>
              <a:t>things. Within this family of possible technology </a:t>
            </a:r>
            <a:r>
              <a:rPr lang="en-US" dirty="0" smtClean="0">
                <a:solidFill>
                  <a:srgbClr val="FFFFFF"/>
                </a:solidFill>
                <a:latin typeface="Inria Sans" panose="020B0604020202020204" charset="0"/>
                <a:cs typeface="Times New Roman" panose="02020603050405020304" pitchFamily="18" charset="0"/>
              </a:rPr>
              <a:t>choices, two </a:t>
            </a:r>
            <a:r>
              <a:rPr lang="en-US" dirty="0">
                <a:solidFill>
                  <a:srgbClr val="FFFFFF"/>
                </a:solidFill>
                <a:latin typeface="Inria Sans" panose="020B0604020202020204" charset="0"/>
                <a:cs typeface="Times New Roman" panose="02020603050405020304" pitchFamily="18" charset="0"/>
              </a:rPr>
              <a:t>different branches have </a:t>
            </a:r>
            <a:r>
              <a:rPr lang="en-US" dirty="0" smtClean="0">
                <a:solidFill>
                  <a:srgbClr val="FFFFFF"/>
                </a:solidFill>
                <a:latin typeface="Inria Sans" panose="020B0604020202020204" charset="0"/>
                <a:cs typeface="Times New Roman" panose="02020603050405020304" pitchFamily="18" charset="0"/>
              </a:rPr>
              <a:t>emerged</a:t>
            </a:r>
            <a:endParaRPr lang="en-US"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endParaRPr lang="en-US" dirty="0" smtClean="0">
              <a:solidFill>
                <a:srgbClr val="FFFFFF"/>
              </a:solidFill>
              <a:latin typeface="Inria Sans" panose="020B0604020202020204" charset="0"/>
              <a:cs typeface="Times New Roman" panose="02020603050405020304" pitchFamily="18" charset="0"/>
            </a:endParaRPr>
          </a:p>
          <a:p>
            <a:pPr lvl="0" indent="-11113" algn="just">
              <a:buClr>
                <a:srgbClr val="10E7D9"/>
              </a:buClr>
              <a:buSzPts val="1800"/>
            </a:pPr>
            <a:r>
              <a:rPr lang="en-US" sz="1800" dirty="0">
                <a:solidFill>
                  <a:srgbClr val="FFFFFF"/>
                </a:solidFill>
                <a:latin typeface="Inria Sans" panose="020B0604020202020204" charset="0"/>
                <a:cs typeface="Times New Roman" panose="02020603050405020304" pitchFamily="18" charset="0"/>
              </a:rPr>
              <a:t>S</a:t>
            </a:r>
            <a:r>
              <a:rPr lang="en-US" sz="1800" dirty="0" smtClean="0">
                <a:solidFill>
                  <a:srgbClr val="FFFFFF"/>
                </a:solidFill>
                <a:latin typeface="Inria Sans" panose="020B0604020202020204" charset="0"/>
                <a:cs typeface="Times New Roman" panose="02020603050405020304" pitchFamily="18" charset="0"/>
              </a:rPr>
              <a:t>pread </a:t>
            </a:r>
            <a:r>
              <a:rPr lang="en-US" sz="1800" dirty="0">
                <a:solidFill>
                  <a:srgbClr val="FFFFFF"/>
                </a:solidFill>
                <a:latin typeface="Inria Sans" panose="020B0604020202020204" charset="0"/>
                <a:cs typeface="Times New Roman" panose="02020603050405020304" pitchFamily="18" charset="0"/>
              </a:rPr>
              <a:t>wideband communication </a:t>
            </a:r>
            <a:endParaRPr lang="en-US" sz="1800" dirty="0" smtClean="0">
              <a:solidFill>
                <a:srgbClr val="FFFFFF"/>
              </a:solidFill>
              <a:latin typeface="Inria Sans" panose="020B0604020202020204" charset="0"/>
              <a:cs typeface="Times New Roman" panose="02020603050405020304" pitchFamily="18" charset="0"/>
            </a:endParaRPr>
          </a:p>
          <a:p>
            <a:pPr lvl="0" indent="-11113" algn="just">
              <a:buClr>
                <a:srgbClr val="10E7D9"/>
              </a:buClr>
              <a:buSzPts val="1800"/>
            </a:pPr>
            <a:endParaRPr lang="en-US" sz="1800" dirty="0" smtClean="0">
              <a:solidFill>
                <a:srgbClr val="FFFFFF"/>
              </a:solidFill>
              <a:latin typeface="Inria Sans" panose="020B0604020202020204" charset="0"/>
              <a:cs typeface="Times New Roman" panose="02020603050405020304" pitchFamily="18" charset="0"/>
            </a:endParaRPr>
          </a:p>
          <a:p>
            <a:pPr lvl="0" indent="-11113" algn="just">
              <a:buClr>
                <a:srgbClr val="10E7D9"/>
              </a:buClr>
              <a:buSzPts val="1800"/>
            </a:pPr>
            <a:r>
              <a:rPr lang="en-US" sz="1800" dirty="0">
                <a:solidFill>
                  <a:srgbClr val="FFFFFF"/>
                </a:solidFill>
                <a:latin typeface="Inria Sans" panose="020B0604020202020204" charset="0"/>
                <a:cs typeface="Times New Roman" panose="02020603050405020304" pitchFamily="18" charset="0"/>
              </a:rPr>
              <a:t>N</a:t>
            </a:r>
            <a:r>
              <a:rPr lang="en-US" sz="1800" dirty="0" smtClean="0">
                <a:solidFill>
                  <a:srgbClr val="FFFFFF"/>
                </a:solidFill>
                <a:latin typeface="Inria Sans" panose="020B0604020202020204" charset="0"/>
                <a:cs typeface="Times New Roman" panose="02020603050405020304" pitchFamily="18" charset="0"/>
              </a:rPr>
              <a:t>arrowband communication</a:t>
            </a:r>
            <a:endParaRPr lang="en-US" sz="1800" b="1" dirty="0">
              <a:solidFill>
                <a:srgbClr val="FFFFFF"/>
              </a:solidFill>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dirty="0"/>
          </a:p>
        </p:txBody>
      </p:sp>
      <p:sp>
        <p:nvSpPr>
          <p:cNvPr id="6" name="Google Shape;326;p24"/>
          <p:cNvSpPr txBox="1">
            <a:spLocks noGrp="1"/>
          </p:cNvSpPr>
          <p:nvPr>
            <p:ph type="title"/>
          </p:nvPr>
        </p:nvSpPr>
        <p:spPr>
          <a:xfrm>
            <a:off x="1175191" y="855506"/>
            <a:ext cx="8077665" cy="351300"/>
          </a:xfrm>
          <a:prstGeom prst="rect">
            <a:avLst/>
          </a:prstGeom>
        </p:spPr>
        <p:txBody>
          <a:bodyPr spcFirstLastPara="1" wrap="square" lIns="0" tIns="0" rIns="0" bIns="0" anchor="ctr" anchorCtr="0">
            <a:noAutofit/>
          </a:bodyPr>
          <a:lstStyle/>
          <a:p>
            <a:pPr lvl="0"/>
            <a:r>
              <a:rPr lang="en-US" sz="2000" b="1" dirty="0" smtClean="0">
                <a:latin typeface="Inria Sans" panose="020B0604020202020204" charset="0"/>
              </a:rPr>
              <a:t>Technical overview CSS as a modulation for </a:t>
            </a:r>
            <a:r>
              <a:rPr lang="en-US" sz="2000" b="1" dirty="0">
                <a:latin typeface="Inria Sans" panose="020B0604020202020204" charset="0"/>
              </a:rPr>
              <a:t>Long Range Communication</a:t>
            </a:r>
            <a:endParaRPr sz="2000" b="1" dirty="0">
              <a:latin typeface="Inria Sans" panose="020B0604020202020204" charset="0"/>
            </a:endParaRPr>
          </a:p>
        </p:txBody>
      </p:sp>
    </p:spTree>
    <p:extLst>
      <p:ext uri="{BB962C8B-B14F-4D97-AF65-F5344CB8AC3E}">
        <p14:creationId xmlns:p14="http://schemas.microsoft.com/office/powerpoint/2010/main" val="31840007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Technical overview CSS as a modulation for </a:t>
            </a:r>
            <a:r>
              <a:rPr lang="en-US" sz="2000" dirty="0">
                <a:latin typeface="Inria Sans" panose="020B0604020202020204" charset="0"/>
              </a:rPr>
              <a:t>Long Range Communication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cxnSp>
        <p:nvCxnSpPr>
          <p:cNvPr id="3" name="Straight Arrow Connector 2"/>
          <p:cNvCxnSpPr/>
          <p:nvPr/>
        </p:nvCxnSpPr>
        <p:spPr>
          <a:xfrm>
            <a:off x="1424186" y="3929742"/>
            <a:ext cx="5093275" cy="0"/>
          </a:xfrm>
          <a:prstGeom prst="straightConnector1">
            <a:avLst/>
          </a:prstGeom>
          <a:ln w="38100">
            <a:solidFill>
              <a:srgbClr val="A7F5B8"/>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730321" y="1533376"/>
            <a:ext cx="0" cy="2628844"/>
          </a:xfrm>
          <a:prstGeom prst="straightConnector1">
            <a:avLst/>
          </a:prstGeom>
          <a:ln w="28575">
            <a:solidFill>
              <a:srgbClr val="A7F5B8"/>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752095" y="3209917"/>
            <a:ext cx="4787140" cy="431605"/>
          </a:xfrm>
          <a:prstGeom prst="rect">
            <a:avLst/>
          </a:prstGeom>
        </p:spPr>
      </p:pic>
      <p:sp>
        <p:nvSpPr>
          <p:cNvPr id="24" name="Google Shape;267;p19"/>
          <p:cNvSpPr txBox="1">
            <a:spLocks/>
          </p:cNvSpPr>
          <p:nvPr/>
        </p:nvSpPr>
        <p:spPr>
          <a:xfrm>
            <a:off x="5555456" y="4020609"/>
            <a:ext cx="1106602" cy="28822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42900"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Frequency</a:t>
            </a:r>
            <a:endParaRPr lang="en-US" sz="1800" b="1" dirty="0">
              <a:solidFill>
                <a:srgbClr val="FFFFFF"/>
              </a:solidFill>
              <a:latin typeface="Inria Sans" panose="020B0604020202020204" charset="0"/>
              <a:cs typeface="Times New Roman" panose="02020603050405020304" pitchFamily="18" charset="0"/>
            </a:endParaRPr>
          </a:p>
        </p:txBody>
      </p:sp>
      <p:sp>
        <p:nvSpPr>
          <p:cNvPr id="25" name="Google Shape;267;p19"/>
          <p:cNvSpPr txBox="1">
            <a:spLocks/>
          </p:cNvSpPr>
          <p:nvPr/>
        </p:nvSpPr>
        <p:spPr>
          <a:xfrm rot="16200000">
            <a:off x="1249567" y="1774814"/>
            <a:ext cx="637462" cy="28822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42900"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Power</a:t>
            </a:r>
            <a:endParaRPr lang="en-US" sz="1800" b="1" dirty="0">
              <a:solidFill>
                <a:srgbClr val="FFFFFF"/>
              </a:solidFill>
              <a:latin typeface="Inria Sans" panose="020B0604020202020204" charset="0"/>
              <a:cs typeface="Times New Roman" panose="02020603050405020304" pitchFamily="18" charset="0"/>
            </a:endParaRPr>
          </a:p>
        </p:txBody>
      </p:sp>
      <p:sp>
        <p:nvSpPr>
          <p:cNvPr id="23" name="Line Callout 2 22"/>
          <p:cNvSpPr/>
          <p:nvPr/>
        </p:nvSpPr>
        <p:spPr>
          <a:xfrm>
            <a:off x="6955973" y="2899292"/>
            <a:ext cx="1055914" cy="310625"/>
          </a:xfrm>
          <a:prstGeom prst="borderCallout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latin typeface="Inria Sans" panose="020B0604020202020204" charset="0"/>
                <a:cs typeface="B Nazanin" panose="00000400000000000000" pitchFamily="2" charset="-78"/>
              </a:rPr>
              <a:t>Noise</a:t>
            </a:r>
            <a:endParaRPr lang="en-US" dirty="0">
              <a:latin typeface="Inria Sans" panose="020B0604020202020204" charset="0"/>
              <a:cs typeface="B Nazanin" panose="00000400000000000000" pitchFamily="2" charset="-78"/>
            </a:endParaRPr>
          </a:p>
        </p:txBody>
      </p:sp>
      <p:sp>
        <p:nvSpPr>
          <p:cNvPr id="27" name="Freeform 26"/>
          <p:cNvSpPr/>
          <p:nvPr/>
        </p:nvSpPr>
        <p:spPr>
          <a:xfrm>
            <a:off x="4310743" y="1828800"/>
            <a:ext cx="598716" cy="2100942"/>
          </a:xfrm>
          <a:custGeom>
            <a:avLst/>
            <a:gdLst>
              <a:gd name="connsiteX0" fmla="*/ 0 w 653143"/>
              <a:gd name="connsiteY0" fmla="*/ 2394860 h 2405745"/>
              <a:gd name="connsiteX1" fmla="*/ 304800 w 653143"/>
              <a:gd name="connsiteY1" fmla="*/ 2 h 2405745"/>
              <a:gd name="connsiteX2" fmla="*/ 653143 w 653143"/>
              <a:gd name="connsiteY2" fmla="*/ 2405745 h 2405745"/>
            </a:gdLst>
            <a:ahLst/>
            <a:cxnLst>
              <a:cxn ang="0">
                <a:pos x="connsiteX0" y="connsiteY0"/>
              </a:cxn>
              <a:cxn ang="0">
                <a:pos x="connsiteX1" y="connsiteY1"/>
              </a:cxn>
              <a:cxn ang="0">
                <a:pos x="connsiteX2" y="connsiteY2"/>
              </a:cxn>
            </a:cxnLst>
            <a:rect l="l" t="t" r="r" b="b"/>
            <a:pathLst>
              <a:path w="653143" h="2405745">
                <a:moveTo>
                  <a:pt x="0" y="2394860"/>
                </a:moveTo>
                <a:cubicBezTo>
                  <a:pt x="97971" y="1196524"/>
                  <a:pt x="195943" y="-1812"/>
                  <a:pt x="304800" y="2"/>
                </a:cubicBezTo>
                <a:cubicBezTo>
                  <a:pt x="413657" y="1816"/>
                  <a:pt x="653143" y="2405745"/>
                  <a:pt x="653143" y="2405745"/>
                </a:cubicBezTo>
              </a:path>
            </a:pathLst>
          </a:custGeom>
          <a:solidFill>
            <a:srgbClr val="CEFCF9">
              <a:alpha val="25098"/>
            </a:srgbClr>
          </a:solidFill>
          <a:ln w="190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ine Callout 2 29"/>
          <p:cNvSpPr/>
          <p:nvPr/>
        </p:nvSpPr>
        <p:spPr>
          <a:xfrm>
            <a:off x="5298029" y="1753504"/>
            <a:ext cx="1241206" cy="310625"/>
          </a:xfrm>
          <a:prstGeom prst="borderCallout2">
            <a:avLst/>
          </a:prstGeom>
          <a:solidFill>
            <a:schemeClr val="accent4">
              <a:lumMod val="60000"/>
              <a:lumOff val="40000"/>
            </a:schemeClr>
          </a:solidFill>
          <a:ln>
            <a:solidFill>
              <a:schemeClr val="accent4">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mtClean="0">
                <a:latin typeface="Inria Sans" panose="020B0604020202020204" charset="0"/>
                <a:cs typeface="B Nazanin" panose="00000400000000000000" pitchFamily="2" charset="-78"/>
              </a:rPr>
              <a:t>Narrowband</a:t>
            </a:r>
            <a:endParaRPr lang="en-US" dirty="0">
              <a:latin typeface="Inria Sans" panose="020B0604020202020204" charset="0"/>
              <a:cs typeface="B Nazanin" panose="00000400000000000000" pitchFamily="2" charset="-78"/>
            </a:endParaRPr>
          </a:p>
        </p:txBody>
      </p:sp>
      <p:sp>
        <p:nvSpPr>
          <p:cNvPr id="32" name="Freeform 31"/>
          <p:cNvSpPr/>
          <p:nvPr/>
        </p:nvSpPr>
        <p:spPr>
          <a:xfrm>
            <a:off x="1996932" y="3119920"/>
            <a:ext cx="3665499" cy="849203"/>
          </a:xfrm>
          <a:custGeom>
            <a:avLst/>
            <a:gdLst>
              <a:gd name="connsiteX0" fmla="*/ 0 w 4680857"/>
              <a:gd name="connsiteY0" fmla="*/ 849203 h 849203"/>
              <a:gd name="connsiteX1" fmla="*/ 522514 w 4680857"/>
              <a:gd name="connsiteY1" fmla="*/ 228718 h 849203"/>
              <a:gd name="connsiteX2" fmla="*/ 2100942 w 4680857"/>
              <a:gd name="connsiteY2" fmla="*/ 118 h 849203"/>
              <a:gd name="connsiteX3" fmla="*/ 4071257 w 4680857"/>
              <a:gd name="connsiteY3" fmla="*/ 206946 h 849203"/>
              <a:gd name="connsiteX4" fmla="*/ 4680857 w 4680857"/>
              <a:gd name="connsiteY4" fmla="*/ 783889 h 849203"/>
              <a:gd name="connsiteX5" fmla="*/ 4680857 w 4680857"/>
              <a:gd name="connsiteY5" fmla="*/ 783889 h 849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80857" h="849203">
                <a:moveTo>
                  <a:pt x="0" y="849203"/>
                </a:moveTo>
                <a:cubicBezTo>
                  <a:pt x="86178" y="609717"/>
                  <a:pt x="172357" y="370232"/>
                  <a:pt x="522514" y="228718"/>
                </a:cubicBezTo>
                <a:cubicBezTo>
                  <a:pt x="872671" y="87204"/>
                  <a:pt x="1509485" y="3747"/>
                  <a:pt x="2100942" y="118"/>
                </a:cubicBezTo>
                <a:cubicBezTo>
                  <a:pt x="2692399" y="-3511"/>
                  <a:pt x="3641271" y="76318"/>
                  <a:pt x="4071257" y="206946"/>
                </a:cubicBezTo>
                <a:cubicBezTo>
                  <a:pt x="4501243" y="337574"/>
                  <a:pt x="4680857" y="783889"/>
                  <a:pt x="4680857" y="783889"/>
                </a:cubicBezTo>
                <a:lnTo>
                  <a:pt x="4680857" y="783889"/>
                </a:lnTo>
              </a:path>
            </a:pathLst>
          </a:custGeom>
          <a:solidFill>
            <a:srgbClr val="A9C1D1">
              <a:alpha val="30980"/>
            </a:srgb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ine Callout 2 34"/>
          <p:cNvSpPr/>
          <p:nvPr/>
        </p:nvSpPr>
        <p:spPr>
          <a:xfrm>
            <a:off x="6561008" y="3577179"/>
            <a:ext cx="1539089" cy="310625"/>
          </a:xfrm>
          <a:prstGeom prst="borderCallout2">
            <a:avLst>
              <a:gd name="adj1" fmla="val 18750"/>
              <a:gd name="adj2" fmla="val -8333"/>
              <a:gd name="adj3" fmla="val 18750"/>
              <a:gd name="adj4" fmla="val -16667"/>
              <a:gd name="adj5" fmla="val 91473"/>
              <a:gd name="adj6" fmla="val -56509"/>
            </a:avLst>
          </a:prstGeom>
          <a:solidFill>
            <a:schemeClr val="accent1">
              <a:lumMod val="40000"/>
              <a:lumOff val="60000"/>
            </a:schemeClr>
          </a:solidFill>
          <a:ln>
            <a:solidFill>
              <a:schemeClr val="tx2">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latin typeface="Inria Sans" panose="020B0604020202020204" charset="0"/>
                <a:cs typeface="B Nazanin" panose="00000400000000000000" pitchFamily="2" charset="-78"/>
              </a:rPr>
              <a:t>Spread spectrum</a:t>
            </a:r>
            <a:endParaRPr lang="en-US" dirty="0">
              <a:latin typeface="Inria Sans" panose="020B0604020202020204" charset="0"/>
              <a:cs typeface="B Nazanin" panose="00000400000000000000" pitchFamily="2" charset="-78"/>
            </a:endParaRPr>
          </a:p>
        </p:txBody>
      </p:sp>
      <p:sp>
        <p:nvSpPr>
          <p:cNvPr id="15" name="Snip Diagonal Corner Rectangle 14"/>
          <p:cNvSpPr/>
          <p:nvPr/>
        </p:nvSpPr>
        <p:spPr>
          <a:xfrm>
            <a:off x="1207849" y="1206806"/>
            <a:ext cx="7119722" cy="3684814"/>
          </a:xfrm>
          <a:prstGeom prst="snip2DiagRect">
            <a:avLst/>
          </a:prstGeom>
          <a:solidFill>
            <a:srgbClr val="7F7F7F">
              <a:alpha val="8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Ø"/>
            </a:pPr>
            <a:r>
              <a:rPr lang="en-US" dirty="0">
                <a:solidFill>
                  <a:schemeClr val="tx1"/>
                </a:solidFill>
              </a:rPr>
              <a:t>Band of signals occupy a </a:t>
            </a:r>
            <a:r>
              <a:rPr lang="en-US" dirty="0" smtClean="0">
                <a:solidFill>
                  <a:srgbClr val="FFFF00"/>
                </a:solidFill>
              </a:rPr>
              <a:t>narrow/wide</a:t>
            </a:r>
            <a:r>
              <a:rPr lang="en-US" dirty="0" smtClean="0">
                <a:solidFill>
                  <a:schemeClr val="tx1"/>
                </a:solidFill>
              </a:rPr>
              <a:t> </a:t>
            </a:r>
            <a:r>
              <a:rPr lang="en-US" dirty="0">
                <a:solidFill>
                  <a:schemeClr val="tx1"/>
                </a:solidFill>
              </a:rPr>
              <a:t>range of </a:t>
            </a:r>
            <a:r>
              <a:rPr lang="en-US" dirty="0" smtClean="0">
                <a:solidFill>
                  <a:schemeClr val="tx1"/>
                </a:solidFill>
              </a:rPr>
              <a:t>frequencies</a:t>
            </a:r>
          </a:p>
          <a:p>
            <a:pPr marL="285750" indent="-285750">
              <a:buFont typeface="Wingdings" panose="05000000000000000000" pitchFamily="2" charset="2"/>
              <a:buChar char="Ø"/>
            </a:pPr>
            <a:endParaRPr lang="en-US" dirty="0" smtClean="0">
              <a:solidFill>
                <a:schemeClr val="tx1"/>
              </a:solidFill>
            </a:endParaRPr>
          </a:p>
          <a:p>
            <a:pPr marL="285750" indent="-285750">
              <a:buFont typeface="Wingdings" panose="05000000000000000000" pitchFamily="2" charset="2"/>
              <a:buChar char="Ø"/>
            </a:pPr>
            <a:r>
              <a:rPr lang="en-US" dirty="0">
                <a:solidFill>
                  <a:schemeClr val="tx1"/>
                </a:solidFill>
              </a:rPr>
              <a:t>Power density </a:t>
            </a:r>
            <a:r>
              <a:rPr lang="en-US" dirty="0">
                <a:solidFill>
                  <a:srgbClr val="FFFF00"/>
                </a:solidFill>
              </a:rPr>
              <a:t>is </a:t>
            </a:r>
            <a:r>
              <a:rPr lang="en-US" dirty="0" smtClean="0">
                <a:solidFill>
                  <a:srgbClr val="FFFF00"/>
                </a:solidFill>
              </a:rPr>
              <a:t>high/very low(max power SigFox and LoRa equal 20dBm)</a:t>
            </a:r>
            <a:r>
              <a:rPr lang="en-US" dirty="0" smtClean="0">
                <a:solidFill>
                  <a:schemeClr val="tx1"/>
                </a:solidFill>
              </a:rPr>
              <a:t>.</a:t>
            </a:r>
            <a:endParaRPr lang="en-US" dirty="0">
              <a:solidFill>
                <a:schemeClr val="tx1"/>
              </a:solidFill>
            </a:endParaRPr>
          </a:p>
          <a:p>
            <a:pPr marL="285750" indent="-285750">
              <a:buFont typeface="Wingdings" panose="05000000000000000000" pitchFamily="2" charset="2"/>
              <a:buChar char="Ø"/>
            </a:pPr>
            <a:endParaRPr lang="fa-IR" dirty="0" smtClean="0">
              <a:solidFill>
                <a:schemeClr val="tx1"/>
              </a:solidFill>
            </a:endParaRPr>
          </a:p>
          <a:p>
            <a:pPr marL="285750" indent="-285750">
              <a:buFont typeface="Wingdings" panose="05000000000000000000" pitchFamily="2" charset="2"/>
              <a:buChar char="Ø"/>
            </a:pPr>
            <a:endParaRPr lang="en-US" dirty="0" smtClean="0">
              <a:solidFill>
                <a:schemeClr val="tx1"/>
              </a:solidFill>
            </a:endParaRPr>
          </a:p>
          <a:p>
            <a:pPr marL="285750" indent="-285750">
              <a:buFont typeface="Wingdings" panose="05000000000000000000" pitchFamily="2" charset="2"/>
              <a:buChar char="Ø"/>
            </a:pPr>
            <a:r>
              <a:rPr lang="en-US" dirty="0">
                <a:solidFill>
                  <a:schemeClr val="tx1"/>
                </a:solidFill>
              </a:rPr>
              <a:t>Frequency-hopping spread spectrum (FHSS</a:t>
            </a:r>
            <a:r>
              <a:rPr lang="en-US" dirty="0" smtClean="0">
                <a:solidFill>
                  <a:schemeClr val="tx1"/>
                </a:solidFill>
              </a:rPr>
              <a:t>)</a:t>
            </a:r>
          </a:p>
          <a:p>
            <a:pPr marL="285750" indent="-285750">
              <a:buFont typeface="Wingdings" panose="05000000000000000000" pitchFamily="2" charset="2"/>
              <a:buChar char="Ø"/>
            </a:pPr>
            <a:endParaRPr lang="en-US" dirty="0">
              <a:solidFill>
                <a:schemeClr val="tx1"/>
              </a:solidFill>
            </a:endParaRPr>
          </a:p>
          <a:p>
            <a:pPr marL="285750" indent="-285750">
              <a:buFont typeface="Wingdings" panose="05000000000000000000" pitchFamily="2" charset="2"/>
              <a:buChar char="Ø"/>
            </a:pPr>
            <a:r>
              <a:rPr lang="en-US" dirty="0" smtClean="0">
                <a:solidFill>
                  <a:schemeClr val="tx1"/>
                </a:solidFill>
              </a:rPr>
              <a:t>Direct-sequence </a:t>
            </a:r>
            <a:r>
              <a:rPr lang="en-US" dirty="0">
                <a:solidFill>
                  <a:schemeClr val="tx1"/>
                </a:solidFill>
              </a:rPr>
              <a:t>spread spectrum (DSSS</a:t>
            </a:r>
            <a:r>
              <a:rPr lang="en-US" dirty="0" smtClean="0">
                <a:solidFill>
                  <a:schemeClr val="tx1"/>
                </a:solidFill>
              </a:rPr>
              <a:t>)</a:t>
            </a:r>
          </a:p>
          <a:p>
            <a:pPr marL="285750" indent="-285750">
              <a:buFont typeface="Wingdings" panose="05000000000000000000" pitchFamily="2" charset="2"/>
              <a:buChar char="Ø"/>
            </a:pPr>
            <a:endParaRPr lang="en-US" dirty="0">
              <a:solidFill>
                <a:schemeClr val="tx1"/>
              </a:solidFill>
            </a:endParaRPr>
          </a:p>
          <a:p>
            <a:pPr marL="285750" indent="-285750">
              <a:buFont typeface="Wingdings" panose="05000000000000000000" pitchFamily="2" charset="2"/>
              <a:buChar char="Ø"/>
            </a:pPr>
            <a:r>
              <a:rPr lang="en-US" dirty="0" smtClean="0">
                <a:solidFill>
                  <a:schemeClr val="tx1"/>
                </a:solidFill>
              </a:rPr>
              <a:t>Time-hopping </a:t>
            </a:r>
            <a:r>
              <a:rPr lang="en-US" dirty="0">
                <a:solidFill>
                  <a:schemeClr val="tx1"/>
                </a:solidFill>
              </a:rPr>
              <a:t>spread spectrum (THSS</a:t>
            </a:r>
            <a:r>
              <a:rPr lang="en-US" dirty="0" smtClean="0">
                <a:solidFill>
                  <a:schemeClr val="tx1"/>
                </a:solidFill>
              </a:rPr>
              <a:t>)</a:t>
            </a:r>
          </a:p>
          <a:p>
            <a:pPr marL="285750" indent="-285750">
              <a:buFont typeface="Wingdings" panose="05000000000000000000" pitchFamily="2" charset="2"/>
              <a:buChar char="Ø"/>
            </a:pPr>
            <a:endParaRPr lang="en-US" dirty="0">
              <a:solidFill>
                <a:schemeClr val="tx1"/>
              </a:solidFill>
            </a:endParaRPr>
          </a:p>
          <a:p>
            <a:pPr marL="285750" indent="-285750">
              <a:buFont typeface="Wingdings" panose="05000000000000000000" pitchFamily="2" charset="2"/>
              <a:buChar char="Ø"/>
            </a:pPr>
            <a:r>
              <a:rPr lang="en-US" dirty="0" smtClean="0">
                <a:solidFill>
                  <a:schemeClr val="tx1"/>
                </a:solidFill>
              </a:rPr>
              <a:t>Chirp </a:t>
            </a:r>
            <a:r>
              <a:rPr lang="en-US" dirty="0">
                <a:solidFill>
                  <a:schemeClr val="tx1"/>
                </a:solidFill>
              </a:rPr>
              <a:t>spread spectrum </a:t>
            </a:r>
            <a:r>
              <a:rPr lang="en-US" dirty="0">
                <a:solidFill>
                  <a:srgbClr val="FFFF00"/>
                </a:solidFill>
              </a:rPr>
              <a:t>(CSS)</a:t>
            </a:r>
            <a:endParaRPr lang="fa-IR" dirty="0">
              <a:solidFill>
                <a:srgbClr val="FFFF00"/>
              </a:solidFill>
            </a:endParaRPr>
          </a:p>
          <a:p>
            <a:pPr marL="285750" indent="-285750">
              <a:buFont typeface="Wingdings" panose="05000000000000000000" pitchFamily="2" charset="2"/>
              <a:buChar char="Ø"/>
            </a:pPr>
            <a:endParaRPr lang="en-US" dirty="0" smtClean="0">
              <a:solidFill>
                <a:schemeClr val="tx1"/>
              </a:solidFill>
            </a:endParaRPr>
          </a:p>
          <a:p>
            <a:endParaRPr lang="en-US" dirty="0">
              <a:solidFill>
                <a:schemeClr val="tx1"/>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Technical overview CSS as a modulation for </a:t>
            </a:r>
            <a:r>
              <a:rPr lang="en-US" sz="2000" dirty="0">
                <a:latin typeface="Inria Sans" panose="020B0604020202020204" charset="0"/>
              </a:rPr>
              <a:t>Long Range Communication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2" name="Rounded Rectangle 1"/>
          <p:cNvSpPr/>
          <p:nvPr/>
        </p:nvSpPr>
        <p:spPr>
          <a:xfrm>
            <a:off x="1611086" y="1457899"/>
            <a:ext cx="899772" cy="493891"/>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Channel Encoder</a:t>
            </a:r>
            <a:endParaRPr lang="en-US" sz="1100" dirty="0">
              <a:solidFill>
                <a:schemeClr val="bg1"/>
              </a:solidFill>
            </a:endParaRPr>
          </a:p>
        </p:txBody>
      </p:sp>
      <p:cxnSp>
        <p:nvCxnSpPr>
          <p:cNvPr id="5" name="Straight Arrow Connector 4"/>
          <p:cNvCxnSpPr/>
          <p:nvPr/>
        </p:nvCxnSpPr>
        <p:spPr>
          <a:xfrm>
            <a:off x="702594" y="1719157"/>
            <a:ext cx="85950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Google Shape;326;p24"/>
          <p:cNvSpPr txBox="1">
            <a:spLocks/>
          </p:cNvSpPr>
          <p:nvPr/>
        </p:nvSpPr>
        <p:spPr>
          <a:xfrm>
            <a:off x="745671" y="1335592"/>
            <a:ext cx="816429"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200" dirty="0" smtClean="0">
                <a:solidFill>
                  <a:schemeClr val="tx1"/>
                </a:solidFill>
                <a:latin typeface="Inria Sans" panose="020B0604020202020204" charset="0"/>
              </a:rPr>
              <a:t>Input Message</a:t>
            </a:r>
            <a:endParaRPr lang="en-US" sz="1200" dirty="0">
              <a:solidFill>
                <a:schemeClr val="tx1"/>
              </a:solidFill>
              <a:latin typeface="Inria Sans" panose="020B0604020202020204" charset="0"/>
            </a:endParaRPr>
          </a:p>
        </p:txBody>
      </p:sp>
      <p:cxnSp>
        <p:nvCxnSpPr>
          <p:cNvPr id="22" name="Straight Arrow Connector 21"/>
          <p:cNvCxnSpPr/>
          <p:nvPr/>
        </p:nvCxnSpPr>
        <p:spPr>
          <a:xfrm>
            <a:off x="2579915" y="1719157"/>
            <a:ext cx="370113"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Rounded Rectangle 25"/>
          <p:cNvSpPr/>
          <p:nvPr/>
        </p:nvSpPr>
        <p:spPr>
          <a:xfrm>
            <a:off x="2997314" y="1457899"/>
            <a:ext cx="867115" cy="457987"/>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Modulator</a:t>
            </a:r>
            <a:endParaRPr lang="en-US" sz="1200" dirty="0">
              <a:solidFill>
                <a:schemeClr val="bg1"/>
              </a:solidFill>
            </a:endParaRPr>
          </a:p>
        </p:txBody>
      </p:sp>
      <p:cxnSp>
        <p:nvCxnSpPr>
          <p:cNvPr id="28" name="Straight Arrow Connector 27"/>
          <p:cNvCxnSpPr/>
          <p:nvPr/>
        </p:nvCxnSpPr>
        <p:spPr>
          <a:xfrm flipV="1">
            <a:off x="3430871" y="1951790"/>
            <a:ext cx="1" cy="30155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9" name="Rounded Rectangle 28"/>
          <p:cNvSpPr/>
          <p:nvPr/>
        </p:nvSpPr>
        <p:spPr>
          <a:xfrm>
            <a:off x="2950028" y="2292817"/>
            <a:ext cx="959815" cy="349461"/>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Spreading Generator</a:t>
            </a:r>
            <a:endParaRPr lang="en-US" sz="1100" dirty="0">
              <a:solidFill>
                <a:schemeClr val="bg1"/>
              </a:solidFill>
            </a:endParaRPr>
          </a:p>
        </p:txBody>
      </p:sp>
      <p:sp>
        <p:nvSpPr>
          <p:cNvPr id="11" name="Rectangle 10"/>
          <p:cNvSpPr/>
          <p:nvPr/>
        </p:nvSpPr>
        <p:spPr>
          <a:xfrm>
            <a:off x="636472" y="1328965"/>
            <a:ext cx="3410800" cy="1397770"/>
          </a:xfrm>
          <a:prstGeom prst="rect">
            <a:avLst/>
          </a:prstGeom>
          <a:solidFill>
            <a:srgbClr val="A7F5B8">
              <a:alpha val="27843"/>
            </a:srgbClr>
          </a:solidFill>
          <a:ln>
            <a:solidFill>
              <a:srgbClr val="8BB8E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smtClean="0">
                <a:solidFill>
                  <a:schemeClr val="tx1"/>
                </a:solidFill>
              </a:rPr>
              <a:t>System</a:t>
            </a:r>
            <a:endParaRPr lang="en-US" sz="1600" dirty="0">
              <a:solidFill>
                <a:schemeClr val="tx1"/>
              </a:solidFill>
            </a:endParaRPr>
          </a:p>
        </p:txBody>
      </p:sp>
      <p:pic>
        <p:nvPicPr>
          <p:cNvPr id="12" name="Picture 11"/>
          <p:cNvPicPr>
            <a:picLocks noChangeAspect="1"/>
          </p:cNvPicPr>
          <p:nvPr/>
        </p:nvPicPr>
        <p:blipFill>
          <a:blip r:embed="rId3"/>
          <a:stretch>
            <a:fillRect/>
          </a:stretch>
        </p:blipFill>
        <p:spPr>
          <a:xfrm>
            <a:off x="4621840" y="1372509"/>
            <a:ext cx="4336977" cy="1288910"/>
          </a:xfrm>
          <a:prstGeom prst="rect">
            <a:avLst/>
          </a:prstGeom>
        </p:spPr>
      </p:pic>
      <p:cxnSp>
        <p:nvCxnSpPr>
          <p:cNvPr id="31" name="Straight Arrow Connector 30"/>
          <p:cNvCxnSpPr/>
          <p:nvPr/>
        </p:nvCxnSpPr>
        <p:spPr>
          <a:xfrm>
            <a:off x="4107994" y="2016890"/>
            <a:ext cx="224520" cy="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5" name="Straight Arrow Connector 14"/>
          <p:cNvCxnSpPr/>
          <p:nvPr/>
        </p:nvCxnSpPr>
        <p:spPr>
          <a:xfrm flipH="1" flipV="1">
            <a:off x="4517070" y="1288254"/>
            <a:ext cx="10890" cy="1538867"/>
          </a:xfrm>
          <a:prstGeom prst="straightConnector1">
            <a:avLst/>
          </a:prstGeom>
          <a:ln w="28575">
            <a:solidFill>
              <a:srgbClr val="24D8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4385254" y="2740034"/>
            <a:ext cx="4606221" cy="1"/>
          </a:xfrm>
          <a:prstGeom prst="straightConnector1">
            <a:avLst/>
          </a:prstGeom>
          <a:ln w="28575">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42" name="Google Shape;326;p24"/>
          <p:cNvSpPr txBox="1">
            <a:spLocks/>
          </p:cNvSpPr>
          <p:nvPr/>
        </p:nvSpPr>
        <p:spPr>
          <a:xfrm>
            <a:off x="8991475" y="2564384"/>
            <a:ext cx="272608"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2000" dirty="0" smtClean="0">
                <a:latin typeface="Inria Sans" panose="020B0604020202020204" charset="0"/>
              </a:rPr>
              <a:t>T</a:t>
            </a:r>
            <a:endParaRPr lang="en-US" sz="2000" dirty="0">
              <a:latin typeface="Inria Sans" panose="020B0604020202020204" charset="0"/>
            </a:endParaRPr>
          </a:p>
        </p:txBody>
      </p:sp>
      <p:sp>
        <p:nvSpPr>
          <p:cNvPr id="43" name="Google Shape;326;p24"/>
          <p:cNvSpPr txBox="1">
            <a:spLocks/>
          </p:cNvSpPr>
          <p:nvPr/>
        </p:nvSpPr>
        <p:spPr>
          <a:xfrm>
            <a:off x="4255352" y="1260548"/>
            <a:ext cx="272608"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2000" dirty="0" smtClean="0">
                <a:latin typeface="Inria Sans" panose="020B0604020202020204" charset="0"/>
              </a:rPr>
              <a:t>F</a:t>
            </a:r>
            <a:endParaRPr lang="en-US" sz="2000" dirty="0">
              <a:latin typeface="Inria Sans" panose="020B0604020202020204" charset="0"/>
            </a:endParaRPr>
          </a:p>
        </p:txBody>
      </p:sp>
      <p:pic>
        <p:nvPicPr>
          <p:cNvPr id="3" name="Picture 2"/>
          <p:cNvPicPr>
            <a:picLocks noChangeAspect="1"/>
          </p:cNvPicPr>
          <p:nvPr/>
        </p:nvPicPr>
        <p:blipFill>
          <a:blip r:embed="rId4"/>
          <a:stretch>
            <a:fillRect/>
          </a:stretch>
        </p:blipFill>
        <p:spPr>
          <a:xfrm>
            <a:off x="636472" y="2855669"/>
            <a:ext cx="3344679" cy="2143653"/>
          </a:xfrm>
          <a:prstGeom prst="rect">
            <a:avLst/>
          </a:prstGeom>
        </p:spPr>
      </p:pic>
      <p:pic>
        <p:nvPicPr>
          <p:cNvPr id="1026" name="Picture 2" descr="https://www.mokhafaf.com/uploads/images/psk-485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7070" y="2837069"/>
            <a:ext cx="4235044" cy="2203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9929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Technical overview CSS as a modulation for </a:t>
            </a:r>
            <a:r>
              <a:rPr lang="en-US" sz="2000" dirty="0">
                <a:latin typeface="Inria Sans" panose="020B0604020202020204" charset="0"/>
              </a:rPr>
              <a:t>Long Range Communication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cxnSp>
        <p:nvCxnSpPr>
          <p:cNvPr id="4" name="Straight Arrow Connector 3"/>
          <p:cNvCxnSpPr/>
          <p:nvPr/>
        </p:nvCxnSpPr>
        <p:spPr>
          <a:xfrm flipH="1" flipV="1">
            <a:off x="1077184" y="1357435"/>
            <a:ext cx="10890" cy="1538867"/>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021399" y="2126867"/>
            <a:ext cx="4606221" cy="1"/>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326;p24"/>
          <p:cNvSpPr txBox="1">
            <a:spLocks/>
          </p:cNvSpPr>
          <p:nvPr/>
        </p:nvSpPr>
        <p:spPr>
          <a:xfrm>
            <a:off x="852154" y="1988050"/>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f</a:t>
            </a:r>
            <a:r>
              <a:rPr lang="en-US" sz="1600" baseline="-25000" dirty="0" smtClean="0">
                <a:latin typeface="Cambria Math" panose="02040503050406030204" pitchFamily="18" charset="0"/>
                <a:ea typeface="Cambria Math" panose="02040503050406030204" pitchFamily="18" charset="0"/>
              </a:rPr>
              <a:t>c</a:t>
            </a:r>
            <a:endParaRPr lang="en-US" sz="16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713943" y="2637896"/>
                <a:ext cx="307456" cy="2584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900" i="1" smtClean="0">
                              <a:solidFill>
                                <a:schemeClr val="tx1"/>
                              </a:solidFill>
                              <a:latin typeface="Cambria Math" panose="02040503050406030204" pitchFamily="18" charset="0"/>
                            </a:rPr>
                          </m:ctrlPr>
                        </m:fPr>
                        <m:num>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𝐵𝑊</m:t>
                          </m:r>
                        </m:num>
                        <m:den>
                          <m:r>
                            <a:rPr lang="en-US" sz="900" b="0" i="1" smtClean="0">
                              <a:solidFill>
                                <a:schemeClr val="tx1"/>
                              </a:solidFill>
                              <a:latin typeface="Cambria Math" panose="02040503050406030204" pitchFamily="18" charset="0"/>
                            </a:rPr>
                            <m:t>2</m:t>
                          </m:r>
                        </m:den>
                      </m:f>
                    </m:oMath>
                  </m:oMathPara>
                </a14:m>
                <a:endParaRPr lang="en-US" sz="900" dirty="0">
                  <a:solidFill>
                    <a:schemeClr val="tx1"/>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713943" y="2637896"/>
                <a:ext cx="307456" cy="258404"/>
              </a:xfrm>
              <a:prstGeom prst="rect">
                <a:avLst/>
              </a:prstGeom>
              <a:blipFill rotWithShape="0">
                <a:blip r:embed="rId3"/>
                <a:stretch>
                  <a:fillRect t="-4762" r="-588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13943" y="1344930"/>
                <a:ext cx="307456" cy="2584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900" i="1" smtClean="0">
                              <a:solidFill>
                                <a:schemeClr val="tx1"/>
                              </a:solidFill>
                              <a:latin typeface="Cambria Math" panose="02040503050406030204" pitchFamily="18" charset="0"/>
                            </a:rPr>
                          </m:ctrlPr>
                        </m:fPr>
                        <m:num>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𝐵𝑊</m:t>
                          </m:r>
                        </m:num>
                        <m:den>
                          <m:r>
                            <a:rPr lang="en-US" sz="900" b="0" i="1" smtClean="0">
                              <a:solidFill>
                                <a:schemeClr val="tx1"/>
                              </a:solidFill>
                              <a:latin typeface="Cambria Math" panose="02040503050406030204" pitchFamily="18" charset="0"/>
                            </a:rPr>
                            <m:t>2</m:t>
                          </m:r>
                        </m:den>
                      </m:f>
                    </m:oMath>
                  </m:oMathPara>
                </a14:m>
                <a:endParaRPr lang="en-US" sz="900" dirty="0">
                  <a:solidFill>
                    <a:schemeClr val="tx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13943" y="1344930"/>
                <a:ext cx="307456" cy="258404"/>
              </a:xfrm>
              <a:prstGeom prst="rect">
                <a:avLst/>
              </a:prstGeom>
              <a:blipFill rotWithShape="0">
                <a:blip r:embed="rId4"/>
                <a:stretch>
                  <a:fillRect l="-5882" t="-4762" r="-5882" b="-16667"/>
                </a:stretch>
              </a:blipFill>
            </p:spPr>
            <p:txBody>
              <a:bodyPr/>
              <a:lstStyle/>
              <a:p>
                <a:r>
                  <a:rPr lang="en-US">
                    <a:noFill/>
                  </a:rPr>
                  <a:t> </a:t>
                </a:r>
              </a:p>
            </p:txBody>
          </p:sp>
        </mc:Fallback>
      </mc:AlternateContent>
      <p:sp>
        <p:nvSpPr>
          <p:cNvPr id="9" name="Google Shape;326;p24"/>
          <p:cNvSpPr txBox="1">
            <a:spLocks/>
          </p:cNvSpPr>
          <p:nvPr/>
        </p:nvSpPr>
        <p:spPr>
          <a:xfrm>
            <a:off x="5655726" y="1988050"/>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t</a:t>
            </a:r>
            <a:endParaRPr lang="en-US" sz="1600" dirty="0">
              <a:latin typeface="Cambria Math" panose="02040503050406030204" pitchFamily="18" charset="0"/>
              <a:ea typeface="Cambria Math" panose="02040503050406030204" pitchFamily="18" charset="0"/>
            </a:endParaRPr>
          </a:p>
        </p:txBody>
      </p:sp>
      <p:cxnSp>
        <p:nvCxnSpPr>
          <p:cNvPr id="10" name="Straight Arrow Connector 9"/>
          <p:cNvCxnSpPr/>
          <p:nvPr/>
        </p:nvCxnSpPr>
        <p:spPr>
          <a:xfrm>
            <a:off x="1021398" y="1579018"/>
            <a:ext cx="4606221" cy="1"/>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1" name="Straight Arrow Connector 10"/>
          <p:cNvCxnSpPr/>
          <p:nvPr/>
        </p:nvCxnSpPr>
        <p:spPr>
          <a:xfrm>
            <a:off x="1040449" y="2675217"/>
            <a:ext cx="4606221" cy="1"/>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2" name="Straight Arrow Connector 11"/>
          <p:cNvCxnSpPr/>
          <p:nvPr/>
        </p:nvCxnSpPr>
        <p:spPr>
          <a:xfrm flipV="1">
            <a:off x="1390650" y="1449174"/>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8" name="Straight Arrow Connector 17"/>
          <p:cNvCxnSpPr/>
          <p:nvPr/>
        </p:nvCxnSpPr>
        <p:spPr>
          <a:xfrm flipV="1">
            <a:off x="1905000" y="1474132"/>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9" name="Straight Arrow Connector 18"/>
          <p:cNvCxnSpPr/>
          <p:nvPr/>
        </p:nvCxnSpPr>
        <p:spPr>
          <a:xfrm flipV="1">
            <a:off x="2409825" y="1474132"/>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0" name="Straight Arrow Connector 19"/>
          <p:cNvCxnSpPr/>
          <p:nvPr/>
        </p:nvCxnSpPr>
        <p:spPr>
          <a:xfrm flipV="1">
            <a:off x="2905125" y="1474132"/>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1" name="Straight Arrow Connector 20"/>
          <p:cNvCxnSpPr/>
          <p:nvPr/>
        </p:nvCxnSpPr>
        <p:spPr>
          <a:xfrm flipV="1">
            <a:off x="3448050" y="1490507"/>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2" name="Straight Arrow Connector 21"/>
          <p:cNvCxnSpPr/>
          <p:nvPr/>
        </p:nvCxnSpPr>
        <p:spPr>
          <a:xfrm flipV="1">
            <a:off x="3962400" y="1497357"/>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3" name="Straight Arrow Connector 22"/>
          <p:cNvCxnSpPr/>
          <p:nvPr/>
        </p:nvCxnSpPr>
        <p:spPr>
          <a:xfrm flipV="1">
            <a:off x="4505325" y="1497357"/>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4" name="Straight Arrow Connector 23"/>
          <p:cNvCxnSpPr/>
          <p:nvPr/>
        </p:nvCxnSpPr>
        <p:spPr>
          <a:xfrm flipV="1">
            <a:off x="5019675" y="1497357"/>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5" name="Straight Arrow Connector 24"/>
          <p:cNvCxnSpPr/>
          <p:nvPr/>
        </p:nvCxnSpPr>
        <p:spPr>
          <a:xfrm flipV="1">
            <a:off x="5608569" y="1497357"/>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6" name="Straight Arrow Connector 25"/>
          <p:cNvCxnSpPr/>
          <p:nvPr/>
        </p:nvCxnSpPr>
        <p:spPr>
          <a:xfrm flipV="1">
            <a:off x="1390650" y="1603334"/>
            <a:ext cx="514350" cy="1095182"/>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28" name="Straight Arrow Connector 27"/>
          <p:cNvCxnSpPr/>
          <p:nvPr/>
        </p:nvCxnSpPr>
        <p:spPr>
          <a:xfrm flipV="1">
            <a:off x="1914525" y="1603334"/>
            <a:ext cx="514350" cy="1095182"/>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0" name="Straight Arrow Connector 29"/>
          <p:cNvCxnSpPr/>
          <p:nvPr/>
        </p:nvCxnSpPr>
        <p:spPr>
          <a:xfrm flipH="1" flipV="1">
            <a:off x="2438399" y="1603334"/>
            <a:ext cx="438620" cy="1071883"/>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3" name="Straight Arrow Connector 32"/>
          <p:cNvCxnSpPr/>
          <p:nvPr/>
        </p:nvCxnSpPr>
        <p:spPr>
          <a:xfrm flipH="1" flipV="1">
            <a:off x="2933698" y="1591178"/>
            <a:ext cx="476252" cy="1060741"/>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5" name="Straight Arrow Connector 34"/>
          <p:cNvCxnSpPr/>
          <p:nvPr/>
        </p:nvCxnSpPr>
        <p:spPr>
          <a:xfrm flipH="1" flipV="1">
            <a:off x="3457574" y="1612441"/>
            <a:ext cx="476252" cy="1060741"/>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6" name="Straight Arrow Connector 35"/>
          <p:cNvCxnSpPr/>
          <p:nvPr/>
        </p:nvCxnSpPr>
        <p:spPr>
          <a:xfrm flipV="1">
            <a:off x="3980982" y="1591178"/>
            <a:ext cx="299444" cy="674506"/>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9" name="Straight Arrow Connector 38"/>
          <p:cNvCxnSpPr/>
          <p:nvPr/>
        </p:nvCxnSpPr>
        <p:spPr>
          <a:xfrm flipV="1">
            <a:off x="4264976" y="2258997"/>
            <a:ext cx="221299" cy="414187"/>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1" name="Straight Arrow Connector 40"/>
          <p:cNvCxnSpPr/>
          <p:nvPr/>
        </p:nvCxnSpPr>
        <p:spPr>
          <a:xfrm flipV="1">
            <a:off x="4514850" y="1581458"/>
            <a:ext cx="157951" cy="294967"/>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4" name="Straight Arrow Connector 43"/>
          <p:cNvCxnSpPr/>
          <p:nvPr/>
        </p:nvCxnSpPr>
        <p:spPr>
          <a:xfrm flipV="1">
            <a:off x="4652354" y="1852957"/>
            <a:ext cx="373699" cy="819863"/>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6" name="Straight Arrow Connector 45"/>
          <p:cNvCxnSpPr/>
          <p:nvPr/>
        </p:nvCxnSpPr>
        <p:spPr>
          <a:xfrm flipV="1">
            <a:off x="5016528" y="1590981"/>
            <a:ext cx="475423" cy="906714"/>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8" name="Straight Arrow Connector 47"/>
          <p:cNvCxnSpPr/>
          <p:nvPr/>
        </p:nvCxnSpPr>
        <p:spPr>
          <a:xfrm flipV="1">
            <a:off x="5491951" y="2404520"/>
            <a:ext cx="104650" cy="258037"/>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rot="17765169">
                <a:off x="1857924" y="1952342"/>
                <a:ext cx="513089" cy="123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rPr>
                        <m:t>𝑢𝑝</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𝑐</m:t>
                      </m:r>
                      <m:r>
                        <a:rPr lang="en-US" sz="800" b="0" i="1" smtClean="0">
                          <a:solidFill>
                            <a:schemeClr val="tx1"/>
                          </a:solidFill>
                          <a:latin typeface="Cambria Math" panose="02040503050406030204" pitchFamily="18" charset="0"/>
                        </a:rPr>
                        <m:t>h</m:t>
                      </m:r>
                      <m:r>
                        <a:rPr lang="en-US" sz="800" b="0" i="1" smtClean="0">
                          <a:solidFill>
                            <a:schemeClr val="tx1"/>
                          </a:solidFill>
                          <a:latin typeface="Cambria Math" panose="02040503050406030204" pitchFamily="18" charset="0"/>
                        </a:rPr>
                        <m:t>𝑟𝑖𝑝</m:t>
                      </m:r>
                    </m:oMath>
                  </m:oMathPara>
                </a14:m>
                <a:endParaRPr lang="en-US" sz="800" dirty="0">
                  <a:solidFill>
                    <a:schemeClr val="tx1"/>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rot="17765169">
                <a:off x="1857924" y="1952342"/>
                <a:ext cx="513089" cy="123111"/>
              </a:xfrm>
              <a:prstGeom prst="rect">
                <a:avLst/>
              </a:prstGeom>
              <a:blipFill rotWithShape="0">
                <a:blip r:embed="rId5"/>
                <a:stretch>
                  <a:fillRect t="-5882" r="-16071"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rot="3740143">
                <a:off x="2960896" y="2051508"/>
                <a:ext cx="644985" cy="123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rPr>
                        <m:t>𝑑𝑜𝑤𝑛</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𝑐</m:t>
                      </m:r>
                      <m:r>
                        <a:rPr lang="en-US" sz="800" b="0" i="1" smtClean="0">
                          <a:solidFill>
                            <a:schemeClr val="tx1"/>
                          </a:solidFill>
                          <a:latin typeface="Cambria Math" panose="02040503050406030204" pitchFamily="18" charset="0"/>
                        </a:rPr>
                        <m:t>h</m:t>
                      </m:r>
                      <m:r>
                        <a:rPr lang="en-US" sz="800" b="0" i="1" smtClean="0">
                          <a:solidFill>
                            <a:schemeClr val="tx1"/>
                          </a:solidFill>
                          <a:latin typeface="Cambria Math" panose="02040503050406030204" pitchFamily="18" charset="0"/>
                        </a:rPr>
                        <m:t>𝑟𝑖𝑝</m:t>
                      </m:r>
                    </m:oMath>
                  </m:oMathPara>
                </a14:m>
                <a:endParaRPr lang="en-US" sz="700" dirty="0">
                  <a:solidFill>
                    <a:schemeClr val="tx1"/>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rot="3740143">
                <a:off x="2960896" y="2051508"/>
                <a:ext cx="644985" cy="123111"/>
              </a:xfrm>
              <a:prstGeom prst="rect">
                <a:avLst/>
              </a:prstGeom>
              <a:blipFill rotWithShape="0">
                <a:blip r:embed="rId6"/>
                <a:stretch>
                  <a:fillRect l="-4412" t="-2885" r="-2941" b="-67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4061369" y="2750443"/>
                <a:ext cx="373564" cy="123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rPr>
                        <m:t>𝑆𝑦𝑚𝑏𝑜𝑙</m:t>
                      </m:r>
                    </m:oMath>
                  </m:oMathPara>
                </a14:m>
                <a:endParaRPr lang="en-US" sz="700" dirty="0">
                  <a:solidFill>
                    <a:schemeClr val="tx1"/>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4061369" y="2750443"/>
                <a:ext cx="373564" cy="123111"/>
              </a:xfrm>
              <a:prstGeom prst="rect">
                <a:avLst/>
              </a:prstGeom>
              <a:blipFill rotWithShape="0">
                <a:blip r:embed="rId7"/>
                <a:stretch>
                  <a:fillRect l="-8065" r="-9677" b="-45000"/>
                </a:stretch>
              </a:blipFill>
            </p:spPr>
            <p:txBody>
              <a:bodyPr/>
              <a:lstStyle/>
              <a:p>
                <a:r>
                  <a:rPr lang="en-US">
                    <a:noFill/>
                  </a:rPr>
                  <a:t> </a:t>
                </a:r>
              </a:p>
            </p:txBody>
          </p:sp>
        </mc:Fallback>
      </mc:AlternateContent>
    </p:spTree>
    <p:extLst>
      <p:ext uri="{BB962C8B-B14F-4D97-AF65-F5344CB8AC3E}">
        <p14:creationId xmlns:p14="http://schemas.microsoft.com/office/powerpoint/2010/main" val="16496313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Technical overview CSS as a modulation for </a:t>
            </a:r>
            <a:r>
              <a:rPr lang="en-US" sz="2000" dirty="0">
                <a:latin typeface="Inria Sans" panose="020B0604020202020204" charset="0"/>
              </a:rPr>
              <a:t>Long Range Communication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a:p>
        </p:txBody>
      </p:sp>
      <p:cxnSp>
        <p:nvCxnSpPr>
          <p:cNvPr id="4" name="Straight Arrow Connector 3"/>
          <p:cNvCxnSpPr/>
          <p:nvPr/>
        </p:nvCxnSpPr>
        <p:spPr>
          <a:xfrm flipH="1" flipV="1">
            <a:off x="1592862" y="2371913"/>
            <a:ext cx="10890" cy="1538867"/>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537077" y="3137053"/>
            <a:ext cx="2610381" cy="4292"/>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326;p24"/>
          <p:cNvSpPr txBox="1">
            <a:spLocks/>
          </p:cNvSpPr>
          <p:nvPr/>
        </p:nvSpPr>
        <p:spPr>
          <a:xfrm>
            <a:off x="1367832" y="3002528"/>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f</a:t>
            </a:r>
            <a:r>
              <a:rPr lang="en-US" sz="1600" baseline="-25000" dirty="0" smtClean="0">
                <a:latin typeface="Cambria Math" panose="02040503050406030204" pitchFamily="18" charset="0"/>
                <a:ea typeface="Cambria Math" panose="02040503050406030204" pitchFamily="18" charset="0"/>
              </a:rPr>
              <a:t>c</a:t>
            </a:r>
            <a:endParaRPr lang="en-US" sz="1600" dirty="0">
              <a:latin typeface="Cambria Math" panose="02040503050406030204" pitchFamily="18" charset="0"/>
              <a:ea typeface="Cambria Math" panose="02040503050406030204" pitchFamily="18" charset="0"/>
            </a:endParaRPr>
          </a:p>
        </p:txBody>
      </p:sp>
      <p:sp>
        <p:nvSpPr>
          <p:cNvPr id="9" name="Google Shape;326;p24"/>
          <p:cNvSpPr txBox="1">
            <a:spLocks/>
          </p:cNvSpPr>
          <p:nvPr/>
        </p:nvSpPr>
        <p:spPr>
          <a:xfrm>
            <a:off x="4211875" y="2991380"/>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t</a:t>
            </a:r>
            <a:endParaRPr lang="en-US" sz="1600" dirty="0">
              <a:latin typeface="Cambria Math" panose="02040503050406030204" pitchFamily="18" charset="0"/>
              <a:ea typeface="Cambria Math" panose="02040503050406030204" pitchFamily="18" charset="0"/>
            </a:endParaRPr>
          </a:p>
        </p:txBody>
      </p:sp>
      <p:cxnSp>
        <p:nvCxnSpPr>
          <p:cNvPr id="10" name="Straight Arrow Connector 9"/>
          <p:cNvCxnSpPr/>
          <p:nvPr/>
        </p:nvCxnSpPr>
        <p:spPr>
          <a:xfrm>
            <a:off x="1537076" y="2593496"/>
            <a:ext cx="2610382"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1" name="Straight Arrow Connector 10"/>
          <p:cNvCxnSpPr/>
          <p:nvPr/>
        </p:nvCxnSpPr>
        <p:spPr>
          <a:xfrm>
            <a:off x="1556127" y="3689695"/>
            <a:ext cx="2591331" cy="0"/>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2" name="Straight Arrow Connector 11"/>
          <p:cNvCxnSpPr/>
          <p:nvPr/>
        </p:nvCxnSpPr>
        <p:spPr>
          <a:xfrm flipV="1">
            <a:off x="1906328" y="2463652"/>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8" name="Straight Arrow Connector 17"/>
          <p:cNvCxnSpPr/>
          <p:nvPr/>
        </p:nvCxnSpPr>
        <p:spPr>
          <a:xfrm flipV="1">
            <a:off x="2420678" y="2488610"/>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9" name="Straight Arrow Connector 18"/>
          <p:cNvCxnSpPr/>
          <p:nvPr/>
        </p:nvCxnSpPr>
        <p:spPr>
          <a:xfrm flipV="1">
            <a:off x="2925503" y="2488610"/>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0" name="Straight Arrow Connector 19"/>
          <p:cNvCxnSpPr/>
          <p:nvPr/>
        </p:nvCxnSpPr>
        <p:spPr>
          <a:xfrm flipV="1">
            <a:off x="3420803" y="2488610"/>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1" name="Straight Arrow Connector 20"/>
          <p:cNvCxnSpPr/>
          <p:nvPr/>
        </p:nvCxnSpPr>
        <p:spPr>
          <a:xfrm flipV="1">
            <a:off x="3963728" y="2504985"/>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6" name="Straight Arrow Connector 25"/>
          <p:cNvCxnSpPr/>
          <p:nvPr/>
        </p:nvCxnSpPr>
        <p:spPr>
          <a:xfrm flipV="1">
            <a:off x="1906328" y="2617812"/>
            <a:ext cx="514350" cy="1095182"/>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28" name="Straight Arrow Connector 27"/>
          <p:cNvCxnSpPr/>
          <p:nvPr/>
        </p:nvCxnSpPr>
        <p:spPr>
          <a:xfrm flipV="1">
            <a:off x="2424758" y="2605148"/>
            <a:ext cx="403265" cy="808226"/>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6" name="Straight Arrow Connector 35"/>
          <p:cNvCxnSpPr/>
          <p:nvPr/>
        </p:nvCxnSpPr>
        <p:spPr>
          <a:xfrm flipV="1">
            <a:off x="2949503" y="2605147"/>
            <a:ext cx="236956" cy="547848"/>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1" name="Straight Arrow Connector 40"/>
          <p:cNvCxnSpPr/>
          <p:nvPr/>
        </p:nvCxnSpPr>
        <p:spPr>
          <a:xfrm flipV="1">
            <a:off x="3427181" y="2605148"/>
            <a:ext cx="126704" cy="273708"/>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8" name="Straight Arrow Connector 47"/>
          <p:cNvCxnSpPr/>
          <p:nvPr/>
        </p:nvCxnSpPr>
        <p:spPr>
          <a:xfrm flipV="1">
            <a:off x="2807049" y="3426745"/>
            <a:ext cx="94455" cy="261754"/>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37" name="Google Shape;267;p19"/>
          <p:cNvSpPr txBox="1">
            <a:spLocks/>
          </p:cNvSpPr>
          <p:nvPr/>
        </p:nvSpPr>
        <p:spPr>
          <a:xfrm>
            <a:off x="1207850" y="1434601"/>
            <a:ext cx="7783626" cy="29721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42900" algn="just">
              <a:buClr>
                <a:srgbClr val="10E7D9"/>
              </a:buClr>
              <a:buSzPts val="1800"/>
              <a:buFont typeface="Wingdings" panose="05000000000000000000" pitchFamily="2" charset="2"/>
              <a:buChar char="v"/>
            </a:pPr>
            <a:r>
              <a:rPr lang="en-US" dirty="0" smtClean="0">
                <a:solidFill>
                  <a:srgbClr val="FFFFFF"/>
                </a:solidFill>
                <a:latin typeface="Inria Sans" panose="020B0604020202020204" charset="0"/>
                <a:cs typeface="Times New Roman" panose="02020603050405020304" pitchFamily="18" charset="0"/>
              </a:rPr>
              <a:t>The spreading </a:t>
            </a:r>
            <a:r>
              <a:rPr lang="en-US" dirty="0">
                <a:solidFill>
                  <a:srgbClr val="FFFFFF"/>
                </a:solidFill>
                <a:latin typeface="Inria Sans" panose="020B0604020202020204" charset="0"/>
                <a:cs typeface="Times New Roman" panose="02020603050405020304" pitchFamily="18" charset="0"/>
              </a:rPr>
              <a:t>factor, SF , is the number of bits encoded in each chirp duration.</a:t>
            </a:r>
            <a:endParaRPr lang="en-US" sz="1800" b="1"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0" name="TextBox 39"/>
              <p:cNvSpPr txBox="1"/>
              <p:nvPr/>
            </p:nvSpPr>
            <p:spPr>
              <a:xfrm>
                <a:off x="1281009" y="1914532"/>
                <a:ext cx="468590"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𝑆𝐹</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2</m:t>
                      </m:r>
                    </m:oMath>
                  </m:oMathPara>
                </a14:m>
                <a:endParaRPr lang="en-US" sz="1100" dirty="0">
                  <a:solidFill>
                    <a:schemeClr val="tx1"/>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1281009" y="1914532"/>
                <a:ext cx="468590" cy="169277"/>
              </a:xfrm>
              <a:prstGeom prst="rect">
                <a:avLst/>
              </a:prstGeom>
              <a:blipFill rotWithShape="0">
                <a:blip r:embed="rId3"/>
                <a:stretch>
                  <a:fillRect l="-6494" r="-6494" b="-7143"/>
                </a:stretch>
              </a:blipFill>
            </p:spPr>
            <p:txBody>
              <a:bodyPr/>
              <a:lstStyle/>
              <a:p>
                <a:r>
                  <a:rPr lang="en-US">
                    <a:noFill/>
                  </a:rPr>
                  <a:t> </a:t>
                </a:r>
              </a:p>
            </p:txBody>
          </p:sp>
        </mc:Fallback>
      </mc:AlternateContent>
      <p:cxnSp>
        <p:nvCxnSpPr>
          <p:cNvPr id="43" name="Straight Arrow Connector 42"/>
          <p:cNvCxnSpPr/>
          <p:nvPr/>
        </p:nvCxnSpPr>
        <p:spPr>
          <a:xfrm flipV="1">
            <a:off x="3177470" y="3139450"/>
            <a:ext cx="236956" cy="547848"/>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5" name="Straight Arrow Connector 44"/>
          <p:cNvCxnSpPr/>
          <p:nvPr/>
        </p:nvCxnSpPr>
        <p:spPr>
          <a:xfrm flipV="1">
            <a:off x="3442089" y="2878856"/>
            <a:ext cx="521639" cy="817182"/>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2084367" y="2376379"/>
                <a:ext cx="176330"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solidFill>
                          <a:latin typeface="Cambria Math" panose="02040503050406030204" pitchFamily="18" charset="0"/>
                        </a:rPr>
                        <m:t>00</m:t>
                      </m:r>
                    </m:oMath>
                  </m:oMathPara>
                </a14:m>
                <a:endParaRPr lang="en-US" sz="1000" dirty="0">
                  <a:solidFill>
                    <a:schemeClr val="tx1"/>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2084367" y="2376379"/>
                <a:ext cx="176330" cy="153888"/>
              </a:xfrm>
              <a:prstGeom prst="rect">
                <a:avLst/>
              </a:prstGeom>
              <a:blipFill rotWithShape="0">
                <a:blip r:embed="rId4"/>
                <a:stretch>
                  <a:fillRect l="-17241" r="-17241"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2607410" y="2376379"/>
                <a:ext cx="141064" cy="153888"/>
              </a:xfrm>
              <a:prstGeom prst="rect">
                <a:avLst/>
              </a:prstGeom>
              <a:noFill/>
            </p:spPr>
            <p:txBody>
              <a:bodyPr wrap="none" lIns="0" tIns="0" rIns="0" bIns="0" rtlCol="0">
                <a:spAutoFit/>
              </a:bodyPr>
              <a:lstStyle/>
              <a:p>
                <a14:m>
                  <m:oMath xmlns:m="http://schemas.openxmlformats.org/officeDocument/2006/math">
                    <m:r>
                      <a:rPr lang="en-US" sz="1000" b="0" i="1" smtClean="0">
                        <a:solidFill>
                          <a:schemeClr val="tx1"/>
                        </a:solidFill>
                        <a:latin typeface="Cambria Math" panose="02040503050406030204" pitchFamily="18" charset="0"/>
                      </a:rPr>
                      <m:t>0</m:t>
                    </m:r>
                  </m:oMath>
                </a14:m>
                <a:r>
                  <a:rPr lang="en-US" sz="1000" dirty="0" smtClean="0">
                    <a:solidFill>
                      <a:schemeClr val="tx1"/>
                    </a:solidFill>
                  </a:rPr>
                  <a:t>1</a:t>
                </a:r>
                <a:endParaRPr lang="en-US" sz="1000" dirty="0">
                  <a:solidFill>
                    <a:schemeClr val="tx1"/>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2607410" y="2376379"/>
                <a:ext cx="141064" cy="153888"/>
              </a:xfrm>
              <a:prstGeom prst="rect">
                <a:avLst/>
              </a:prstGeom>
              <a:blipFill rotWithShape="0">
                <a:blip r:embed="rId5"/>
                <a:stretch>
                  <a:fillRect l="-34783" t="-32000" r="-56522" b="-4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3095187" y="2376379"/>
                <a:ext cx="176330"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0" smtClean="0">
                          <a:solidFill>
                            <a:schemeClr val="tx1"/>
                          </a:solidFill>
                          <a:latin typeface="Cambria Math" panose="02040503050406030204" pitchFamily="18" charset="0"/>
                        </a:rPr>
                        <m:t>11</m:t>
                      </m:r>
                    </m:oMath>
                  </m:oMathPara>
                </a14:m>
                <a:endParaRPr lang="en-US" sz="1000" dirty="0">
                  <a:solidFill>
                    <a:schemeClr val="tx1"/>
                  </a:solidFill>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3095187" y="2376379"/>
                <a:ext cx="176330" cy="153888"/>
              </a:xfrm>
              <a:prstGeom prst="rect">
                <a:avLst/>
              </a:prstGeom>
              <a:blipFill rotWithShape="0">
                <a:blip r:embed="rId6"/>
                <a:stretch>
                  <a:fillRect l="-17241" r="-17241"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3582477" y="2387588"/>
                <a:ext cx="176330"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0" smtClean="0">
                          <a:solidFill>
                            <a:schemeClr val="tx1"/>
                          </a:solidFill>
                          <a:latin typeface="Cambria Math" panose="02040503050406030204" pitchFamily="18" charset="0"/>
                        </a:rPr>
                        <m:t>10</m:t>
                      </m:r>
                    </m:oMath>
                  </m:oMathPara>
                </a14:m>
                <a:endParaRPr lang="en-US" sz="1000" dirty="0">
                  <a:solidFill>
                    <a:schemeClr val="tx1"/>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3582477" y="2387588"/>
                <a:ext cx="176330" cy="153888"/>
              </a:xfrm>
              <a:prstGeom prst="rect">
                <a:avLst/>
              </a:prstGeom>
              <a:blipFill rotWithShape="0">
                <a:blip r:embed="rId7"/>
                <a:stretch>
                  <a:fillRect l="-17241" r="-17241"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1129638" y="3687298"/>
                <a:ext cx="307456" cy="2584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900" i="1" smtClean="0">
                              <a:solidFill>
                                <a:schemeClr val="tx1"/>
                              </a:solidFill>
                              <a:latin typeface="Cambria Math" panose="02040503050406030204" pitchFamily="18" charset="0"/>
                            </a:rPr>
                          </m:ctrlPr>
                        </m:fPr>
                        <m:num>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𝐵𝑊</m:t>
                          </m:r>
                        </m:num>
                        <m:den>
                          <m:r>
                            <a:rPr lang="en-US" sz="900" b="0" i="1" smtClean="0">
                              <a:solidFill>
                                <a:schemeClr val="tx1"/>
                              </a:solidFill>
                              <a:latin typeface="Cambria Math" panose="02040503050406030204" pitchFamily="18" charset="0"/>
                            </a:rPr>
                            <m:t>2</m:t>
                          </m:r>
                        </m:den>
                      </m:f>
                    </m:oMath>
                  </m:oMathPara>
                </a14:m>
                <a:endParaRPr lang="en-US" sz="900" dirty="0">
                  <a:solidFill>
                    <a:schemeClr val="tx1"/>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1129638" y="3687298"/>
                <a:ext cx="307456" cy="258404"/>
              </a:xfrm>
              <a:prstGeom prst="rect">
                <a:avLst/>
              </a:prstGeom>
              <a:blipFill rotWithShape="0">
                <a:blip r:embed="rId8"/>
                <a:stretch>
                  <a:fillRect t="-4762" r="-588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1129638" y="2394332"/>
                <a:ext cx="307456" cy="2584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900" i="1" smtClean="0">
                              <a:solidFill>
                                <a:schemeClr val="tx1"/>
                              </a:solidFill>
                              <a:latin typeface="Cambria Math" panose="02040503050406030204" pitchFamily="18" charset="0"/>
                            </a:rPr>
                          </m:ctrlPr>
                        </m:fPr>
                        <m:num>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𝐵𝑊</m:t>
                          </m:r>
                        </m:num>
                        <m:den>
                          <m:r>
                            <a:rPr lang="en-US" sz="900" b="0" i="1" smtClean="0">
                              <a:solidFill>
                                <a:schemeClr val="tx1"/>
                              </a:solidFill>
                              <a:latin typeface="Cambria Math" panose="02040503050406030204" pitchFamily="18" charset="0"/>
                            </a:rPr>
                            <m:t>2</m:t>
                          </m:r>
                        </m:den>
                      </m:f>
                    </m:oMath>
                  </m:oMathPara>
                </a14:m>
                <a:endParaRPr lang="en-US" sz="900" dirty="0">
                  <a:solidFill>
                    <a:schemeClr val="tx1"/>
                  </a:solidFil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1129638" y="2394332"/>
                <a:ext cx="307456" cy="258404"/>
              </a:xfrm>
              <a:prstGeom prst="rect">
                <a:avLst/>
              </a:prstGeom>
              <a:blipFill rotWithShape="0">
                <a:blip r:embed="rId9"/>
                <a:stretch>
                  <a:fillRect l="-5882" t="-4762" r="-588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4593225" y="2408006"/>
                <a:ext cx="5940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oMath>
                  </m:oMathPara>
                </a14:m>
                <a:endParaRPr lang="en-US" dirty="0">
                  <a:solidFill>
                    <a:schemeClr val="tx1"/>
                  </a:solidFill>
                </a:endParaRPr>
              </a:p>
            </p:txBody>
          </p:sp>
        </mc:Choice>
        <mc:Fallback xmlns="">
          <p:sp>
            <p:nvSpPr>
              <p:cNvPr id="60" name="TextBox 59"/>
              <p:cNvSpPr txBox="1">
                <a:spLocks noRot="1" noChangeAspect="1" noMove="1" noResize="1" noEditPoints="1" noAdjustHandles="1" noChangeArrowheads="1" noChangeShapeType="1" noTextEdit="1"/>
              </p:cNvSpPr>
              <p:nvPr/>
            </p:nvSpPr>
            <p:spPr>
              <a:xfrm>
                <a:off x="4593225" y="2408006"/>
                <a:ext cx="594073" cy="215444"/>
              </a:xfrm>
              <a:prstGeom prst="rect">
                <a:avLst/>
              </a:prstGeom>
              <a:blipFill rotWithShape="0">
                <a:blip r:embed="rId10"/>
                <a:stretch>
                  <a:fillRect l="-6122" r="-5102"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4593225" y="2794432"/>
                <a:ext cx="134504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𝑠𝑎𝑚𝑝𝑙𝑒</m:t>
                      </m:r>
                    </m:oMath>
                  </m:oMathPara>
                </a14:m>
                <a:endParaRPr lang="en-US" dirty="0">
                  <a:solidFill>
                    <a:schemeClr val="tx1"/>
                  </a:solidFill>
                </a:endParaRPr>
              </a:p>
            </p:txBody>
          </p:sp>
        </mc:Choice>
        <mc:Fallback xmlns="">
          <p:sp>
            <p:nvSpPr>
              <p:cNvPr id="61" name="TextBox 60"/>
              <p:cNvSpPr txBox="1">
                <a:spLocks noRot="1" noChangeAspect="1" noMove="1" noResize="1" noEditPoints="1" noAdjustHandles="1" noChangeArrowheads="1" noChangeShapeType="1" noTextEdit="1"/>
              </p:cNvSpPr>
              <p:nvPr/>
            </p:nvSpPr>
            <p:spPr>
              <a:xfrm>
                <a:off x="4593225" y="2794432"/>
                <a:ext cx="1345048" cy="215444"/>
              </a:xfrm>
              <a:prstGeom prst="rect">
                <a:avLst/>
              </a:prstGeom>
              <a:blipFill rotWithShape="0">
                <a:blip r:embed="rId11"/>
                <a:stretch>
                  <a:fillRect l="-2262" r="-3167"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4591832" y="3197930"/>
                <a:ext cx="190892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𝑐</m:t>
                      </m:r>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𝑟𝑖𝑝</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𝑠𝑦𝑚𝑏𝑜𝑙</m:t>
                      </m:r>
                      <m:r>
                        <a:rPr lang="en-US" b="0" i="1" smtClean="0">
                          <a:solidFill>
                            <a:schemeClr val="tx1"/>
                          </a:solidFill>
                          <a:latin typeface="Cambria Math" panose="02040503050406030204" pitchFamily="18" charset="0"/>
                        </a:rPr>
                        <m:t>=   </m:t>
                      </m:r>
                      <m:func>
                        <m:funcPr>
                          <m:ctrlPr>
                            <a:rPr lang="en-US" i="1" smtClean="0">
                              <a:solidFill>
                                <a:schemeClr val="tx1"/>
                              </a:solidFill>
                              <a:latin typeface="Cambria Math" panose="02040503050406030204" pitchFamily="18" charset="0"/>
                            </a:rPr>
                          </m:ctrlPr>
                        </m:funcPr>
                        <m:fName>
                          <m:sSub>
                            <m:sSubPr>
                              <m:ctrlPr>
                                <a:rPr lang="en-US"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log</m:t>
                              </m:r>
                            </m:e>
                            <m:sub>
                              <m:r>
                                <a:rPr lang="en-US" b="0" i="1" smtClean="0">
                                  <a:solidFill>
                                    <a:schemeClr val="tx1"/>
                                  </a:solidFill>
                                  <a:latin typeface="Cambria Math" panose="02040503050406030204" pitchFamily="18" charset="0"/>
                                </a:rPr>
                                <m:t>2</m:t>
                              </m:r>
                            </m:sub>
                          </m:sSub>
                        </m:fName>
                        <m:e>
                          <m:r>
                            <a:rPr lang="en-US" b="0" i="1" smtClean="0">
                              <a:solidFill>
                                <a:schemeClr val="tx1"/>
                              </a:solidFill>
                              <a:latin typeface="Cambria Math" panose="02040503050406030204" pitchFamily="18" charset="0"/>
                            </a:rPr>
                            <m:t>4</m:t>
                          </m:r>
                        </m:e>
                      </m:func>
                    </m:oMath>
                  </m:oMathPara>
                </a14:m>
                <a:endParaRPr lang="en-US" dirty="0">
                  <a:solidFill>
                    <a:schemeClr val="tx1"/>
                  </a:solidFill>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4591832" y="3197930"/>
                <a:ext cx="1908920" cy="215444"/>
              </a:xfrm>
              <a:prstGeom prst="rect">
                <a:avLst/>
              </a:prstGeom>
              <a:blipFill rotWithShape="0">
                <a:blip r:embed="rId12"/>
                <a:stretch>
                  <a:fillRect l="-639" r="-1278"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6715939" y="2408006"/>
                <a:ext cx="5940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oMath>
                  </m:oMathPara>
                </a14:m>
                <a:endParaRPr lang="en-US" dirty="0">
                  <a:solidFill>
                    <a:schemeClr val="tx1"/>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6715939" y="2408006"/>
                <a:ext cx="594073" cy="215444"/>
              </a:xfrm>
              <a:prstGeom prst="rect">
                <a:avLst/>
              </a:prstGeom>
              <a:blipFill rotWithShape="0">
                <a:blip r:embed="rId13"/>
                <a:stretch>
                  <a:fillRect l="-5155" r="-103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6711464" y="2815692"/>
                <a:ext cx="13406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m:t>
                          </m:r>
                        </m:sup>
                      </m:sSup>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𝑠𝑎𝑚𝑝𝑙𝑒</m:t>
                      </m:r>
                    </m:oMath>
                  </m:oMathPara>
                </a14:m>
                <a:endParaRPr lang="en-US" dirty="0">
                  <a:solidFill>
                    <a:schemeClr val="tx1"/>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6711464" y="2815692"/>
                <a:ext cx="1340688" cy="215444"/>
              </a:xfrm>
              <a:prstGeom prst="rect">
                <a:avLst/>
              </a:prstGeom>
              <a:blipFill rotWithShape="0">
                <a:blip r:embed="rId14"/>
                <a:stretch>
                  <a:fillRect l="-2273" r="-2727"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6711464" y="3197930"/>
                <a:ext cx="194534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𝑐</m:t>
                      </m:r>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𝑟𝑖𝑝</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𝑠𝑦𝑚𝑏𝑜𝑙</m:t>
                      </m:r>
                      <m:r>
                        <a:rPr lang="en-US" b="0" i="1" smtClean="0">
                          <a:solidFill>
                            <a:schemeClr val="tx1"/>
                          </a:solidFill>
                          <a:latin typeface="Cambria Math" panose="02040503050406030204" pitchFamily="18" charset="0"/>
                        </a:rPr>
                        <m:t>=   </m:t>
                      </m:r>
                      <m:func>
                        <m:funcPr>
                          <m:ctrlPr>
                            <a:rPr lang="en-US" i="1" smtClean="0">
                              <a:solidFill>
                                <a:schemeClr val="tx1"/>
                              </a:solidFill>
                              <a:latin typeface="Cambria Math" panose="02040503050406030204" pitchFamily="18" charset="0"/>
                            </a:rPr>
                          </m:ctrlPr>
                        </m:funcPr>
                        <m:fName>
                          <m:sSub>
                            <m:sSubPr>
                              <m:ctrlPr>
                                <a:rPr lang="en-US"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log</m:t>
                              </m:r>
                            </m:e>
                            <m:sub>
                              <m:r>
                                <a:rPr lang="en-US" b="0" i="1" smtClean="0">
                                  <a:solidFill>
                                    <a:schemeClr val="tx1"/>
                                  </a:solidFill>
                                  <a:latin typeface="Cambria Math" panose="02040503050406030204" pitchFamily="18" charset="0"/>
                                </a:rPr>
                                <m:t>2</m:t>
                              </m:r>
                            </m:sub>
                          </m:sSub>
                        </m:fName>
                        <m:e>
                          <m:r>
                            <a:rPr lang="en-US" b="0" i="1" smtClean="0">
                              <a:solidFill>
                                <a:schemeClr val="tx1"/>
                              </a:solidFill>
                              <a:latin typeface="Cambria Math" panose="02040503050406030204" pitchFamily="18" charset="0"/>
                            </a:rPr>
                            <m:t>𝑁</m:t>
                          </m:r>
                        </m:e>
                      </m:func>
                    </m:oMath>
                  </m:oMathPara>
                </a14:m>
                <a:endParaRPr lang="en-US" dirty="0">
                  <a:solidFill>
                    <a:schemeClr val="tx1"/>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6711464" y="3197930"/>
                <a:ext cx="1945341" cy="215444"/>
              </a:xfrm>
              <a:prstGeom prst="rect">
                <a:avLst/>
              </a:prstGeom>
              <a:blipFill rotWithShape="0">
                <a:blip r:embed="rId15"/>
                <a:stretch>
                  <a:fillRect l="-627" r="-940" b="-34286"/>
                </a:stretch>
              </a:blipFill>
            </p:spPr>
            <p:txBody>
              <a:bodyPr/>
              <a:lstStyle/>
              <a:p>
                <a:r>
                  <a:rPr lang="en-US">
                    <a:noFill/>
                  </a:rPr>
                  <a:t> </a:t>
                </a:r>
              </a:p>
            </p:txBody>
          </p:sp>
        </mc:Fallback>
      </mc:AlternateContent>
      <p:cxnSp>
        <p:nvCxnSpPr>
          <p:cNvPr id="66" name="Straight Arrow Connector 65"/>
          <p:cNvCxnSpPr/>
          <p:nvPr/>
        </p:nvCxnSpPr>
        <p:spPr>
          <a:xfrm>
            <a:off x="402771" y="2591222"/>
            <a:ext cx="1979808" cy="0"/>
          </a:xfrm>
          <a:prstGeom prst="straightConnector1">
            <a:avLst/>
          </a:prstGeom>
          <a:ln>
            <a:prstDash val="dash"/>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67" name="Straight Arrow Connector 66"/>
          <p:cNvCxnSpPr/>
          <p:nvPr/>
        </p:nvCxnSpPr>
        <p:spPr>
          <a:xfrm>
            <a:off x="402771" y="3694160"/>
            <a:ext cx="1503557" cy="0"/>
          </a:xfrm>
          <a:prstGeom prst="straightConnector1">
            <a:avLst/>
          </a:prstGeom>
          <a:ln>
            <a:prstDash val="dash"/>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83" name="Straight Arrow Connector 82"/>
          <p:cNvCxnSpPr/>
          <p:nvPr/>
        </p:nvCxnSpPr>
        <p:spPr>
          <a:xfrm>
            <a:off x="402771" y="3413374"/>
            <a:ext cx="2024227" cy="0"/>
          </a:xfrm>
          <a:prstGeom prst="straightConnector1">
            <a:avLst/>
          </a:prstGeom>
          <a:ln>
            <a:prstDash val="dash"/>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89" name="Straight Arrow Connector 88"/>
          <p:cNvCxnSpPr/>
          <p:nvPr/>
        </p:nvCxnSpPr>
        <p:spPr>
          <a:xfrm>
            <a:off x="402771" y="3125456"/>
            <a:ext cx="2546732" cy="0"/>
          </a:xfrm>
          <a:prstGeom prst="straightConnector1">
            <a:avLst/>
          </a:prstGeom>
          <a:ln>
            <a:prstDash val="dash"/>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91" name="Straight Arrow Connector 90"/>
          <p:cNvCxnSpPr/>
          <p:nvPr/>
        </p:nvCxnSpPr>
        <p:spPr>
          <a:xfrm>
            <a:off x="402771" y="2878856"/>
            <a:ext cx="3011655" cy="0"/>
          </a:xfrm>
          <a:prstGeom prst="straightConnector1">
            <a:avLst/>
          </a:prstGeom>
          <a:ln>
            <a:prstDash val="dash"/>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94" name="Google Shape;326;p24"/>
          <p:cNvSpPr txBox="1">
            <a:spLocks/>
          </p:cNvSpPr>
          <p:nvPr/>
        </p:nvSpPr>
        <p:spPr>
          <a:xfrm>
            <a:off x="125778" y="3548481"/>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f</a:t>
            </a:r>
            <a:r>
              <a:rPr lang="en-US" sz="1600" baseline="-25000" dirty="0">
                <a:latin typeface="Cambria Math" panose="02040503050406030204" pitchFamily="18" charset="0"/>
                <a:ea typeface="Cambria Math" panose="02040503050406030204" pitchFamily="18" charset="0"/>
              </a:rPr>
              <a:t>0</a:t>
            </a:r>
            <a:endParaRPr lang="en-US" sz="1600" dirty="0">
              <a:latin typeface="Cambria Math" panose="02040503050406030204" pitchFamily="18" charset="0"/>
              <a:ea typeface="Cambria Math" panose="02040503050406030204" pitchFamily="18" charset="0"/>
            </a:endParaRPr>
          </a:p>
        </p:txBody>
      </p:sp>
      <p:sp>
        <p:nvSpPr>
          <p:cNvPr id="95" name="Google Shape;326;p24"/>
          <p:cNvSpPr txBox="1">
            <a:spLocks/>
          </p:cNvSpPr>
          <p:nvPr/>
        </p:nvSpPr>
        <p:spPr>
          <a:xfrm>
            <a:off x="125778" y="3268459"/>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f</a:t>
            </a:r>
            <a:r>
              <a:rPr lang="en-US" sz="1600" baseline="-25000" dirty="0">
                <a:latin typeface="Cambria Math" panose="02040503050406030204" pitchFamily="18" charset="0"/>
                <a:ea typeface="Cambria Math" panose="02040503050406030204" pitchFamily="18" charset="0"/>
              </a:rPr>
              <a:t>1</a:t>
            </a:r>
            <a:endParaRPr lang="en-US" sz="1600" dirty="0">
              <a:latin typeface="Cambria Math" panose="02040503050406030204" pitchFamily="18" charset="0"/>
              <a:ea typeface="Cambria Math" panose="02040503050406030204" pitchFamily="18" charset="0"/>
            </a:endParaRPr>
          </a:p>
        </p:txBody>
      </p:sp>
      <p:sp>
        <p:nvSpPr>
          <p:cNvPr id="96" name="Google Shape;326;p24"/>
          <p:cNvSpPr txBox="1">
            <a:spLocks/>
          </p:cNvSpPr>
          <p:nvPr/>
        </p:nvSpPr>
        <p:spPr>
          <a:xfrm>
            <a:off x="125778" y="2986639"/>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f</a:t>
            </a:r>
            <a:r>
              <a:rPr lang="en-US" sz="1600" baseline="-25000" dirty="0" smtClean="0">
                <a:latin typeface="Cambria Math" panose="02040503050406030204" pitchFamily="18" charset="0"/>
                <a:ea typeface="Cambria Math" panose="02040503050406030204" pitchFamily="18" charset="0"/>
              </a:rPr>
              <a:t>2</a:t>
            </a:r>
            <a:endParaRPr lang="en-US" sz="1600" dirty="0">
              <a:latin typeface="Cambria Math" panose="02040503050406030204" pitchFamily="18" charset="0"/>
              <a:ea typeface="Cambria Math" panose="02040503050406030204" pitchFamily="18" charset="0"/>
            </a:endParaRPr>
          </a:p>
        </p:txBody>
      </p:sp>
      <p:sp>
        <p:nvSpPr>
          <p:cNvPr id="97" name="Google Shape;326;p24"/>
          <p:cNvSpPr txBox="1">
            <a:spLocks/>
          </p:cNvSpPr>
          <p:nvPr/>
        </p:nvSpPr>
        <p:spPr>
          <a:xfrm>
            <a:off x="125778" y="2713747"/>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f</a:t>
            </a:r>
            <a:r>
              <a:rPr lang="en-US" sz="1600" baseline="-25000" dirty="0">
                <a:latin typeface="Cambria Math" panose="02040503050406030204" pitchFamily="18" charset="0"/>
                <a:ea typeface="Cambria Math" panose="02040503050406030204" pitchFamily="18" charset="0"/>
              </a:rPr>
              <a:t>3</a:t>
            </a:r>
            <a:endParaRPr lang="en-US" sz="1600" dirty="0">
              <a:latin typeface="Cambria Math" panose="02040503050406030204" pitchFamily="18" charset="0"/>
              <a:ea typeface="Cambria Math" panose="02040503050406030204" pitchFamily="18" charset="0"/>
            </a:endParaRPr>
          </a:p>
        </p:txBody>
      </p:sp>
      <p:sp>
        <p:nvSpPr>
          <p:cNvPr id="99" name="Google Shape;326;p24"/>
          <p:cNvSpPr txBox="1">
            <a:spLocks/>
          </p:cNvSpPr>
          <p:nvPr/>
        </p:nvSpPr>
        <p:spPr>
          <a:xfrm>
            <a:off x="125778" y="2415705"/>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f</a:t>
            </a:r>
            <a:r>
              <a:rPr lang="en-US" sz="1600" baseline="-25000" dirty="0" smtClean="0">
                <a:latin typeface="Cambria Math" panose="02040503050406030204" pitchFamily="18" charset="0"/>
                <a:ea typeface="Cambria Math" panose="02040503050406030204" pitchFamily="18" charset="0"/>
              </a:rPr>
              <a:t>4</a:t>
            </a:r>
            <a:endParaRPr lang="en-US" sz="16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100" name="TextBox 99"/>
              <p:cNvSpPr txBox="1"/>
              <p:nvPr/>
            </p:nvSpPr>
            <p:spPr>
              <a:xfrm>
                <a:off x="4591832" y="3557622"/>
                <a:ext cx="1735860" cy="215444"/>
              </a:xfrm>
              <a:prstGeom prst="rect">
                <a:avLst/>
              </a:prstGeom>
              <a:noFill/>
            </p:spPr>
            <p:txBody>
              <a:bodyPr wrap="none" lIns="0" tIns="0" rIns="0" bIns="0" rtlCol="0">
                <a:spAutoFit/>
              </a:bodyPr>
              <a:lstStyle/>
              <a:p>
                <a:r>
                  <a:rPr lang="en-US" dirty="0" smtClean="0">
                    <a:solidFill>
                      <a:schemeClr val="tx1"/>
                    </a:solidFill>
                  </a:rPr>
                  <a:t>f</a:t>
                </a:r>
                <a14:m>
                  <m:oMath xmlns:m="http://schemas.openxmlformats.org/officeDocument/2006/math">
                    <m:r>
                      <a:rPr lang="en-US" i="1">
                        <a:solidFill>
                          <a:schemeClr val="tx1"/>
                        </a:solidFill>
                        <a:latin typeface="Cambria Math" panose="02040503050406030204" pitchFamily="18" charset="0"/>
                      </a:rPr>
                      <m:t>𝑟𝑒𝑞𝑢𝑒𝑛𝑐𝑖𝑒𝑠</m:t>
                    </m:r>
                    <m:r>
                      <a:rPr lang="en-US" i="1">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3</m:t>
                        </m:r>
                      </m:sub>
                    </m:sSub>
                  </m:oMath>
                </a14:m>
                <a:endParaRPr lang="en-US" dirty="0">
                  <a:solidFill>
                    <a:schemeClr val="tx1"/>
                  </a:solidFill>
                </a:endParaRPr>
              </a:p>
            </p:txBody>
          </p:sp>
        </mc:Choice>
        <mc:Fallback xmlns="">
          <p:sp>
            <p:nvSpPr>
              <p:cNvPr id="100" name="TextBox 99"/>
              <p:cNvSpPr txBox="1">
                <a:spLocks noRot="1" noChangeAspect="1" noMove="1" noResize="1" noEditPoints="1" noAdjustHandles="1" noChangeArrowheads="1" noChangeShapeType="1" noTextEdit="1"/>
              </p:cNvSpPr>
              <p:nvPr/>
            </p:nvSpPr>
            <p:spPr>
              <a:xfrm>
                <a:off x="4591832" y="3557622"/>
                <a:ext cx="1735860" cy="215444"/>
              </a:xfrm>
              <a:prstGeom prst="rect">
                <a:avLst/>
              </a:prstGeom>
              <a:blipFill rotWithShape="0">
                <a:blip r:embed="rId16"/>
                <a:stretch>
                  <a:fillRect l="-6316" t="-28571" r="-702" b="-5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p:cNvSpPr txBox="1"/>
              <p:nvPr/>
            </p:nvSpPr>
            <p:spPr>
              <a:xfrm>
                <a:off x="6772066" y="3586668"/>
                <a:ext cx="1344022" cy="215444"/>
              </a:xfrm>
              <a:prstGeom prst="rect">
                <a:avLst/>
              </a:prstGeom>
              <a:noFill/>
            </p:spPr>
            <p:txBody>
              <a:bodyPr wrap="none" lIns="0" tIns="0" rIns="0" bIns="0" rtlCol="0">
                <a:spAutoFit/>
              </a:bodyPr>
              <a:lstStyle/>
              <a:p>
                <a:r>
                  <a:rPr lang="en-US" dirty="0" smtClean="0">
                    <a:solidFill>
                      <a:schemeClr val="tx1"/>
                    </a:solidFill>
                  </a:rPr>
                  <a:t>f</a:t>
                </a:r>
                <a14:m>
                  <m:oMath xmlns:m="http://schemas.openxmlformats.org/officeDocument/2006/math">
                    <m:r>
                      <a:rPr lang="en-US" i="1">
                        <a:solidFill>
                          <a:schemeClr val="tx1"/>
                        </a:solidFill>
                        <a:latin typeface="Cambria Math" panose="02040503050406030204" pitchFamily="18" charset="0"/>
                      </a:rPr>
                      <m:t>𝑟𝑒𝑞𝑢𝑒𝑛𝑐𝑖𝑒𝑠</m:t>
                    </m:r>
                    <m:r>
                      <a:rPr lang="en-US" i="1">
                        <a:solidFill>
                          <a:schemeClr val="tx1"/>
                        </a:solidFill>
                        <a:latin typeface="Cambria Math" panose="02040503050406030204" pitchFamily="18" charset="0"/>
                      </a:rPr>
                      <m:t>=</m:t>
                    </m:r>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m:t>
                        </m:r>
                      </m:sup>
                    </m:sSup>
                  </m:oMath>
                </a14:m>
                <a:endParaRPr lang="en-US" dirty="0">
                  <a:solidFill>
                    <a:schemeClr val="tx1"/>
                  </a:solidFill>
                </a:endParaRPr>
              </a:p>
            </p:txBody>
          </p:sp>
        </mc:Choice>
        <mc:Fallback xmlns="">
          <p:sp>
            <p:nvSpPr>
              <p:cNvPr id="101" name="TextBox 100"/>
              <p:cNvSpPr txBox="1">
                <a:spLocks noRot="1" noChangeAspect="1" noMove="1" noResize="1" noEditPoints="1" noAdjustHandles="1" noChangeArrowheads="1" noChangeShapeType="1" noTextEdit="1"/>
              </p:cNvSpPr>
              <p:nvPr/>
            </p:nvSpPr>
            <p:spPr>
              <a:xfrm>
                <a:off x="6772066" y="3586668"/>
                <a:ext cx="1344022" cy="215444"/>
              </a:xfrm>
              <a:prstGeom prst="rect">
                <a:avLst/>
              </a:prstGeom>
              <a:blipFill rotWithShape="0">
                <a:blip r:embed="rId17"/>
                <a:stretch>
                  <a:fillRect l="-8182" t="-25000" r="-455" b="-47222"/>
                </a:stretch>
              </a:blipFill>
            </p:spPr>
            <p:txBody>
              <a:bodyPr/>
              <a:lstStyle/>
              <a:p>
                <a:r>
                  <a:rPr lang="en-US">
                    <a:noFill/>
                  </a:rPr>
                  <a:t> </a:t>
                </a:r>
              </a:p>
            </p:txBody>
          </p:sp>
        </mc:Fallback>
      </mc:AlternateContent>
    </p:spTree>
    <p:extLst>
      <p:ext uri="{BB962C8B-B14F-4D97-AF65-F5344CB8AC3E}">
        <p14:creationId xmlns:p14="http://schemas.microsoft.com/office/powerpoint/2010/main" val="15688685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Technical overview CSS as a modulation for </a:t>
            </a:r>
            <a:r>
              <a:rPr lang="en-US" sz="2000" dirty="0">
                <a:latin typeface="Inria Sans" panose="020B0604020202020204" charset="0"/>
              </a:rPr>
              <a:t>Long Range Communication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a:p>
        </p:txBody>
      </p:sp>
      <p:cxnSp>
        <p:nvCxnSpPr>
          <p:cNvPr id="4" name="Straight Arrow Connector 3"/>
          <p:cNvCxnSpPr/>
          <p:nvPr/>
        </p:nvCxnSpPr>
        <p:spPr>
          <a:xfrm flipV="1">
            <a:off x="1550147" y="1922082"/>
            <a:ext cx="2027" cy="1035115"/>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497952" y="2465304"/>
            <a:ext cx="1423837" cy="1"/>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9" name="Google Shape;326;p24"/>
          <p:cNvSpPr txBox="1">
            <a:spLocks/>
          </p:cNvSpPr>
          <p:nvPr/>
        </p:nvSpPr>
        <p:spPr>
          <a:xfrm>
            <a:off x="3006160" y="2326487"/>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t</a:t>
            </a:r>
            <a:endParaRPr lang="en-US" sz="1600" dirty="0">
              <a:latin typeface="Cambria Math" panose="02040503050406030204" pitchFamily="18" charset="0"/>
              <a:ea typeface="Cambria Math" panose="02040503050406030204" pitchFamily="18" charset="0"/>
            </a:endParaRPr>
          </a:p>
        </p:txBody>
      </p:sp>
      <p:cxnSp>
        <p:nvCxnSpPr>
          <p:cNvPr id="26" name="Straight Arrow Connector 25"/>
          <p:cNvCxnSpPr/>
          <p:nvPr/>
        </p:nvCxnSpPr>
        <p:spPr>
          <a:xfrm flipV="1">
            <a:off x="1574772" y="2232384"/>
            <a:ext cx="375965" cy="425332"/>
          </a:xfrm>
          <a:prstGeom prst="straightConnector1">
            <a:avLst/>
          </a:prstGeom>
          <a:ln w="28575">
            <a:solidFill>
              <a:schemeClr val="accent4">
                <a:lumMod val="60000"/>
                <a:lumOff val="40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40" name="TextBox 39"/>
              <p:cNvSpPr txBox="1"/>
              <p:nvPr/>
            </p:nvSpPr>
            <p:spPr>
              <a:xfrm>
                <a:off x="1284307" y="1468130"/>
                <a:ext cx="152631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𝑆𝐹</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7</m:t>
                      </m:r>
                      <m:r>
                        <a:rPr lang="en-US" sz="1100" b="0" i="1" smtClean="0">
                          <a:solidFill>
                            <a:schemeClr val="tx1"/>
                          </a:solidFill>
                          <a:latin typeface="Cambria Math" panose="02040503050406030204" pitchFamily="18" charset="0"/>
                        </a:rPr>
                        <m:t>     </m:t>
                      </m:r>
                      <m:r>
                        <a:rPr lang="en-US" sz="1100" b="0" i="1" smtClean="0">
                          <a:solidFill>
                            <a:schemeClr val="tx1"/>
                          </a:solidFill>
                          <a:latin typeface="Cambria Math" panose="02040503050406030204" pitchFamily="18" charset="0"/>
                        </a:rPr>
                        <m:t>𝐵𝑊</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125</m:t>
                      </m:r>
                      <m:r>
                        <a:rPr lang="en-US" sz="1100" b="0" i="1" smtClean="0">
                          <a:solidFill>
                            <a:schemeClr val="tx1"/>
                          </a:solidFill>
                          <a:latin typeface="Cambria Math" panose="02040503050406030204" pitchFamily="18" charset="0"/>
                        </a:rPr>
                        <m:t>𝑘𝐻𝑧</m:t>
                      </m:r>
                    </m:oMath>
                  </m:oMathPara>
                </a14:m>
                <a:endParaRPr lang="en-US" sz="1100" dirty="0">
                  <a:solidFill>
                    <a:schemeClr val="tx1"/>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1284307" y="1468130"/>
                <a:ext cx="1526315" cy="169277"/>
              </a:xfrm>
              <a:prstGeom prst="rect">
                <a:avLst/>
              </a:prstGeom>
              <a:blipFill rotWithShape="0">
                <a:blip r:embed="rId3"/>
                <a:stretch>
                  <a:fillRect l="-1600" r="-1600"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3569910" y="1494982"/>
                <a:ext cx="152631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𝑆𝐹</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8</m:t>
                      </m:r>
                      <m:r>
                        <a:rPr lang="en-US" sz="1100" b="0" i="1" smtClean="0">
                          <a:solidFill>
                            <a:schemeClr val="tx1"/>
                          </a:solidFill>
                          <a:latin typeface="Cambria Math" panose="02040503050406030204" pitchFamily="18" charset="0"/>
                        </a:rPr>
                        <m:t>     </m:t>
                      </m:r>
                      <m:r>
                        <a:rPr lang="en-US" sz="1100" b="0" i="1" smtClean="0">
                          <a:solidFill>
                            <a:schemeClr val="tx1"/>
                          </a:solidFill>
                          <a:latin typeface="Cambria Math" panose="02040503050406030204" pitchFamily="18" charset="0"/>
                        </a:rPr>
                        <m:t>𝐵𝑊</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125</m:t>
                      </m:r>
                      <m:r>
                        <a:rPr lang="en-US" sz="1100" b="0" i="1" smtClean="0">
                          <a:solidFill>
                            <a:schemeClr val="tx1"/>
                          </a:solidFill>
                          <a:latin typeface="Cambria Math" panose="02040503050406030204" pitchFamily="18" charset="0"/>
                        </a:rPr>
                        <m:t>𝑘𝐻𝑧</m:t>
                      </m:r>
                    </m:oMath>
                  </m:oMathPara>
                </a14:m>
                <a:endParaRPr lang="en-US" sz="1100" dirty="0">
                  <a:solidFill>
                    <a:schemeClr val="tx1"/>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3569910" y="1494982"/>
                <a:ext cx="1526315" cy="169277"/>
              </a:xfrm>
              <a:prstGeom prst="rect">
                <a:avLst/>
              </a:prstGeom>
              <a:blipFill rotWithShape="0">
                <a:blip r:embed="rId4"/>
                <a:stretch>
                  <a:fillRect l="-1600" r="-1600"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p:cNvSpPr txBox="1"/>
              <p:nvPr/>
            </p:nvSpPr>
            <p:spPr>
              <a:xfrm>
                <a:off x="5984242" y="1496281"/>
                <a:ext cx="152631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𝑆𝐹</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8</m:t>
                      </m:r>
                      <m:r>
                        <a:rPr lang="en-US" sz="1100" b="0" i="1" smtClean="0">
                          <a:solidFill>
                            <a:schemeClr val="tx1"/>
                          </a:solidFill>
                          <a:latin typeface="Cambria Math" panose="02040503050406030204" pitchFamily="18" charset="0"/>
                        </a:rPr>
                        <m:t>     </m:t>
                      </m:r>
                      <m:r>
                        <a:rPr lang="en-US" sz="1100" b="0" i="1" smtClean="0">
                          <a:solidFill>
                            <a:schemeClr val="tx1"/>
                          </a:solidFill>
                          <a:latin typeface="Cambria Math" panose="02040503050406030204" pitchFamily="18" charset="0"/>
                        </a:rPr>
                        <m:t>𝐵𝑊</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125</m:t>
                      </m:r>
                      <m:r>
                        <a:rPr lang="en-US" sz="1100" b="0" i="1" smtClean="0">
                          <a:solidFill>
                            <a:schemeClr val="tx1"/>
                          </a:solidFill>
                          <a:latin typeface="Cambria Math" panose="02040503050406030204" pitchFamily="18" charset="0"/>
                        </a:rPr>
                        <m:t>𝑘𝐻𝑧</m:t>
                      </m:r>
                    </m:oMath>
                  </m:oMathPara>
                </a14:m>
                <a:endParaRPr lang="en-US" sz="1100" dirty="0">
                  <a:solidFill>
                    <a:schemeClr val="tx1"/>
                  </a:solidFill>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5984242" y="1496281"/>
                <a:ext cx="1526315" cy="169277"/>
              </a:xfrm>
              <a:prstGeom prst="rect">
                <a:avLst/>
              </a:prstGeom>
              <a:blipFill rotWithShape="0">
                <a:blip r:embed="rId4"/>
                <a:stretch>
                  <a:fillRect l="-1600" r="-1600"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p:cNvSpPr txBox="1"/>
              <p:nvPr/>
            </p:nvSpPr>
            <p:spPr>
              <a:xfrm>
                <a:off x="1207849" y="2537665"/>
                <a:ext cx="17274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1</m:t>
                          </m:r>
                        </m:sub>
                      </m:sSub>
                    </m:oMath>
                  </m:oMathPara>
                </a14:m>
                <a:endParaRPr lang="en-US" sz="1050" dirty="0">
                  <a:solidFill>
                    <a:schemeClr val="tx1"/>
                  </a:solidFill>
                </a:endParaRPr>
              </a:p>
            </p:txBody>
          </p:sp>
        </mc:Choice>
        <mc:Fallback xmlns="">
          <p:sp>
            <p:nvSpPr>
              <p:cNvPr id="84" name="TextBox 83"/>
              <p:cNvSpPr txBox="1">
                <a:spLocks noRot="1" noChangeAspect="1" noMove="1" noResize="1" noEditPoints="1" noAdjustHandles="1" noChangeArrowheads="1" noChangeShapeType="1" noTextEdit="1"/>
              </p:cNvSpPr>
              <p:nvPr/>
            </p:nvSpPr>
            <p:spPr>
              <a:xfrm>
                <a:off x="1207849" y="2537665"/>
                <a:ext cx="172740" cy="184666"/>
              </a:xfrm>
              <a:prstGeom prst="rect">
                <a:avLst/>
              </a:prstGeom>
              <a:blipFill rotWithShape="0">
                <a:blip r:embed="rId5"/>
                <a:stretch>
                  <a:fillRect l="-28571" r="-7143" b="-32258"/>
                </a:stretch>
              </a:blipFill>
            </p:spPr>
            <p:txBody>
              <a:bodyPr/>
              <a:lstStyle/>
              <a:p>
                <a:r>
                  <a:rPr lang="en-US">
                    <a:noFill/>
                  </a:rPr>
                  <a:t> </a:t>
                </a:r>
              </a:p>
            </p:txBody>
          </p:sp>
        </mc:Fallback>
      </mc:AlternateContent>
      <p:cxnSp>
        <p:nvCxnSpPr>
          <p:cNvPr id="85" name="Straight Arrow Connector 84"/>
          <p:cNvCxnSpPr/>
          <p:nvPr/>
        </p:nvCxnSpPr>
        <p:spPr>
          <a:xfrm>
            <a:off x="1501396" y="2243270"/>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86" name="Straight Arrow Connector 85"/>
          <p:cNvCxnSpPr/>
          <p:nvPr/>
        </p:nvCxnSpPr>
        <p:spPr>
          <a:xfrm>
            <a:off x="1490562" y="2659347"/>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87" name="TextBox 86"/>
              <p:cNvSpPr txBox="1"/>
              <p:nvPr/>
            </p:nvSpPr>
            <p:spPr>
              <a:xfrm>
                <a:off x="1207849" y="2127533"/>
                <a:ext cx="17633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2</m:t>
                          </m:r>
                        </m:sub>
                      </m:sSub>
                    </m:oMath>
                  </m:oMathPara>
                </a14:m>
                <a:endParaRPr lang="en-US" sz="1050" dirty="0">
                  <a:solidFill>
                    <a:schemeClr val="tx1"/>
                  </a:solidFill>
                </a:endParaRPr>
              </a:p>
            </p:txBody>
          </p:sp>
        </mc:Choice>
        <mc:Fallback xmlns="">
          <p:sp>
            <p:nvSpPr>
              <p:cNvPr id="87" name="TextBox 86"/>
              <p:cNvSpPr txBox="1">
                <a:spLocks noRot="1" noChangeAspect="1" noMove="1" noResize="1" noEditPoints="1" noAdjustHandles="1" noChangeArrowheads="1" noChangeShapeType="1" noTextEdit="1"/>
              </p:cNvSpPr>
              <p:nvPr/>
            </p:nvSpPr>
            <p:spPr>
              <a:xfrm>
                <a:off x="1207849" y="2127533"/>
                <a:ext cx="176330" cy="184666"/>
              </a:xfrm>
              <a:prstGeom prst="rect">
                <a:avLst/>
              </a:prstGeom>
              <a:blipFill rotWithShape="0">
                <a:blip r:embed="rId6"/>
                <a:stretch>
                  <a:fillRect l="-27586" r="-3448" b="-36667"/>
                </a:stretch>
              </a:blipFill>
            </p:spPr>
            <p:txBody>
              <a:bodyPr/>
              <a:lstStyle/>
              <a:p>
                <a:r>
                  <a:rPr lang="en-US">
                    <a:noFill/>
                  </a:rPr>
                  <a:t> </a:t>
                </a:r>
              </a:p>
            </p:txBody>
          </p:sp>
        </mc:Fallback>
      </mc:AlternateContent>
      <p:cxnSp>
        <p:nvCxnSpPr>
          <p:cNvPr id="88" name="Straight Arrow Connector 87"/>
          <p:cNvCxnSpPr/>
          <p:nvPr/>
        </p:nvCxnSpPr>
        <p:spPr>
          <a:xfrm flipV="1">
            <a:off x="3724583" y="1912828"/>
            <a:ext cx="9618" cy="1044368"/>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3672388" y="2428430"/>
            <a:ext cx="1423837" cy="1"/>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92" name="Google Shape;326;p24"/>
          <p:cNvSpPr txBox="1">
            <a:spLocks/>
          </p:cNvSpPr>
          <p:nvPr/>
        </p:nvSpPr>
        <p:spPr>
          <a:xfrm>
            <a:off x="5180596" y="2289613"/>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t</a:t>
            </a:r>
            <a:endParaRPr lang="en-US" sz="1600" dirty="0">
              <a:latin typeface="Cambria Math" panose="02040503050406030204" pitchFamily="18" charset="0"/>
              <a:ea typeface="Cambria Math" panose="02040503050406030204" pitchFamily="18" charset="0"/>
            </a:endParaRPr>
          </a:p>
        </p:txBody>
      </p:sp>
      <p:cxnSp>
        <p:nvCxnSpPr>
          <p:cNvPr id="102" name="Straight Arrow Connector 101"/>
          <p:cNvCxnSpPr/>
          <p:nvPr/>
        </p:nvCxnSpPr>
        <p:spPr>
          <a:xfrm flipV="1">
            <a:off x="3739610" y="2204764"/>
            <a:ext cx="1151266" cy="416077"/>
          </a:xfrm>
          <a:prstGeom prst="straightConnector1">
            <a:avLst/>
          </a:prstGeom>
          <a:ln w="28575">
            <a:solidFill>
              <a:schemeClr val="accent4">
                <a:lumMod val="60000"/>
                <a:lumOff val="40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105" name="TextBox 104"/>
              <p:cNvSpPr txBox="1"/>
              <p:nvPr/>
            </p:nvSpPr>
            <p:spPr>
              <a:xfrm>
                <a:off x="3382285" y="2511679"/>
                <a:ext cx="17274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1</m:t>
                          </m:r>
                        </m:sub>
                      </m:sSub>
                    </m:oMath>
                  </m:oMathPara>
                </a14:m>
                <a:endParaRPr lang="en-US" sz="1050" dirty="0">
                  <a:solidFill>
                    <a:schemeClr val="tx1"/>
                  </a:solidFill>
                </a:endParaRPr>
              </a:p>
            </p:txBody>
          </p:sp>
        </mc:Choice>
        <mc:Fallback xmlns="">
          <p:sp>
            <p:nvSpPr>
              <p:cNvPr id="105" name="TextBox 104"/>
              <p:cNvSpPr txBox="1">
                <a:spLocks noRot="1" noChangeAspect="1" noMove="1" noResize="1" noEditPoints="1" noAdjustHandles="1" noChangeArrowheads="1" noChangeShapeType="1" noTextEdit="1"/>
              </p:cNvSpPr>
              <p:nvPr/>
            </p:nvSpPr>
            <p:spPr>
              <a:xfrm>
                <a:off x="3382285" y="2511679"/>
                <a:ext cx="172740" cy="184666"/>
              </a:xfrm>
              <a:prstGeom prst="rect">
                <a:avLst/>
              </a:prstGeom>
              <a:blipFill rotWithShape="0">
                <a:blip r:embed="rId7"/>
                <a:stretch>
                  <a:fillRect l="-28571" r="-7143" b="-36667"/>
                </a:stretch>
              </a:blipFill>
            </p:spPr>
            <p:txBody>
              <a:bodyPr/>
              <a:lstStyle/>
              <a:p>
                <a:r>
                  <a:rPr lang="en-US">
                    <a:noFill/>
                  </a:rPr>
                  <a:t> </a:t>
                </a:r>
              </a:p>
            </p:txBody>
          </p:sp>
        </mc:Fallback>
      </mc:AlternateContent>
      <p:cxnSp>
        <p:nvCxnSpPr>
          <p:cNvPr id="106" name="Straight Arrow Connector 105"/>
          <p:cNvCxnSpPr/>
          <p:nvPr/>
        </p:nvCxnSpPr>
        <p:spPr>
          <a:xfrm>
            <a:off x="3675832" y="2206396"/>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07" name="Straight Arrow Connector 106"/>
          <p:cNvCxnSpPr/>
          <p:nvPr/>
        </p:nvCxnSpPr>
        <p:spPr>
          <a:xfrm>
            <a:off x="3664998" y="2622473"/>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108" name="TextBox 107"/>
              <p:cNvSpPr txBox="1"/>
              <p:nvPr/>
            </p:nvSpPr>
            <p:spPr>
              <a:xfrm>
                <a:off x="3382285" y="2090659"/>
                <a:ext cx="17633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2</m:t>
                          </m:r>
                        </m:sub>
                      </m:sSub>
                    </m:oMath>
                  </m:oMathPara>
                </a14:m>
                <a:endParaRPr lang="en-US" sz="1050" dirty="0">
                  <a:solidFill>
                    <a:schemeClr val="tx1"/>
                  </a:solidFill>
                </a:endParaRPr>
              </a:p>
            </p:txBody>
          </p:sp>
        </mc:Choice>
        <mc:Fallback xmlns="">
          <p:sp>
            <p:nvSpPr>
              <p:cNvPr id="108" name="TextBox 107"/>
              <p:cNvSpPr txBox="1">
                <a:spLocks noRot="1" noChangeAspect="1" noMove="1" noResize="1" noEditPoints="1" noAdjustHandles="1" noChangeArrowheads="1" noChangeShapeType="1" noTextEdit="1"/>
              </p:cNvSpPr>
              <p:nvPr/>
            </p:nvSpPr>
            <p:spPr>
              <a:xfrm>
                <a:off x="3382285" y="2090659"/>
                <a:ext cx="176330" cy="184666"/>
              </a:xfrm>
              <a:prstGeom prst="rect">
                <a:avLst/>
              </a:prstGeom>
              <a:blipFill rotWithShape="0">
                <a:blip r:embed="rId8"/>
                <a:stretch>
                  <a:fillRect l="-27586" r="-3448" b="-36667"/>
                </a:stretch>
              </a:blipFill>
            </p:spPr>
            <p:txBody>
              <a:bodyPr/>
              <a:lstStyle/>
              <a:p>
                <a:r>
                  <a:rPr lang="en-US">
                    <a:noFill/>
                  </a:rPr>
                  <a:t> </a:t>
                </a:r>
              </a:p>
            </p:txBody>
          </p:sp>
        </mc:Fallback>
      </mc:AlternateContent>
      <p:cxnSp>
        <p:nvCxnSpPr>
          <p:cNvPr id="109" name="Straight Arrow Connector 108"/>
          <p:cNvCxnSpPr/>
          <p:nvPr/>
        </p:nvCxnSpPr>
        <p:spPr>
          <a:xfrm flipV="1">
            <a:off x="6175451" y="1773245"/>
            <a:ext cx="0" cy="1371600"/>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6119666" y="2460677"/>
            <a:ext cx="1423837" cy="1"/>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111" name="Google Shape;326;p24"/>
          <p:cNvSpPr txBox="1">
            <a:spLocks/>
          </p:cNvSpPr>
          <p:nvPr/>
        </p:nvSpPr>
        <p:spPr>
          <a:xfrm>
            <a:off x="7627874" y="2321860"/>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t</a:t>
            </a:r>
            <a:endParaRPr lang="en-US" sz="1600" dirty="0">
              <a:latin typeface="Cambria Math" panose="02040503050406030204" pitchFamily="18" charset="0"/>
              <a:ea typeface="Cambria Math" panose="02040503050406030204" pitchFamily="18" charset="0"/>
            </a:endParaRPr>
          </a:p>
        </p:txBody>
      </p:sp>
      <p:cxnSp>
        <p:nvCxnSpPr>
          <p:cNvPr id="114" name="Straight Arrow Connector 113"/>
          <p:cNvCxnSpPr/>
          <p:nvPr/>
        </p:nvCxnSpPr>
        <p:spPr>
          <a:xfrm flipV="1">
            <a:off x="6186852" y="2058208"/>
            <a:ext cx="686823" cy="814233"/>
          </a:xfrm>
          <a:prstGeom prst="straightConnector1">
            <a:avLst/>
          </a:prstGeom>
          <a:ln w="28575">
            <a:solidFill>
              <a:schemeClr val="accent4">
                <a:lumMod val="60000"/>
                <a:lumOff val="40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117" name="TextBox 116"/>
              <p:cNvSpPr txBox="1"/>
              <p:nvPr/>
            </p:nvSpPr>
            <p:spPr>
              <a:xfrm>
                <a:off x="5829563" y="2772530"/>
                <a:ext cx="17030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4</m:t>
                          </m:r>
                        </m:sub>
                      </m:sSub>
                    </m:oMath>
                  </m:oMathPara>
                </a14:m>
                <a:endParaRPr lang="en-US" sz="1050" dirty="0">
                  <a:solidFill>
                    <a:schemeClr val="tx1"/>
                  </a:solidFill>
                </a:endParaRPr>
              </a:p>
            </p:txBody>
          </p:sp>
        </mc:Choice>
        <mc:Fallback xmlns="">
          <p:sp>
            <p:nvSpPr>
              <p:cNvPr id="117" name="TextBox 116"/>
              <p:cNvSpPr txBox="1">
                <a:spLocks noRot="1" noChangeAspect="1" noMove="1" noResize="1" noEditPoints="1" noAdjustHandles="1" noChangeArrowheads="1" noChangeShapeType="1" noTextEdit="1"/>
              </p:cNvSpPr>
              <p:nvPr/>
            </p:nvSpPr>
            <p:spPr>
              <a:xfrm>
                <a:off x="5829563" y="2772530"/>
                <a:ext cx="170303" cy="184666"/>
              </a:xfrm>
              <a:prstGeom prst="rect">
                <a:avLst/>
              </a:prstGeom>
              <a:blipFill rotWithShape="0">
                <a:blip r:embed="rId9"/>
                <a:stretch>
                  <a:fillRect l="-28571" r="-7143" b="-36667"/>
                </a:stretch>
              </a:blipFill>
            </p:spPr>
            <p:txBody>
              <a:bodyPr/>
              <a:lstStyle/>
              <a:p>
                <a:r>
                  <a:rPr lang="en-US">
                    <a:noFill/>
                  </a:rPr>
                  <a:t> </a:t>
                </a:r>
              </a:p>
            </p:txBody>
          </p:sp>
        </mc:Fallback>
      </mc:AlternateContent>
      <p:cxnSp>
        <p:nvCxnSpPr>
          <p:cNvPr id="118" name="Straight Arrow Connector 117"/>
          <p:cNvCxnSpPr/>
          <p:nvPr/>
        </p:nvCxnSpPr>
        <p:spPr>
          <a:xfrm>
            <a:off x="6123110" y="2053581"/>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19" name="Straight Arrow Connector 118"/>
          <p:cNvCxnSpPr/>
          <p:nvPr/>
        </p:nvCxnSpPr>
        <p:spPr>
          <a:xfrm>
            <a:off x="6112276" y="2872440"/>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120" name="TextBox 119"/>
              <p:cNvSpPr txBox="1"/>
              <p:nvPr/>
            </p:nvSpPr>
            <p:spPr>
              <a:xfrm>
                <a:off x="5829563" y="1898731"/>
                <a:ext cx="17633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3</m:t>
                          </m:r>
                        </m:sub>
                      </m:sSub>
                    </m:oMath>
                  </m:oMathPara>
                </a14:m>
                <a:endParaRPr lang="en-US" sz="1050" dirty="0">
                  <a:solidFill>
                    <a:schemeClr val="tx1"/>
                  </a:solidFill>
                </a:endParaRPr>
              </a:p>
            </p:txBody>
          </p:sp>
        </mc:Choice>
        <mc:Fallback xmlns="">
          <p:sp>
            <p:nvSpPr>
              <p:cNvPr id="120" name="TextBox 119"/>
              <p:cNvSpPr txBox="1">
                <a:spLocks noRot="1" noChangeAspect="1" noMove="1" noResize="1" noEditPoints="1" noAdjustHandles="1" noChangeArrowheads="1" noChangeShapeType="1" noTextEdit="1"/>
              </p:cNvSpPr>
              <p:nvPr/>
            </p:nvSpPr>
            <p:spPr>
              <a:xfrm>
                <a:off x="5829563" y="1898731"/>
                <a:ext cx="176330" cy="184666"/>
              </a:xfrm>
              <a:prstGeom prst="rect">
                <a:avLst/>
              </a:prstGeom>
              <a:blipFill rotWithShape="0">
                <a:blip r:embed="rId10"/>
                <a:stretch>
                  <a:fillRect l="-27586" r="-3448" b="-32258"/>
                </a:stretch>
              </a:blipFill>
            </p:spPr>
            <p:txBody>
              <a:bodyPr/>
              <a:lstStyle/>
              <a:p>
                <a:r>
                  <a:rPr lang="en-US">
                    <a:noFill/>
                  </a:rPr>
                  <a:t> </a:t>
                </a:r>
              </a:p>
            </p:txBody>
          </p:sp>
        </mc:Fallback>
      </mc:AlternateContent>
      <p:cxnSp>
        <p:nvCxnSpPr>
          <p:cNvPr id="121" name="Straight Arrow Connector 120"/>
          <p:cNvCxnSpPr/>
          <p:nvPr/>
        </p:nvCxnSpPr>
        <p:spPr>
          <a:xfrm>
            <a:off x="6112276" y="2664011"/>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22" name="Straight Arrow Connector 121"/>
          <p:cNvCxnSpPr/>
          <p:nvPr/>
        </p:nvCxnSpPr>
        <p:spPr>
          <a:xfrm>
            <a:off x="6119665" y="2249529"/>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123" name="TextBox 122"/>
              <p:cNvSpPr txBox="1"/>
              <p:nvPr/>
            </p:nvSpPr>
            <p:spPr>
              <a:xfrm>
                <a:off x="5841868" y="2548274"/>
                <a:ext cx="17274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1</m:t>
                          </m:r>
                        </m:sub>
                      </m:sSub>
                    </m:oMath>
                  </m:oMathPara>
                </a14:m>
                <a:endParaRPr lang="en-US" sz="1050" dirty="0">
                  <a:solidFill>
                    <a:schemeClr val="tx1"/>
                  </a:solidFill>
                </a:endParaRPr>
              </a:p>
            </p:txBody>
          </p:sp>
        </mc:Choice>
        <mc:Fallback xmlns="">
          <p:sp>
            <p:nvSpPr>
              <p:cNvPr id="123" name="TextBox 122"/>
              <p:cNvSpPr txBox="1">
                <a:spLocks noRot="1" noChangeAspect="1" noMove="1" noResize="1" noEditPoints="1" noAdjustHandles="1" noChangeArrowheads="1" noChangeShapeType="1" noTextEdit="1"/>
              </p:cNvSpPr>
              <p:nvPr/>
            </p:nvSpPr>
            <p:spPr>
              <a:xfrm>
                <a:off x="5841868" y="2548274"/>
                <a:ext cx="172740" cy="184666"/>
              </a:xfrm>
              <a:prstGeom prst="rect">
                <a:avLst/>
              </a:prstGeom>
              <a:blipFill rotWithShape="0">
                <a:blip r:embed="rId5"/>
                <a:stretch>
                  <a:fillRect l="-27586" r="-3448"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5838278" y="2177336"/>
                <a:ext cx="17633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2</m:t>
                          </m:r>
                        </m:sub>
                      </m:sSub>
                    </m:oMath>
                  </m:oMathPara>
                </a14:m>
                <a:endParaRPr lang="en-US" sz="1050" dirty="0">
                  <a:solidFill>
                    <a:schemeClr val="tx1"/>
                  </a:solidFill>
                </a:endParaRPr>
              </a:p>
            </p:txBody>
          </p:sp>
        </mc:Choice>
        <mc:Fallback xmlns="">
          <p:sp>
            <p:nvSpPr>
              <p:cNvPr id="124" name="TextBox 123"/>
              <p:cNvSpPr txBox="1">
                <a:spLocks noRot="1" noChangeAspect="1" noMove="1" noResize="1" noEditPoints="1" noAdjustHandles="1" noChangeArrowheads="1" noChangeShapeType="1" noTextEdit="1"/>
              </p:cNvSpPr>
              <p:nvPr/>
            </p:nvSpPr>
            <p:spPr>
              <a:xfrm>
                <a:off x="5838278" y="2177336"/>
                <a:ext cx="176330" cy="184666"/>
              </a:xfrm>
              <a:prstGeom prst="rect">
                <a:avLst/>
              </a:prstGeom>
              <a:blipFill rotWithShape="0">
                <a:blip r:embed="rId11"/>
                <a:stretch>
                  <a:fillRect l="-27586" r="-3448"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TextBox 124"/>
              <p:cNvSpPr txBox="1"/>
              <p:nvPr/>
            </p:nvSpPr>
            <p:spPr>
              <a:xfrm>
                <a:off x="1288782" y="3334139"/>
                <a:ext cx="5940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oMath>
                  </m:oMathPara>
                </a14:m>
                <a:endParaRPr lang="en-US" dirty="0">
                  <a:solidFill>
                    <a:schemeClr val="tx1"/>
                  </a:solidFill>
                </a:endParaRPr>
              </a:p>
            </p:txBody>
          </p:sp>
        </mc:Choice>
        <mc:Fallback xmlns="">
          <p:sp>
            <p:nvSpPr>
              <p:cNvPr id="125" name="TextBox 124"/>
              <p:cNvSpPr txBox="1">
                <a:spLocks noRot="1" noChangeAspect="1" noMove="1" noResize="1" noEditPoints="1" noAdjustHandles="1" noChangeArrowheads="1" noChangeShapeType="1" noTextEdit="1"/>
              </p:cNvSpPr>
              <p:nvPr/>
            </p:nvSpPr>
            <p:spPr>
              <a:xfrm>
                <a:off x="1288782" y="3334139"/>
                <a:ext cx="594073" cy="215444"/>
              </a:xfrm>
              <a:prstGeom prst="rect">
                <a:avLst/>
              </a:prstGeom>
              <a:blipFill rotWithShape="0">
                <a:blip r:embed="rId12"/>
                <a:stretch>
                  <a:fillRect l="-5102" r="-1020"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p:cNvSpPr txBox="1"/>
              <p:nvPr/>
            </p:nvSpPr>
            <p:spPr>
              <a:xfrm>
                <a:off x="1284307" y="3741825"/>
                <a:ext cx="13406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m:t>
                          </m:r>
                        </m:sup>
                      </m:sSup>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𝑠𝑎𝑚𝑝𝑙𝑒</m:t>
                      </m:r>
                    </m:oMath>
                  </m:oMathPara>
                </a14:m>
                <a:endParaRPr lang="en-US" dirty="0">
                  <a:solidFill>
                    <a:schemeClr val="tx1"/>
                  </a:solidFill>
                </a:endParaRPr>
              </a:p>
            </p:txBody>
          </p:sp>
        </mc:Choice>
        <mc:Fallback xmlns="">
          <p:sp>
            <p:nvSpPr>
              <p:cNvPr id="126" name="TextBox 125"/>
              <p:cNvSpPr txBox="1">
                <a:spLocks noRot="1" noChangeAspect="1" noMove="1" noResize="1" noEditPoints="1" noAdjustHandles="1" noChangeArrowheads="1" noChangeShapeType="1" noTextEdit="1"/>
              </p:cNvSpPr>
              <p:nvPr/>
            </p:nvSpPr>
            <p:spPr>
              <a:xfrm>
                <a:off x="1284307" y="3741825"/>
                <a:ext cx="1340688" cy="215444"/>
              </a:xfrm>
              <a:prstGeom prst="rect">
                <a:avLst/>
              </a:prstGeom>
              <a:blipFill rotWithShape="0">
                <a:blip r:embed="rId13"/>
                <a:stretch>
                  <a:fillRect l="-2273" r="-2727"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p:cNvSpPr txBox="1"/>
              <p:nvPr/>
            </p:nvSpPr>
            <p:spPr>
              <a:xfrm>
                <a:off x="1284307" y="4124063"/>
                <a:ext cx="194534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𝑐</m:t>
                      </m:r>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𝑟𝑖𝑝</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𝑠𝑦𝑚𝑏𝑜𝑙</m:t>
                      </m:r>
                      <m:r>
                        <a:rPr lang="en-US" b="0" i="1" smtClean="0">
                          <a:solidFill>
                            <a:schemeClr val="tx1"/>
                          </a:solidFill>
                          <a:latin typeface="Cambria Math" panose="02040503050406030204" pitchFamily="18" charset="0"/>
                        </a:rPr>
                        <m:t>=   </m:t>
                      </m:r>
                      <m:func>
                        <m:funcPr>
                          <m:ctrlPr>
                            <a:rPr lang="en-US" i="1" smtClean="0">
                              <a:solidFill>
                                <a:schemeClr val="tx1"/>
                              </a:solidFill>
                              <a:latin typeface="Cambria Math" panose="02040503050406030204" pitchFamily="18" charset="0"/>
                            </a:rPr>
                          </m:ctrlPr>
                        </m:funcPr>
                        <m:fName>
                          <m:sSub>
                            <m:sSubPr>
                              <m:ctrlPr>
                                <a:rPr lang="en-US"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log</m:t>
                              </m:r>
                            </m:e>
                            <m:sub>
                              <m:r>
                                <a:rPr lang="en-US" b="0" i="1" smtClean="0">
                                  <a:solidFill>
                                    <a:schemeClr val="tx1"/>
                                  </a:solidFill>
                                  <a:latin typeface="Cambria Math" panose="02040503050406030204" pitchFamily="18" charset="0"/>
                                </a:rPr>
                                <m:t>2</m:t>
                              </m:r>
                            </m:sub>
                          </m:sSub>
                        </m:fName>
                        <m:e>
                          <m:r>
                            <a:rPr lang="en-US" b="0" i="1" smtClean="0">
                              <a:solidFill>
                                <a:schemeClr val="tx1"/>
                              </a:solidFill>
                              <a:latin typeface="Cambria Math" panose="02040503050406030204" pitchFamily="18" charset="0"/>
                            </a:rPr>
                            <m:t>𝑁</m:t>
                          </m:r>
                        </m:e>
                      </m:func>
                    </m:oMath>
                  </m:oMathPara>
                </a14:m>
                <a:endParaRPr lang="en-US" dirty="0">
                  <a:solidFill>
                    <a:schemeClr val="tx1"/>
                  </a:solidFill>
                </a:endParaRPr>
              </a:p>
            </p:txBody>
          </p:sp>
        </mc:Choice>
        <mc:Fallback xmlns="">
          <p:sp>
            <p:nvSpPr>
              <p:cNvPr id="127" name="TextBox 126"/>
              <p:cNvSpPr txBox="1">
                <a:spLocks noRot="1" noChangeAspect="1" noMove="1" noResize="1" noEditPoints="1" noAdjustHandles="1" noChangeArrowheads="1" noChangeShapeType="1" noTextEdit="1"/>
              </p:cNvSpPr>
              <p:nvPr/>
            </p:nvSpPr>
            <p:spPr>
              <a:xfrm>
                <a:off x="1284307" y="4124063"/>
                <a:ext cx="1945341" cy="215444"/>
              </a:xfrm>
              <a:prstGeom prst="rect">
                <a:avLst/>
              </a:prstGeom>
              <a:blipFill rotWithShape="0">
                <a:blip r:embed="rId14"/>
                <a:stretch>
                  <a:fillRect l="-627" r="-940"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1344909" y="4512801"/>
                <a:ext cx="1344022" cy="215444"/>
              </a:xfrm>
              <a:prstGeom prst="rect">
                <a:avLst/>
              </a:prstGeom>
              <a:noFill/>
            </p:spPr>
            <p:txBody>
              <a:bodyPr wrap="none" lIns="0" tIns="0" rIns="0" bIns="0" rtlCol="0">
                <a:spAutoFit/>
              </a:bodyPr>
              <a:lstStyle/>
              <a:p>
                <a:r>
                  <a:rPr lang="en-US" dirty="0" smtClean="0">
                    <a:solidFill>
                      <a:schemeClr val="tx1"/>
                    </a:solidFill>
                  </a:rPr>
                  <a:t>f</a:t>
                </a:r>
                <a14:m>
                  <m:oMath xmlns:m="http://schemas.openxmlformats.org/officeDocument/2006/math">
                    <m:r>
                      <a:rPr lang="en-US" i="1">
                        <a:solidFill>
                          <a:schemeClr val="tx1"/>
                        </a:solidFill>
                        <a:latin typeface="Cambria Math" panose="02040503050406030204" pitchFamily="18" charset="0"/>
                      </a:rPr>
                      <m:t>𝑟𝑒𝑞𝑢𝑒𝑛𝑐𝑖𝑒𝑠</m:t>
                    </m:r>
                    <m:r>
                      <a:rPr lang="en-US" i="1">
                        <a:solidFill>
                          <a:schemeClr val="tx1"/>
                        </a:solidFill>
                        <a:latin typeface="Cambria Math" panose="02040503050406030204" pitchFamily="18" charset="0"/>
                      </a:rPr>
                      <m:t>=</m:t>
                    </m:r>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m:t>
                        </m:r>
                      </m:sup>
                    </m:sSup>
                  </m:oMath>
                </a14:m>
                <a:endParaRPr lang="en-US" dirty="0">
                  <a:solidFill>
                    <a:schemeClr val="tx1"/>
                  </a:solidFill>
                </a:endParaRPr>
              </a:p>
            </p:txBody>
          </p:sp>
        </mc:Choice>
        <mc:Fallback xmlns="">
          <p:sp>
            <p:nvSpPr>
              <p:cNvPr id="128" name="TextBox 127"/>
              <p:cNvSpPr txBox="1">
                <a:spLocks noRot="1" noChangeAspect="1" noMove="1" noResize="1" noEditPoints="1" noAdjustHandles="1" noChangeArrowheads="1" noChangeShapeType="1" noTextEdit="1"/>
              </p:cNvSpPr>
              <p:nvPr/>
            </p:nvSpPr>
            <p:spPr>
              <a:xfrm>
                <a:off x="1344909" y="4512801"/>
                <a:ext cx="1344022" cy="215444"/>
              </a:xfrm>
              <a:prstGeom prst="rect">
                <a:avLst/>
              </a:prstGeom>
              <a:blipFill rotWithShape="0">
                <a:blip r:embed="rId15"/>
                <a:stretch>
                  <a:fillRect l="-8182" t="-25000" r="-455" b="-47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p:cNvSpPr txBox="1"/>
              <p:nvPr/>
            </p:nvSpPr>
            <p:spPr>
              <a:xfrm>
                <a:off x="3602058" y="3094536"/>
                <a:ext cx="1814471" cy="414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𝑠𝑦𝑚𝑏𝑜𝑙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𝑡𝑖𝑚𝑒</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f>
                        <m:fPr>
                          <m:ctrlPr>
                            <a:rPr lang="en-US" i="1" smtClean="0">
                              <a:solidFill>
                                <a:schemeClr val="tx1"/>
                              </a:solidFill>
                              <a:latin typeface="Cambria Math" panose="02040503050406030204" pitchFamily="18" charset="0"/>
                            </a:rPr>
                          </m:ctrlPr>
                        </m:fPr>
                        <m:num>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m:t>
                              </m:r>
                            </m:sup>
                          </m:sSup>
                        </m:num>
                        <m:den>
                          <m:r>
                            <a:rPr lang="en-US" b="0" i="1" smtClean="0">
                              <a:solidFill>
                                <a:schemeClr val="tx1"/>
                              </a:solidFill>
                              <a:latin typeface="Cambria Math" panose="02040503050406030204" pitchFamily="18" charset="0"/>
                            </a:rPr>
                            <m:t>𝐵𝑊</m:t>
                          </m:r>
                        </m:den>
                      </m:f>
                    </m:oMath>
                  </m:oMathPara>
                </a14:m>
                <a:endParaRPr lang="en-US" dirty="0">
                  <a:solidFill>
                    <a:schemeClr val="tx1"/>
                  </a:solidFill>
                </a:endParaRPr>
              </a:p>
            </p:txBody>
          </p:sp>
        </mc:Choice>
        <mc:Fallback xmlns="">
          <p:sp>
            <p:nvSpPr>
              <p:cNvPr id="129" name="TextBox 128"/>
              <p:cNvSpPr txBox="1">
                <a:spLocks noRot="1" noChangeAspect="1" noMove="1" noResize="1" noEditPoints="1" noAdjustHandles="1" noChangeArrowheads="1" noChangeShapeType="1" noTextEdit="1"/>
              </p:cNvSpPr>
              <p:nvPr/>
            </p:nvSpPr>
            <p:spPr>
              <a:xfrm>
                <a:off x="3602058" y="3094536"/>
                <a:ext cx="1814471" cy="414472"/>
              </a:xfrm>
              <a:prstGeom prst="rect">
                <a:avLst/>
              </a:prstGeom>
              <a:blipFill rotWithShape="0">
                <a:blip r:embed="rId16"/>
                <a:stretch>
                  <a:fillRect l="-3020" r="-1007" b="-13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p:cNvSpPr txBox="1"/>
              <p:nvPr/>
            </p:nvSpPr>
            <p:spPr>
              <a:xfrm>
                <a:off x="3602058" y="3679891"/>
                <a:ext cx="1792029" cy="4149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𝑠𝑦𝑚𝑏𝑜𝑙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𝑟𝑎𝑡𝑒</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𝐵𝑊</m:t>
                          </m:r>
                        </m:num>
                        <m:den>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m:t>
                              </m:r>
                            </m:sup>
                          </m:sSup>
                        </m:den>
                      </m:f>
                    </m:oMath>
                  </m:oMathPara>
                </a14:m>
                <a:endParaRPr lang="en-US" dirty="0">
                  <a:solidFill>
                    <a:schemeClr val="tx1"/>
                  </a:solidFill>
                </a:endParaRPr>
              </a:p>
            </p:txBody>
          </p:sp>
        </mc:Choice>
        <mc:Fallback xmlns="">
          <p:sp>
            <p:nvSpPr>
              <p:cNvPr id="130" name="TextBox 129"/>
              <p:cNvSpPr txBox="1">
                <a:spLocks noRot="1" noChangeAspect="1" noMove="1" noResize="1" noEditPoints="1" noAdjustHandles="1" noChangeArrowheads="1" noChangeShapeType="1" noTextEdit="1"/>
              </p:cNvSpPr>
              <p:nvPr/>
            </p:nvSpPr>
            <p:spPr>
              <a:xfrm>
                <a:off x="3602058" y="3679891"/>
                <a:ext cx="1792029" cy="414985"/>
              </a:xfrm>
              <a:prstGeom prst="rect">
                <a:avLst/>
              </a:prstGeom>
              <a:blipFill rotWithShape="0">
                <a:blip r:embed="rId17"/>
                <a:stretch>
                  <a:fillRect l="-3061" t="-1471" r="-1020"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p:cNvSpPr txBox="1"/>
              <p:nvPr/>
            </p:nvSpPr>
            <p:spPr>
              <a:xfrm>
                <a:off x="3602058" y="4198816"/>
                <a:ext cx="1670522" cy="401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𝑏𝑖𝑡</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𝑟𝑎𝑡𝑒</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𝐵𝑊</m:t>
                          </m:r>
                        </m:num>
                        <m:den>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m:t>
                              </m:r>
                            </m:sup>
                          </m:sSup>
                        </m:den>
                      </m:f>
                      <m:r>
                        <a:rPr lang="en-US" b="0" i="1" smtClean="0">
                          <a:solidFill>
                            <a:schemeClr val="tx1"/>
                          </a:solidFill>
                          <a:latin typeface="Cambria Math" panose="02040503050406030204" pitchFamily="18" charset="0"/>
                        </a:rPr>
                        <m:t>𝑆𝐹</m:t>
                      </m:r>
                    </m:oMath>
                  </m:oMathPara>
                </a14:m>
                <a:endParaRPr lang="en-US" dirty="0">
                  <a:solidFill>
                    <a:schemeClr val="tx1"/>
                  </a:solidFill>
                </a:endParaRPr>
              </a:p>
            </p:txBody>
          </p:sp>
        </mc:Choice>
        <mc:Fallback xmlns="">
          <p:sp>
            <p:nvSpPr>
              <p:cNvPr id="131" name="TextBox 130"/>
              <p:cNvSpPr txBox="1">
                <a:spLocks noRot="1" noChangeAspect="1" noMove="1" noResize="1" noEditPoints="1" noAdjustHandles="1" noChangeArrowheads="1" noChangeShapeType="1" noTextEdit="1"/>
              </p:cNvSpPr>
              <p:nvPr/>
            </p:nvSpPr>
            <p:spPr>
              <a:xfrm>
                <a:off x="3602058" y="4198816"/>
                <a:ext cx="1670522" cy="401905"/>
              </a:xfrm>
              <a:prstGeom prst="rect">
                <a:avLst/>
              </a:prstGeom>
              <a:blipFill rotWithShape="0">
                <a:blip r:embed="rId18"/>
                <a:stretch>
                  <a:fillRect l="-2190" r="-1095"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p:cNvSpPr txBox="1"/>
              <p:nvPr/>
            </p:nvSpPr>
            <p:spPr>
              <a:xfrm>
                <a:off x="6112276" y="3327243"/>
                <a:ext cx="3515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𝐶𝑅</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32" name="TextBox 131"/>
              <p:cNvSpPr txBox="1">
                <a:spLocks noRot="1" noChangeAspect="1" noMove="1" noResize="1" noEditPoints="1" noAdjustHandles="1" noChangeArrowheads="1" noChangeShapeType="1" noTextEdit="1"/>
              </p:cNvSpPr>
              <p:nvPr/>
            </p:nvSpPr>
            <p:spPr>
              <a:xfrm>
                <a:off x="6112276" y="3327243"/>
                <a:ext cx="351506" cy="215444"/>
              </a:xfrm>
              <a:prstGeom prst="rect">
                <a:avLst/>
              </a:prstGeom>
              <a:blipFill rotWithShape="0">
                <a:blip r:embed="rId19"/>
                <a:stretch>
                  <a:fillRect l="-10526" r="-10526"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p:cNvSpPr txBox="1"/>
              <p:nvPr/>
            </p:nvSpPr>
            <p:spPr>
              <a:xfrm>
                <a:off x="6112276" y="3652738"/>
                <a:ext cx="179350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𝑒𝑛𝑒𝑟𝑔𝑦</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𝑐𝑜𝑛𝑠𝑢𝑚𝑝𝑡𝑖𝑜𝑛</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34" name="TextBox 133"/>
              <p:cNvSpPr txBox="1">
                <a:spLocks noRot="1" noChangeAspect="1" noMove="1" noResize="1" noEditPoints="1" noAdjustHandles="1" noChangeArrowheads="1" noChangeShapeType="1" noTextEdit="1"/>
              </p:cNvSpPr>
              <p:nvPr/>
            </p:nvSpPr>
            <p:spPr>
              <a:xfrm>
                <a:off x="6112276" y="3652738"/>
                <a:ext cx="1793504" cy="215444"/>
              </a:xfrm>
              <a:prstGeom prst="rect">
                <a:avLst/>
              </a:prstGeom>
              <a:blipFill rotWithShape="0">
                <a:blip r:embed="rId20"/>
                <a:stretch>
                  <a:fillRect l="-2041" r="-1361"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TextBox 134"/>
              <p:cNvSpPr txBox="1"/>
              <p:nvPr/>
            </p:nvSpPr>
            <p:spPr>
              <a:xfrm>
                <a:off x="6056073" y="4044455"/>
                <a:ext cx="205274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𝑃𝑆𝑆</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𝑠𝑦𝑚𝑏𝑜𝑙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𝑡𝑖𝑚𝑒</m:t>
                      </m:r>
                      <m:r>
                        <a:rPr lang="en-US" b="0" i="1" smtClean="0">
                          <a:solidFill>
                            <a:schemeClr val="tx1"/>
                          </a:solidFill>
                          <a:latin typeface="Cambria Math" panose="02040503050406030204" pitchFamily="18" charset="0"/>
                        </a:rPr>
                        <m:t> ×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𝑠</m:t>
                          </m:r>
                        </m:sub>
                      </m:sSub>
                    </m:oMath>
                  </m:oMathPara>
                </a14:m>
                <a:endParaRPr lang="en-US" dirty="0">
                  <a:solidFill>
                    <a:schemeClr val="tx1"/>
                  </a:solidFill>
                </a:endParaRPr>
              </a:p>
            </p:txBody>
          </p:sp>
        </mc:Choice>
        <mc:Fallback xmlns="">
          <p:sp>
            <p:nvSpPr>
              <p:cNvPr id="135" name="TextBox 134"/>
              <p:cNvSpPr txBox="1">
                <a:spLocks noRot="1" noChangeAspect="1" noMove="1" noResize="1" noEditPoints="1" noAdjustHandles="1" noChangeArrowheads="1" noChangeShapeType="1" noTextEdit="1"/>
              </p:cNvSpPr>
              <p:nvPr/>
            </p:nvSpPr>
            <p:spPr>
              <a:xfrm>
                <a:off x="6056073" y="4044455"/>
                <a:ext cx="2052741" cy="215444"/>
              </a:xfrm>
              <a:prstGeom prst="rect">
                <a:avLst/>
              </a:prstGeom>
              <a:blipFill rotWithShape="0">
                <a:blip r:embed="rId21"/>
                <a:stretch>
                  <a:fillRect l="-1187" b="-33333"/>
                </a:stretch>
              </a:blipFill>
            </p:spPr>
            <p:txBody>
              <a:bodyPr/>
              <a:lstStyle/>
              <a:p>
                <a:r>
                  <a:rPr lang="en-US">
                    <a:noFill/>
                  </a:rPr>
                  <a:t> </a:t>
                </a:r>
              </a:p>
            </p:txBody>
          </p:sp>
        </mc:Fallback>
      </mc:AlternateContent>
    </p:spTree>
    <p:extLst>
      <p:ext uri="{BB962C8B-B14F-4D97-AF65-F5344CB8AC3E}">
        <p14:creationId xmlns:p14="http://schemas.microsoft.com/office/powerpoint/2010/main" val="18709274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680846" y="2268000"/>
            <a:ext cx="7596523" cy="608400"/>
          </a:xfrm>
          <a:prstGeom prst="rect">
            <a:avLst/>
          </a:prstGeom>
        </p:spPr>
        <p:txBody>
          <a:bodyPr spcFirstLastPara="1" wrap="square" lIns="0" tIns="0" rIns="0" bIns="0" anchor="b" anchorCtr="0">
            <a:noAutofit/>
          </a:bodyPr>
          <a:lstStyle/>
          <a:p>
            <a:pPr lvl="0"/>
            <a:r>
              <a:rPr lang="en-US" sz="3200" dirty="0" smtClean="0"/>
              <a:t>Factors determine </a:t>
            </a:r>
            <a:r>
              <a:rPr lang="en-US" sz="3200" dirty="0"/>
              <a:t>RF </a:t>
            </a:r>
            <a:r>
              <a:rPr lang="en-US" sz="3200" dirty="0" smtClean="0"/>
              <a:t>range</a:t>
            </a:r>
            <a:endParaRPr sz="32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3</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39804815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29</a:t>
            </a:fld>
            <a:endParaRPr/>
          </a:p>
        </p:txBody>
      </p:sp>
      <p:sp>
        <p:nvSpPr>
          <p:cNvPr id="44" name="Google Shape;267;p19"/>
          <p:cNvSpPr txBox="1">
            <a:spLocks/>
          </p:cNvSpPr>
          <p:nvPr/>
        </p:nvSpPr>
        <p:spPr>
          <a:xfrm>
            <a:off x="1207849" y="1206806"/>
            <a:ext cx="7131920" cy="63657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sz="1600" b="1" dirty="0" smtClean="0">
                <a:solidFill>
                  <a:srgbClr val="FFFFFF"/>
                </a:solidFill>
                <a:latin typeface="Inria Sans" panose="020B0604020202020204" charset="0"/>
                <a:cs typeface="Times New Roman" panose="02020603050405020304" pitchFamily="18" charset="0"/>
              </a:rPr>
              <a:t>Link </a:t>
            </a:r>
            <a:r>
              <a:rPr lang="en-US" sz="1600" b="1" dirty="0">
                <a:solidFill>
                  <a:srgbClr val="FFFFFF"/>
                </a:solidFill>
                <a:latin typeface="Inria Sans" panose="020B0604020202020204" charset="0"/>
                <a:cs typeface="Times New Roman" panose="02020603050405020304" pitchFamily="18" charset="0"/>
              </a:rPr>
              <a:t>budget </a:t>
            </a:r>
            <a:r>
              <a:rPr lang="en-US" dirty="0" smtClean="0">
                <a:solidFill>
                  <a:srgbClr val="FFFFFF"/>
                </a:solidFill>
                <a:latin typeface="Inria Sans" panose="020B0604020202020204" charset="0"/>
                <a:cs typeface="Times New Roman" panose="02020603050405020304" pitchFamily="18" charset="0"/>
              </a:rPr>
              <a:t>: </a:t>
            </a:r>
            <a:r>
              <a:rPr lang="en-US" dirty="0">
                <a:solidFill>
                  <a:srgbClr val="FFFFFF"/>
                </a:solidFill>
                <a:latin typeface="Inria Sans" panose="020B0604020202020204" charset="0"/>
                <a:cs typeface="Times New Roman" panose="02020603050405020304" pitchFamily="18" charset="0"/>
              </a:rPr>
              <a:t>The link budget is the difference between the strength of the transmitted signal and the minimum required signal at the receiver</a:t>
            </a:r>
            <a:endParaRPr lang="en-US" sz="1800" b="1" dirty="0">
              <a:solidFill>
                <a:srgbClr val="FFFFFF"/>
              </a:solidFill>
              <a:latin typeface="Inria Sans" panose="020B0604020202020204" charset="0"/>
              <a:cs typeface="Times New Roman" panose="02020603050405020304" pitchFamily="18" charset="0"/>
            </a:endParaRPr>
          </a:p>
        </p:txBody>
      </p:sp>
      <p:sp>
        <p:nvSpPr>
          <p:cNvPr id="2" name="Rounded Rectangle 1"/>
          <p:cNvSpPr/>
          <p:nvPr/>
        </p:nvSpPr>
        <p:spPr>
          <a:xfrm>
            <a:off x="1560389" y="1997836"/>
            <a:ext cx="1333041" cy="396678"/>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Transmitter</a:t>
            </a:r>
            <a:endParaRPr lang="en-US" b="1" dirty="0"/>
          </a:p>
        </p:txBody>
      </p:sp>
      <p:sp>
        <p:nvSpPr>
          <p:cNvPr id="46" name="Rounded Rectangle 45"/>
          <p:cNvSpPr/>
          <p:nvPr/>
        </p:nvSpPr>
        <p:spPr>
          <a:xfrm>
            <a:off x="5654305" y="1997836"/>
            <a:ext cx="1333041" cy="396678"/>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Receiver</a:t>
            </a:r>
            <a:endParaRPr lang="en-US" b="1" dirty="0"/>
          </a:p>
        </p:txBody>
      </p:sp>
      <p:cxnSp>
        <p:nvCxnSpPr>
          <p:cNvPr id="6" name="Straight Arrow Connector 5"/>
          <p:cNvCxnSpPr/>
          <p:nvPr/>
        </p:nvCxnSpPr>
        <p:spPr>
          <a:xfrm>
            <a:off x="2882413" y="2193820"/>
            <a:ext cx="2760875" cy="2355"/>
          </a:xfrm>
          <a:prstGeom prst="straightConnector1">
            <a:avLst/>
          </a:prstGeom>
          <a:ln w="28575">
            <a:solidFill>
              <a:schemeClr val="accent6">
                <a:lumMod val="5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Right Brace 6"/>
          <p:cNvSpPr/>
          <p:nvPr/>
        </p:nvSpPr>
        <p:spPr>
          <a:xfrm rot="5400000">
            <a:off x="4161548" y="828819"/>
            <a:ext cx="356841" cy="3580481"/>
          </a:xfrm>
          <a:prstGeom prst="rightBrace">
            <a:avLst>
              <a:gd name="adj1" fmla="val 8333"/>
              <a:gd name="adj2" fmla="val 49385"/>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p:cNvSpPr txBox="1"/>
              <p:nvPr/>
            </p:nvSpPr>
            <p:spPr>
              <a:xfrm>
                <a:off x="3848872" y="2839280"/>
                <a:ext cx="102752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𝐿𝑖𝑛𝑘</m:t>
                      </m:r>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𝑏𝑢𝑑𝑔𝑒𝑡</m:t>
                      </m:r>
                    </m:oMath>
                  </m:oMathPara>
                </a14:m>
                <a:endParaRPr lang="en-US" dirty="0">
                  <a:solidFill>
                    <a:schemeClr val="tx1"/>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3848872" y="2839280"/>
                <a:ext cx="1027525" cy="215444"/>
              </a:xfrm>
              <a:prstGeom prst="rect">
                <a:avLst/>
              </a:prstGeom>
              <a:blipFill rotWithShape="0">
                <a:blip r:embed="rId3"/>
                <a:stretch>
                  <a:fillRect l="-2959" r="-4734"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1560389" y="3207046"/>
                <a:ext cx="6200480" cy="276999"/>
              </a:xfrm>
              <a:prstGeom prst="rect">
                <a:avLst/>
              </a:prstGeom>
              <a:noFill/>
            </p:spPr>
            <p:txBody>
              <a:bodyPr wrap="none" lIns="0" tIns="0" rIns="0" bIns="0" rtlCol="0">
                <a:spAutoFit/>
              </a:bodyPr>
              <a:lstStyle/>
              <a:p>
                <a14:m>
                  <m:oMath xmlns:m="http://schemas.openxmlformats.org/officeDocument/2006/math">
                    <m:r>
                      <a:rPr lang="en-US" sz="1800" b="0" i="1" smtClean="0">
                        <a:solidFill>
                          <a:schemeClr val="tx1"/>
                        </a:solidFill>
                        <a:latin typeface="Cambria Math" panose="02040503050406030204" pitchFamily="18" charset="0"/>
                      </a:rPr>
                      <m:t>𝐿𝑖𝑛𝑘</m:t>
                    </m:r>
                    <m:r>
                      <a:rPr lang="en-US" sz="1800" b="0" i="1" smtClean="0">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𝑏𝑢𝑑𝑔𝑒𝑡</m:t>
                    </m:r>
                    <m:r>
                      <a:rPr lang="en-US" sz="1800" b="0" i="0"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TransmitPower</m:t>
                    </m:r>
                    <m:r>
                      <a:rPr lang="en-US" sz="1800" b="0" i="0"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P</m:t>
                        </m:r>
                      </m:e>
                      <m:sub>
                        <m:r>
                          <a:rPr lang="en-US" sz="1800" b="0" i="1" smtClean="0">
                            <a:solidFill>
                              <a:schemeClr val="tx1"/>
                            </a:solidFill>
                            <a:latin typeface="Cambria Math" panose="02040503050406030204" pitchFamily="18" charset="0"/>
                          </a:rPr>
                          <m:t>𝑡</m:t>
                        </m:r>
                      </m:sub>
                    </m:sSub>
                    <m:r>
                      <a:rPr lang="en-US" sz="1800" b="0" i="1" smtClean="0">
                        <a:solidFill>
                          <a:schemeClr val="tx1"/>
                        </a:solidFill>
                        <a:latin typeface="Cambria Math" panose="02040503050406030204" pitchFamily="18" charset="0"/>
                      </a:rPr>
                      <m:t>)</m:t>
                    </m:r>
                    <m:r>
                      <a:rPr lang="en-US" sz="1800" b="0" i="0"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Receiver</m:t>
                    </m:r>
                    <m:r>
                      <a:rPr lang="en-US" sz="1800" b="0" i="0"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Sensitivity</m:t>
                    </m:r>
                    <m:r>
                      <a:rPr lang="en-US" sz="1800" b="0" i="0"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S</m:t>
                        </m:r>
                      </m:e>
                      <m:sub>
                        <m:r>
                          <a:rPr lang="en-US" sz="1800" b="0" i="1" smtClean="0">
                            <a:solidFill>
                              <a:schemeClr val="tx1"/>
                            </a:solidFill>
                            <a:latin typeface="Cambria Math" panose="02040503050406030204" pitchFamily="18" charset="0"/>
                          </a:rPr>
                          <m:t>𝑟</m:t>
                        </m:r>
                      </m:sub>
                    </m:sSub>
                    <m:r>
                      <a:rPr lang="en-US" sz="1800" b="0" i="1" smtClean="0">
                        <a:solidFill>
                          <a:schemeClr val="tx1"/>
                        </a:solidFill>
                        <a:latin typeface="Cambria Math" panose="02040503050406030204" pitchFamily="18" charset="0"/>
                      </a:rPr>
                      <m:t>)</m:t>
                    </m:r>
                  </m:oMath>
                </a14:m>
                <a:r>
                  <a:rPr lang="en-US" sz="1800" dirty="0" smtClean="0">
                    <a:solidFill>
                      <a:schemeClr val="tx1"/>
                    </a:solidFill>
                  </a:rPr>
                  <a:t> </a:t>
                </a:r>
                <a:endParaRPr lang="en-US" sz="1800" dirty="0">
                  <a:solidFill>
                    <a:schemeClr val="tx1"/>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1560389" y="3207046"/>
                <a:ext cx="6200480" cy="276999"/>
              </a:xfrm>
              <a:prstGeom prst="rect">
                <a:avLst/>
              </a:prstGeom>
              <a:blipFill rotWithShape="0">
                <a:blip r:embed="rId4"/>
                <a:stretch>
                  <a:fillRect l="-1377" r="-492" b="-34783"/>
                </a:stretch>
              </a:blipFill>
            </p:spPr>
            <p:txBody>
              <a:bodyPr/>
              <a:lstStyle/>
              <a:p>
                <a:r>
                  <a:rPr lang="en-US">
                    <a:noFill/>
                  </a:rPr>
                  <a:t> </a:t>
                </a:r>
              </a:p>
            </p:txBody>
          </p:sp>
        </mc:Fallback>
      </mc:AlternateContent>
      <p:cxnSp>
        <p:nvCxnSpPr>
          <p:cNvPr id="10" name="Straight Connector 9"/>
          <p:cNvCxnSpPr/>
          <p:nvPr/>
        </p:nvCxnSpPr>
        <p:spPr>
          <a:xfrm>
            <a:off x="1751682" y="3953929"/>
            <a:ext cx="5235664" cy="0"/>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39968" y="3953930"/>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605544" y="3953929"/>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4905157" y="3953929"/>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075563" y="3953929"/>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848872" y="3953929"/>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3617517" y="3953929"/>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397179" y="3953929"/>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165825" y="3953929"/>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p:cNvSpPr txBox="1"/>
              <p:nvPr/>
            </p:nvSpPr>
            <p:spPr>
              <a:xfrm>
                <a:off x="4022472" y="4088579"/>
                <a:ext cx="11701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0</m:t>
                      </m:r>
                    </m:oMath>
                  </m:oMathPara>
                </a14:m>
                <a:endParaRPr lang="en-US" sz="1100" dirty="0">
                  <a:solidFill>
                    <a:schemeClr val="tx1"/>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4022472" y="4088579"/>
                <a:ext cx="117019" cy="169277"/>
              </a:xfrm>
              <a:prstGeom prst="rect">
                <a:avLst/>
              </a:prstGeom>
              <a:blipFill rotWithShape="0">
                <a:blip r:embed="rId5"/>
                <a:stretch>
                  <a:fillRect l="-26316" r="-2631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4284206" y="4088579"/>
                <a:ext cx="11701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1</m:t>
                      </m:r>
                    </m:oMath>
                  </m:oMathPara>
                </a14:m>
                <a:endParaRPr lang="en-US" sz="1100" dirty="0">
                  <a:solidFill>
                    <a:schemeClr val="tx1"/>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4284206" y="4088579"/>
                <a:ext cx="117019" cy="169277"/>
              </a:xfrm>
              <a:prstGeom prst="rect">
                <a:avLst/>
              </a:prstGeom>
              <a:blipFill rotWithShape="0">
                <a:blip r:embed="rId6"/>
                <a:stretch>
                  <a:fillRect l="-26316" r="-2631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4556279" y="4088579"/>
                <a:ext cx="11701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2</m:t>
                      </m:r>
                    </m:oMath>
                  </m:oMathPara>
                </a14:m>
                <a:endParaRPr lang="en-US" sz="1100" dirty="0">
                  <a:solidFill>
                    <a:schemeClr val="tx1"/>
                  </a:solidFill>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4556279" y="4088579"/>
                <a:ext cx="117019" cy="169277"/>
              </a:xfrm>
              <a:prstGeom prst="rect">
                <a:avLst/>
              </a:prstGeom>
              <a:blipFill rotWithShape="0">
                <a:blip r:embed="rId7"/>
                <a:stretch>
                  <a:fillRect l="-25000" r="-20000"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4828352" y="4091024"/>
                <a:ext cx="11701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3</m:t>
                      </m:r>
                    </m:oMath>
                  </m:oMathPara>
                </a14:m>
                <a:endParaRPr lang="en-US" sz="1100" dirty="0">
                  <a:solidFill>
                    <a:schemeClr val="tx1"/>
                  </a:solidFill>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4828352" y="4091024"/>
                <a:ext cx="117019" cy="169277"/>
              </a:xfrm>
              <a:prstGeom prst="rect">
                <a:avLst/>
              </a:prstGeom>
              <a:blipFill rotWithShape="0">
                <a:blip r:embed="rId8"/>
                <a:stretch>
                  <a:fillRect l="-26316" r="-26316"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3697500" y="4088579"/>
                <a:ext cx="222818"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1</m:t>
                      </m:r>
                    </m:oMath>
                  </m:oMathPara>
                </a14:m>
                <a:endParaRPr lang="en-US" sz="1100" dirty="0">
                  <a:solidFill>
                    <a:schemeClr val="tx1"/>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3697500" y="4088579"/>
                <a:ext cx="222818" cy="169277"/>
              </a:xfrm>
              <a:prstGeom prst="rect">
                <a:avLst/>
              </a:prstGeom>
              <a:blipFill rotWithShape="0">
                <a:blip r:embed="rId9"/>
                <a:stretch>
                  <a:fillRect l="-2778" r="-13889"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3441376" y="4088579"/>
                <a:ext cx="222818"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2</m:t>
                      </m:r>
                    </m:oMath>
                  </m:oMathPara>
                </a14:m>
                <a:endParaRPr lang="en-US" sz="1100" dirty="0">
                  <a:solidFill>
                    <a:schemeClr val="tx1"/>
                  </a:solidFill>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3441376" y="4088579"/>
                <a:ext cx="222818" cy="169277"/>
              </a:xfrm>
              <a:prstGeom prst="rect">
                <a:avLst/>
              </a:prstGeom>
              <a:blipFill rotWithShape="0">
                <a:blip r:embed="rId10"/>
                <a:stretch>
                  <a:fillRect l="-2778" r="-13889"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3218558" y="4088579"/>
                <a:ext cx="222818"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3</m:t>
                      </m:r>
                    </m:oMath>
                  </m:oMathPara>
                </a14:m>
                <a:endParaRPr lang="en-US" sz="1100" dirty="0">
                  <a:solidFill>
                    <a:schemeClr val="tx1"/>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3218558" y="4088579"/>
                <a:ext cx="222818" cy="169277"/>
              </a:xfrm>
              <a:prstGeom prst="rect">
                <a:avLst/>
              </a:prstGeom>
              <a:blipFill rotWithShape="0">
                <a:blip r:embed="rId11"/>
                <a:stretch>
                  <a:fillRect l="-2703" r="-10811"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2977477" y="4088579"/>
                <a:ext cx="222818"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4</m:t>
                      </m:r>
                    </m:oMath>
                  </m:oMathPara>
                </a14:m>
                <a:endParaRPr lang="en-US" sz="1100" dirty="0">
                  <a:solidFill>
                    <a:schemeClr val="tx1"/>
                  </a:solidFill>
                </a:endParaRPr>
              </a:p>
            </p:txBody>
          </p:sp>
        </mc:Choice>
        <mc:Fallback xmlns="">
          <p:sp>
            <p:nvSpPr>
              <p:cNvPr id="72" name="TextBox 71"/>
              <p:cNvSpPr txBox="1">
                <a:spLocks noRot="1" noChangeAspect="1" noMove="1" noResize="1" noEditPoints="1" noAdjustHandles="1" noChangeArrowheads="1" noChangeShapeType="1" noTextEdit="1"/>
              </p:cNvSpPr>
              <p:nvPr/>
            </p:nvSpPr>
            <p:spPr>
              <a:xfrm>
                <a:off x="2977477" y="4088579"/>
                <a:ext cx="222818" cy="169277"/>
              </a:xfrm>
              <a:prstGeom prst="rect">
                <a:avLst/>
              </a:prstGeom>
              <a:blipFill rotWithShape="0">
                <a:blip r:embed="rId12"/>
                <a:stretch>
                  <a:fillRect l="-2703" r="-10811" b="-11111"/>
                </a:stretch>
              </a:blipFill>
            </p:spPr>
            <p:txBody>
              <a:bodyPr/>
              <a:lstStyle/>
              <a:p>
                <a:r>
                  <a:rPr lang="en-US">
                    <a:noFill/>
                  </a:rPr>
                  <a:t> </a:t>
                </a:r>
              </a:p>
            </p:txBody>
          </p:sp>
        </mc:Fallback>
      </mc:AlternateContent>
      <p:sp>
        <p:nvSpPr>
          <p:cNvPr id="13" name="Oval 12"/>
          <p:cNvSpPr/>
          <p:nvPr/>
        </p:nvSpPr>
        <p:spPr>
          <a:xfrm>
            <a:off x="4846647" y="3684632"/>
            <a:ext cx="117019" cy="132203"/>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p:nvPr/>
        </p:nvCxnSpPr>
        <p:spPr>
          <a:xfrm flipV="1">
            <a:off x="3213317" y="3750733"/>
            <a:ext cx="1622313" cy="1"/>
          </a:xfrm>
          <a:prstGeom prst="straightConnector1">
            <a:avLst/>
          </a:prstGeom>
          <a:ln w="28575">
            <a:solidFill>
              <a:schemeClr val="accent6">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3107315" y="3684632"/>
            <a:ext cx="117019" cy="132203"/>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8" name="TextBox 77"/>
              <p:cNvSpPr txBox="1"/>
              <p:nvPr/>
            </p:nvSpPr>
            <p:spPr>
              <a:xfrm>
                <a:off x="1392110" y="4370356"/>
                <a:ext cx="443993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𝐹𝑜𝑟</m:t>
                      </m:r>
                      <m:r>
                        <a:rPr lang="en-US"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𝑎</m:t>
                      </m:r>
                      <m:r>
                        <a:rPr lang="en-US"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𝑡𝑦𝑝𝑖𝑐𝑎𝑙</m:t>
                      </m:r>
                      <m:r>
                        <a:rPr lang="en-US"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𝐿𝑜𝑅𝑎</m:t>
                      </m:r>
                      <m:r>
                        <a:rPr lang="en-US"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𝑟𝑎𝑑𝑖𝑜</m:t>
                      </m:r>
                      <m:r>
                        <a:rPr lang="en-US"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13</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𝑑𝐵𝑚</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𝑟</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137</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𝑑𝐵𝑚</m:t>
                      </m:r>
                    </m:oMath>
                  </m:oMathPara>
                </a14:m>
                <a:endParaRPr lang="en-US" dirty="0">
                  <a:solidFill>
                    <a:schemeClr val="tx1"/>
                  </a:solidFill>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1392110" y="4370356"/>
                <a:ext cx="4439933" cy="215444"/>
              </a:xfrm>
              <a:prstGeom prst="rect">
                <a:avLst/>
              </a:prstGeom>
              <a:blipFill rotWithShape="0">
                <a:blip r:embed="rId13"/>
                <a:stretch>
                  <a:fillRect l="-412" r="-137"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1384561" y="4680728"/>
                <a:ext cx="36186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𝐿</m:t>
                      </m:r>
                      <m:r>
                        <a:rPr lang="en-US" sz="1600" i="1">
                          <a:solidFill>
                            <a:schemeClr val="tx1"/>
                          </a:solidFill>
                          <a:latin typeface="Cambria Math" panose="02040503050406030204" pitchFamily="18" charset="0"/>
                        </a:rPr>
                        <m:t>𝑖𝑛𝑘</m:t>
                      </m:r>
                      <m:r>
                        <a:rPr lang="en-US" sz="1600" i="1">
                          <a:solidFill>
                            <a:schemeClr val="tx1"/>
                          </a:solidFill>
                          <a:latin typeface="Cambria Math" panose="02040503050406030204" pitchFamily="18" charset="0"/>
                        </a:rPr>
                        <m:t> </m:t>
                      </m:r>
                      <m:r>
                        <a:rPr lang="en-US" sz="1600" i="1">
                          <a:solidFill>
                            <a:schemeClr val="tx1"/>
                          </a:solidFill>
                          <a:latin typeface="Cambria Math" panose="02040503050406030204" pitchFamily="18" charset="0"/>
                        </a:rPr>
                        <m:t>𝑏𝑢𝑑𝑔𝑒𝑡</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13</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137</m:t>
                          </m:r>
                        </m:e>
                      </m:d>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150</m:t>
                      </m:r>
                      <m:r>
                        <a:rPr lang="en-US" sz="1600" b="0" i="1" smtClean="0">
                          <a:solidFill>
                            <a:schemeClr val="tx1"/>
                          </a:solidFill>
                          <a:latin typeface="Cambria Math" panose="02040503050406030204" pitchFamily="18" charset="0"/>
                        </a:rPr>
                        <m:t>𝑑𝐵𝑚</m:t>
                      </m:r>
                    </m:oMath>
                  </m:oMathPara>
                </a14:m>
                <a:endParaRPr lang="en-US" sz="1600" dirty="0">
                  <a:solidFill>
                    <a:schemeClr val="tx1"/>
                  </a:solidFill>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1384561" y="4680728"/>
                <a:ext cx="3618683" cy="246221"/>
              </a:xfrm>
              <a:prstGeom prst="rect">
                <a:avLst/>
              </a:prstGeom>
              <a:blipFill rotWithShape="0">
                <a:blip r:embed="rId14"/>
                <a:stretch>
                  <a:fillRect l="-673" r="-505" b="-35000"/>
                </a:stretch>
              </a:blipFill>
            </p:spPr>
            <p:txBody>
              <a:bodyPr/>
              <a:lstStyle/>
              <a:p>
                <a:r>
                  <a:rPr lang="en-US">
                    <a:noFill/>
                  </a:rPr>
                  <a:t> </a:t>
                </a:r>
              </a:p>
            </p:txBody>
          </p:sp>
        </mc:Fallback>
      </mc:AlternateContent>
    </p:spTree>
    <p:extLst>
      <p:ext uri="{BB962C8B-B14F-4D97-AF65-F5344CB8AC3E}">
        <p14:creationId xmlns:p14="http://schemas.microsoft.com/office/powerpoint/2010/main" val="28168150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p>
            <a:pPr lvl="0"/>
            <a:r>
              <a:rPr lang="en-US" dirty="0"/>
              <a:t>BIG CONCEPT</a:t>
            </a:r>
            <a:endParaRPr dirty="0"/>
          </a:p>
        </p:txBody>
      </p:sp>
      <p:sp>
        <p:nvSpPr>
          <p:cNvPr id="229" name="Google Shape;229;p15"/>
          <p:cNvSpPr txBox="1">
            <a:spLocks noGrp="1"/>
          </p:cNvSpPr>
          <p:nvPr>
            <p:ph type="subTitle" idx="1"/>
          </p:nvPr>
        </p:nvSpPr>
        <p:spPr>
          <a:xfrm>
            <a:off x="1823924" y="2655065"/>
            <a:ext cx="7263369" cy="839502"/>
          </a:xfrm>
          <a:prstGeom prst="rect">
            <a:avLst/>
          </a:prstGeom>
        </p:spPr>
        <p:txBody>
          <a:bodyPr spcFirstLastPara="1" wrap="square" lIns="0" tIns="0" rIns="0" bIns="0" anchor="t" anchorCtr="0">
            <a:noAutofit/>
          </a:bodyPr>
          <a:lstStyle/>
          <a:p>
            <a:pPr marL="0" lvl="0" indent="0">
              <a:spcAft>
                <a:spcPts val="600"/>
              </a:spcAft>
            </a:pPr>
            <a:r>
              <a:rPr lang="en-US" sz="1800" dirty="0"/>
              <a:t>Let’s start with big concept about "</a:t>
            </a:r>
            <a:r>
              <a:rPr lang="en-US" sz="1800" dirty="0" smtClean="0"/>
              <a:t>Internet </a:t>
            </a:r>
            <a:r>
              <a:rPr lang="en-US" sz="1800" dirty="0"/>
              <a:t>of Thing" and "Long Range Wide Area Network"</a:t>
            </a:r>
            <a:endParaRPr sz="18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a:solidFill>
                  <a:schemeClr val="dk1"/>
                </a:solidFill>
                <a:latin typeface="Saira Semi Condensed"/>
                <a:ea typeface="Saira Semi Condensed"/>
                <a:cs typeface="Saira Semi Condensed"/>
                <a:sym typeface="Saira Semi Condensed"/>
              </a:rPr>
              <a:t>1</a:t>
            </a:r>
            <a:endParaRPr b="1">
              <a:solidFill>
                <a:schemeClr val="dk1"/>
              </a:solidFill>
              <a:latin typeface="Saira Semi Condensed"/>
              <a:ea typeface="Saira Semi Condensed"/>
              <a:cs typeface="Saira Semi Condensed"/>
              <a:sym typeface="Saira Semi Condense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cxnSp>
        <p:nvCxnSpPr>
          <p:cNvPr id="44" name="Straight Connector 43"/>
          <p:cNvCxnSpPr/>
          <p:nvPr/>
        </p:nvCxnSpPr>
        <p:spPr>
          <a:xfrm flipV="1">
            <a:off x="5332163" y="2575701"/>
            <a:ext cx="0" cy="2044591"/>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334815" y="2323735"/>
            <a:ext cx="0" cy="232686"/>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30</a:t>
            </a:fld>
            <a:endParaRPr/>
          </a:p>
        </p:txBody>
      </p:sp>
      <p:cxnSp>
        <p:nvCxnSpPr>
          <p:cNvPr id="4" name="Straight Connector 3"/>
          <p:cNvCxnSpPr/>
          <p:nvPr/>
        </p:nvCxnSpPr>
        <p:spPr>
          <a:xfrm>
            <a:off x="1035585" y="4620292"/>
            <a:ext cx="7072829"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1163781" y="2164657"/>
            <a:ext cx="0" cy="2610999"/>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3088707" y="4775656"/>
                <a:ext cx="76379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𝐷𝑖𝑠𝑡𝑎𝑛𝑐𝑒</m:t>
                      </m:r>
                    </m:oMath>
                  </m:oMathPara>
                </a14:m>
                <a:endParaRPr lang="en-US"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088707" y="4775656"/>
                <a:ext cx="763799" cy="215444"/>
              </a:xfrm>
              <a:prstGeom prst="rect">
                <a:avLst/>
              </a:prstGeom>
              <a:blipFill rotWithShape="0">
                <a:blip r:embed="rId3"/>
                <a:stretch>
                  <a:fillRect l="-4800" r="-3200"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rot="16200000">
                <a:off x="380576" y="3470156"/>
                <a:ext cx="100732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𝑃𝑜𝑤𝑒</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𝑑𝐵𝑚</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rot="16200000">
                <a:off x="380576" y="3470156"/>
                <a:ext cx="1007327" cy="215444"/>
              </a:xfrm>
              <a:prstGeom prst="rect">
                <a:avLst/>
              </a:prstGeom>
              <a:blipFill rotWithShape="0">
                <a:blip r:embed="rId4"/>
                <a:stretch>
                  <a:fillRect t="-4819" r="-33333" b="-3012"/>
                </a:stretch>
              </a:blipFill>
            </p:spPr>
            <p:txBody>
              <a:bodyPr/>
              <a:lstStyle/>
              <a:p>
                <a:r>
                  <a:rPr lang="en-US">
                    <a:noFill/>
                  </a:rPr>
                  <a:t> </a:t>
                </a:r>
              </a:p>
            </p:txBody>
          </p:sp>
        </mc:Fallback>
      </mc:AlternateContent>
      <p:sp>
        <p:nvSpPr>
          <p:cNvPr id="7" name="Rounded Rectangle 6"/>
          <p:cNvSpPr/>
          <p:nvPr/>
        </p:nvSpPr>
        <p:spPr>
          <a:xfrm>
            <a:off x="1377108" y="2307876"/>
            <a:ext cx="826265" cy="506776"/>
          </a:xfrm>
          <a:prstGeom prst="roundRect">
            <a:avLst/>
          </a:prstGeom>
          <a:solidFill>
            <a:schemeClr val="accent6">
              <a:lumMod val="5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imes New Roman" panose="02020603050405020304" pitchFamily="18" charset="0"/>
                <a:cs typeface="Times New Roman" panose="02020603050405020304" pitchFamily="18" charset="0"/>
              </a:rPr>
              <a:t>Tx radio</a:t>
            </a:r>
            <a:endParaRPr lang="en-US" sz="1200" dirty="0">
              <a:solidFill>
                <a:schemeClr val="tx1"/>
              </a:solidFill>
              <a:latin typeface="Times New Roman" panose="02020603050405020304" pitchFamily="18" charset="0"/>
              <a:cs typeface="Times New Roman" panose="02020603050405020304" pitchFamily="18" charset="0"/>
            </a:endParaRPr>
          </a:p>
        </p:txBody>
      </p:sp>
      <p:cxnSp>
        <p:nvCxnSpPr>
          <p:cNvPr id="12" name="Straight Connector 11"/>
          <p:cNvCxnSpPr/>
          <p:nvPr/>
        </p:nvCxnSpPr>
        <p:spPr>
          <a:xfrm>
            <a:off x="1377108" y="3074214"/>
            <a:ext cx="980501" cy="0"/>
          </a:xfrm>
          <a:prstGeom prst="line">
            <a:avLst/>
          </a:prstGeom>
          <a:ln w="190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1585455" y="2878506"/>
                <a:ext cx="540789"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20</m:t>
                      </m:r>
                      <m:r>
                        <a:rPr lang="en-US" sz="1000" b="0" i="1" smtClean="0">
                          <a:solidFill>
                            <a:schemeClr val="tx1"/>
                          </a:solidFill>
                          <a:latin typeface="Cambria Math" panose="02040503050406030204" pitchFamily="18" charset="0"/>
                        </a:rPr>
                        <m:t>𝑑𝐵𝑚</m:t>
                      </m:r>
                    </m:oMath>
                  </m:oMathPara>
                </a14:m>
                <a:endParaRPr lang="en-US" sz="1000" dirty="0">
                  <a:solidFill>
                    <a:schemeClr val="tx1"/>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585455" y="2878506"/>
                <a:ext cx="540789" cy="153888"/>
              </a:xfrm>
              <a:prstGeom prst="rect">
                <a:avLst/>
              </a:prstGeom>
              <a:blipFill rotWithShape="0">
                <a:blip r:embed="rId5"/>
                <a:stretch>
                  <a:fillRect l="-4494" r="-5618" b="-12000"/>
                </a:stretch>
              </a:blipFill>
            </p:spPr>
            <p:txBody>
              <a:bodyPr/>
              <a:lstStyle/>
              <a:p>
                <a:r>
                  <a:rPr lang="en-US">
                    <a:noFill/>
                  </a:rPr>
                  <a:t> </a:t>
                </a:r>
              </a:p>
            </p:txBody>
          </p:sp>
        </mc:Fallback>
      </mc:AlternateContent>
      <p:cxnSp>
        <p:nvCxnSpPr>
          <p:cNvPr id="16" name="Straight Connector 15"/>
          <p:cNvCxnSpPr/>
          <p:nvPr/>
        </p:nvCxnSpPr>
        <p:spPr>
          <a:xfrm flipV="1">
            <a:off x="2357609" y="2307876"/>
            <a:ext cx="0" cy="2312416"/>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203373" y="2567438"/>
            <a:ext cx="385590" cy="0"/>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2484302" y="2431482"/>
            <a:ext cx="545336" cy="284017"/>
          </a:xfrm>
          <a:prstGeom prst="roundRect">
            <a:avLst/>
          </a:prstGeom>
          <a:solidFill>
            <a:srgbClr val="FF000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Times New Roman" panose="02020603050405020304" pitchFamily="18" charset="0"/>
                <a:cs typeface="Times New Roman" panose="02020603050405020304" pitchFamily="18" charset="0"/>
              </a:rPr>
              <a:t>cable</a:t>
            </a:r>
            <a:endParaRPr lang="en-US" sz="1050" b="1" dirty="0">
              <a:solidFill>
                <a:schemeClr val="tx1"/>
              </a:solidFill>
              <a:latin typeface="Times New Roman" panose="02020603050405020304" pitchFamily="18" charset="0"/>
              <a:cs typeface="Times New Roman" panose="02020603050405020304" pitchFamily="18" charset="0"/>
            </a:endParaRPr>
          </a:p>
        </p:txBody>
      </p:sp>
      <p:cxnSp>
        <p:nvCxnSpPr>
          <p:cNvPr id="22" name="Straight Connector 21"/>
          <p:cNvCxnSpPr/>
          <p:nvPr/>
        </p:nvCxnSpPr>
        <p:spPr>
          <a:xfrm>
            <a:off x="3029638" y="2556421"/>
            <a:ext cx="385590" cy="0"/>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15228" y="2164657"/>
            <a:ext cx="0" cy="391764"/>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Isosceles Triangle 23"/>
          <p:cNvSpPr/>
          <p:nvPr/>
        </p:nvSpPr>
        <p:spPr>
          <a:xfrm rot="10800000">
            <a:off x="3061706" y="1908552"/>
            <a:ext cx="712700" cy="451987"/>
          </a:xfrm>
          <a:prstGeom prst="triangl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endParaRPr lang="en-US" dirty="0"/>
          </a:p>
        </p:txBody>
      </p:sp>
      <p:sp>
        <p:nvSpPr>
          <p:cNvPr id="25" name="TextBox 24"/>
          <p:cNvSpPr txBox="1"/>
          <p:nvPr/>
        </p:nvSpPr>
        <p:spPr>
          <a:xfrm>
            <a:off x="3177022" y="1916816"/>
            <a:ext cx="476412" cy="261610"/>
          </a:xfrm>
          <a:prstGeom prst="rect">
            <a:avLst/>
          </a:prstGeom>
          <a:noFill/>
        </p:spPr>
        <p:txBody>
          <a:bodyPr wrap="none" rtlCol="0">
            <a:spAutoFit/>
          </a:bodyPr>
          <a:lstStyle/>
          <a:p>
            <a:r>
              <a:rPr lang="en-US" sz="1050" dirty="0" smtClean="0">
                <a:solidFill>
                  <a:schemeClr val="tx1"/>
                </a:solidFill>
                <a:latin typeface="Times New Roman" panose="02020603050405020304" pitchFamily="18" charset="0"/>
                <a:cs typeface="Times New Roman" panose="02020603050405020304" pitchFamily="18" charset="0"/>
              </a:rPr>
              <a:t>ANT</a:t>
            </a:r>
            <a:endParaRPr lang="en-US" sz="1050" dirty="0">
              <a:solidFill>
                <a:schemeClr val="tx1"/>
              </a:solidFill>
              <a:latin typeface="Times New Roman" panose="02020603050405020304" pitchFamily="18" charset="0"/>
              <a:cs typeface="Times New Roman" panose="02020603050405020304" pitchFamily="18" charset="0"/>
            </a:endParaRPr>
          </a:p>
        </p:txBody>
      </p:sp>
      <p:cxnSp>
        <p:nvCxnSpPr>
          <p:cNvPr id="28" name="Straight Connector 27"/>
          <p:cNvCxnSpPr/>
          <p:nvPr/>
        </p:nvCxnSpPr>
        <p:spPr>
          <a:xfrm flipV="1">
            <a:off x="3415228" y="2556421"/>
            <a:ext cx="0" cy="2044591"/>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396168" y="3080388"/>
            <a:ext cx="1019060" cy="49749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rot="1515103">
                <a:off x="2653800" y="3355481"/>
                <a:ext cx="417358"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i="1">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5</m:t>
                      </m:r>
                      <m:r>
                        <a:rPr lang="en-US" sz="1000" b="0" i="1" smtClean="0">
                          <a:solidFill>
                            <a:schemeClr val="tx1"/>
                          </a:solidFill>
                          <a:latin typeface="Cambria Math" panose="02040503050406030204" pitchFamily="18" charset="0"/>
                        </a:rPr>
                        <m:t>𝑑𝐵𝑚</m:t>
                      </m:r>
                    </m:oMath>
                  </m:oMathPara>
                </a14:m>
                <a:endParaRPr lang="en-US" sz="1000" dirty="0">
                  <a:solidFill>
                    <a:schemeClr val="tx1"/>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rot="1515103">
                <a:off x="2653800" y="3355481"/>
                <a:ext cx="417358" cy="153888"/>
              </a:xfrm>
              <a:prstGeom prst="rect">
                <a:avLst/>
              </a:prstGeom>
              <a:blipFill rotWithShape="0">
                <a:blip r:embed="rId6"/>
                <a:stretch>
                  <a:fillRect r="-5479" b="-7547"/>
                </a:stretch>
              </a:blipFill>
            </p:spPr>
            <p:txBody>
              <a:bodyPr/>
              <a:lstStyle/>
              <a:p>
                <a:r>
                  <a:rPr lang="en-US">
                    <a:noFill/>
                  </a:rPr>
                  <a:t> </a:t>
                </a:r>
              </a:p>
            </p:txBody>
          </p:sp>
        </mc:Fallback>
      </mc:AlternateContent>
      <p:cxnSp>
        <p:nvCxnSpPr>
          <p:cNvPr id="35" name="Straight Connector 34"/>
          <p:cNvCxnSpPr/>
          <p:nvPr/>
        </p:nvCxnSpPr>
        <p:spPr>
          <a:xfrm flipV="1">
            <a:off x="3415228" y="2878506"/>
            <a:ext cx="0" cy="699372"/>
          </a:xfrm>
          <a:prstGeom prst="line">
            <a:avLst/>
          </a:prstGeom>
          <a:ln w="190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p:cNvSpPr txBox="1"/>
              <p:nvPr/>
            </p:nvSpPr>
            <p:spPr>
              <a:xfrm rot="16200000">
                <a:off x="3034114" y="3090213"/>
                <a:ext cx="504177"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solidFill>
                          <a:latin typeface="Cambria Math" panose="02040503050406030204" pitchFamily="18" charset="0"/>
                        </a:rPr>
                        <m:t>+</m:t>
                      </m:r>
                      <m:r>
                        <a:rPr lang="en-US" sz="1000" i="1" smtClean="0">
                          <a:solidFill>
                            <a:schemeClr val="tx1"/>
                          </a:solidFill>
                          <a:latin typeface="Cambria Math" panose="02040503050406030204" pitchFamily="18" charset="0"/>
                        </a:rPr>
                        <m:t>1</m:t>
                      </m:r>
                      <m:r>
                        <a:rPr lang="en-US" sz="1000" b="0" i="1" smtClean="0">
                          <a:solidFill>
                            <a:schemeClr val="tx1"/>
                          </a:solidFill>
                          <a:latin typeface="Cambria Math" panose="02040503050406030204" pitchFamily="18" charset="0"/>
                        </a:rPr>
                        <m:t>0</m:t>
                      </m:r>
                      <m:r>
                        <a:rPr lang="en-US" sz="1000" b="0" i="1" smtClean="0">
                          <a:solidFill>
                            <a:schemeClr val="tx1"/>
                          </a:solidFill>
                          <a:latin typeface="Cambria Math" panose="02040503050406030204" pitchFamily="18" charset="0"/>
                        </a:rPr>
                        <m:t> </m:t>
                      </m:r>
                      <m:r>
                        <a:rPr lang="en-US" sz="1000" b="0" i="1" smtClean="0">
                          <a:solidFill>
                            <a:schemeClr val="tx1"/>
                          </a:solidFill>
                          <a:latin typeface="Cambria Math" panose="02040503050406030204" pitchFamily="18" charset="0"/>
                        </a:rPr>
                        <m:t>𝑑𝐵𝑖</m:t>
                      </m:r>
                    </m:oMath>
                  </m:oMathPara>
                </a14:m>
                <a:endParaRPr lang="en-US" sz="1000" dirty="0">
                  <a:solidFill>
                    <a:schemeClr val="tx1"/>
                  </a:solidFill>
                </a:endParaRPr>
              </a:p>
            </p:txBody>
          </p:sp>
        </mc:Choice>
        <mc:Fallback xmlns="">
          <p:sp>
            <p:nvSpPr>
              <p:cNvPr id="37" name="TextBox 36"/>
              <p:cNvSpPr txBox="1">
                <a:spLocks noRot="1" noChangeAspect="1" noMove="1" noResize="1" noEditPoints="1" noAdjustHandles="1" noChangeArrowheads="1" noChangeShapeType="1" noTextEdit="1"/>
              </p:cNvSpPr>
              <p:nvPr/>
            </p:nvSpPr>
            <p:spPr>
              <a:xfrm rot="16200000">
                <a:off x="3034114" y="3090213"/>
                <a:ext cx="504177" cy="153888"/>
              </a:xfrm>
              <a:prstGeom prst="rect">
                <a:avLst/>
              </a:prstGeom>
              <a:blipFill rotWithShape="0">
                <a:blip r:embed="rId7"/>
                <a:stretch>
                  <a:fillRect t="-6024" r="-7692" b="-4819"/>
                </a:stretch>
              </a:blipFill>
            </p:spPr>
            <p:txBody>
              <a:bodyPr/>
              <a:lstStyle/>
              <a:p>
                <a:r>
                  <a:rPr lang="en-US">
                    <a:noFill/>
                  </a:rPr>
                  <a:t> </a:t>
                </a:r>
              </a:p>
            </p:txBody>
          </p:sp>
        </mc:Fallback>
      </mc:AlternateContent>
      <p:sp>
        <p:nvSpPr>
          <p:cNvPr id="38" name="Rounded Rectangle 37"/>
          <p:cNvSpPr/>
          <p:nvPr/>
        </p:nvSpPr>
        <p:spPr>
          <a:xfrm>
            <a:off x="6652640" y="2277245"/>
            <a:ext cx="826265" cy="506776"/>
          </a:xfrm>
          <a:prstGeom prst="roundRect">
            <a:avLst/>
          </a:prstGeom>
          <a:solidFill>
            <a:schemeClr val="accent6">
              <a:lumMod val="5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R</a:t>
            </a:r>
            <a:r>
              <a:rPr lang="en-US" sz="1200" dirty="0" smtClean="0">
                <a:solidFill>
                  <a:schemeClr val="tx1"/>
                </a:solidFill>
                <a:latin typeface="Times New Roman" panose="02020603050405020304" pitchFamily="18" charset="0"/>
                <a:cs typeface="Times New Roman" panose="02020603050405020304" pitchFamily="18" charset="0"/>
              </a:rPr>
              <a:t>x radio</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39" name="Rounded Rectangle 38"/>
          <p:cNvSpPr/>
          <p:nvPr/>
        </p:nvSpPr>
        <p:spPr>
          <a:xfrm>
            <a:off x="5721060" y="2388625"/>
            <a:ext cx="545336" cy="284017"/>
          </a:xfrm>
          <a:prstGeom prst="roundRect">
            <a:avLst/>
          </a:prstGeom>
          <a:solidFill>
            <a:srgbClr val="FF000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Times New Roman" panose="02020603050405020304" pitchFamily="18" charset="0"/>
                <a:cs typeface="Times New Roman" panose="02020603050405020304" pitchFamily="18" charset="0"/>
              </a:rPr>
              <a:t>cable</a:t>
            </a:r>
            <a:endParaRPr lang="en-US" sz="1050" b="1" dirty="0">
              <a:solidFill>
                <a:schemeClr val="tx1"/>
              </a:solidFill>
              <a:latin typeface="Times New Roman" panose="02020603050405020304" pitchFamily="18" charset="0"/>
              <a:cs typeface="Times New Roman" panose="02020603050405020304" pitchFamily="18" charset="0"/>
            </a:endParaRPr>
          </a:p>
        </p:txBody>
      </p:sp>
      <p:cxnSp>
        <p:nvCxnSpPr>
          <p:cNvPr id="40" name="Straight Connector 39"/>
          <p:cNvCxnSpPr/>
          <p:nvPr/>
        </p:nvCxnSpPr>
        <p:spPr>
          <a:xfrm>
            <a:off x="5332163" y="2539376"/>
            <a:ext cx="385590" cy="0"/>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39" idx="3"/>
          </p:cNvCxnSpPr>
          <p:nvPr/>
        </p:nvCxnSpPr>
        <p:spPr>
          <a:xfrm flipH="1">
            <a:off x="6266396" y="2530634"/>
            <a:ext cx="386244" cy="0"/>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Isosceles Triangle 41"/>
          <p:cNvSpPr/>
          <p:nvPr/>
        </p:nvSpPr>
        <p:spPr>
          <a:xfrm rot="10800000">
            <a:off x="4981133" y="1908552"/>
            <a:ext cx="712700" cy="451987"/>
          </a:xfrm>
          <a:prstGeom prst="triangl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endParaRPr lang="en-US" dirty="0"/>
          </a:p>
        </p:txBody>
      </p:sp>
      <p:sp>
        <p:nvSpPr>
          <p:cNvPr id="43" name="TextBox 42"/>
          <p:cNvSpPr txBox="1"/>
          <p:nvPr/>
        </p:nvSpPr>
        <p:spPr>
          <a:xfrm>
            <a:off x="5096449" y="1916816"/>
            <a:ext cx="476412" cy="261610"/>
          </a:xfrm>
          <a:prstGeom prst="rect">
            <a:avLst/>
          </a:prstGeom>
          <a:noFill/>
        </p:spPr>
        <p:txBody>
          <a:bodyPr wrap="none" rtlCol="0">
            <a:spAutoFit/>
          </a:bodyPr>
          <a:lstStyle/>
          <a:p>
            <a:r>
              <a:rPr lang="en-US" sz="1050" dirty="0" smtClean="0">
                <a:solidFill>
                  <a:schemeClr val="tx1"/>
                </a:solidFill>
                <a:latin typeface="Times New Roman" panose="02020603050405020304" pitchFamily="18" charset="0"/>
                <a:cs typeface="Times New Roman" panose="02020603050405020304" pitchFamily="18" charset="0"/>
              </a:rPr>
              <a:t>ANT</a:t>
            </a:r>
            <a:endParaRPr lang="en-US" sz="1050" dirty="0">
              <a:solidFill>
                <a:schemeClr val="tx1"/>
              </a:solidFill>
              <a:latin typeface="Times New Roman" panose="02020603050405020304" pitchFamily="18" charset="0"/>
              <a:cs typeface="Times New Roman" panose="02020603050405020304" pitchFamily="18" charset="0"/>
            </a:endParaRPr>
          </a:p>
        </p:txBody>
      </p:sp>
      <p:cxnSp>
        <p:nvCxnSpPr>
          <p:cNvPr id="51" name="Straight Connector 50"/>
          <p:cNvCxnSpPr/>
          <p:nvPr/>
        </p:nvCxnSpPr>
        <p:spPr>
          <a:xfrm flipV="1">
            <a:off x="6448501" y="2323735"/>
            <a:ext cx="0" cy="2312416"/>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Freeform 52"/>
          <p:cNvSpPr/>
          <p:nvPr/>
        </p:nvSpPr>
        <p:spPr>
          <a:xfrm>
            <a:off x="3437262" y="2880753"/>
            <a:ext cx="1894901" cy="1068637"/>
          </a:xfrm>
          <a:custGeom>
            <a:avLst/>
            <a:gdLst>
              <a:gd name="connsiteX0" fmla="*/ 0 w 1894901"/>
              <a:gd name="connsiteY0" fmla="*/ 0 h 1068637"/>
              <a:gd name="connsiteX1" fmla="*/ 572877 w 1894901"/>
              <a:gd name="connsiteY1" fmla="*/ 771181 h 1068637"/>
              <a:gd name="connsiteX2" fmla="*/ 1894901 w 1894901"/>
              <a:gd name="connsiteY2" fmla="*/ 1068637 h 1068637"/>
              <a:gd name="connsiteX3" fmla="*/ 1894901 w 1894901"/>
              <a:gd name="connsiteY3" fmla="*/ 1068637 h 1068637"/>
            </a:gdLst>
            <a:ahLst/>
            <a:cxnLst>
              <a:cxn ang="0">
                <a:pos x="connsiteX0" y="connsiteY0"/>
              </a:cxn>
              <a:cxn ang="0">
                <a:pos x="connsiteX1" y="connsiteY1"/>
              </a:cxn>
              <a:cxn ang="0">
                <a:pos x="connsiteX2" y="connsiteY2"/>
              </a:cxn>
              <a:cxn ang="0">
                <a:pos x="connsiteX3" y="connsiteY3"/>
              </a:cxn>
            </a:cxnLst>
            <a:rect l="l" t="t" r="r" b="b"/>
            <a:pathLst>
              <a:path w="1894901" h="1068637">
                <a:moveTo>
                  <a:pt x="0" y="0"/>
                </a:moveTo>
                <a:cubicBezTo>
                  <a:pt x="128530" y="296537"/>
                  <a:pt x="257060" y="593075"/>
                  <a:pt x="572877" y="771181"/>
                </a:cubicBezTo>
                <a:cubicBezTo>
                  <a:pt x="888694" y="949287"/>
                  <a:pt x="1894901" y="1068637"/>
                  <a:pt x="1894901" y="1068637"/>
                </a:cubicBezTo>
                <a:lnTo>
                  <a:pt x="1894901" y="1068637"/>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flipV="1">
            <a:off x="5332162" y="3223906"/>
            <a:ext cx="0" cy="699372"/>
          </a:xfrm>
          <a:prstGeom prst="line">
            <a:avLst/>
          </a:prstGeom>
          <a:ln w="190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p:cNvSpPr txBox="1"/>
              <p:nvPr/>
            </p:nvSpPr>
            <p:spPr>
              <a:xfrm rot="16200000">
                <a:off x="4951048" y="3435613"/>
                <a:ext cx="504177"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solidFill>
                          <a:latin typeface="Cambria Math" panose="02040503050406030204" pitchFamily="18" charset="0"/>
                        </a:rPr>
                        <m:t>+</m:t>
                      </m:r>
                      <m:r>
                        <a:rPr lang="en-US" sz="1000" i="1" smtClean="0">
                          <a:solidFill>
                            <a:schemeClr val="tx1"/>
                          </a:solidFill>
                          <a:latin typeface="Cambria Math" panose="02040503050406030204" pitchFamily="18" charset="0"/>
                        </a:rPr>
                        <m:t>1</m:t>
                      </m:r>
                      <m:r>
                        <a:rPr lang="en-US" sz="1000" b="0" i="1" smtClean="0">
                          <a:solidFill>
                            <a:schemeClr val="tx1"/>
                          </a:solidFill>
                          <a:latin typeface="Cambria Math" panose="02040503050406030204" pitchFamily="18" charset="0"/>
                        </a:rPr>
                        <m:t>2</m:t>
                      </m:r>
                      <m:r>
                        <a:rPr lang="en-US" sz="1000" b="0" i="1" smtClean="0">
                          <a:solidFill>
                            <a:schemeClr val="tx1"/>
                          </a:solidFill>
                          <a:latin typeface="Cambria Math" panose="02040503050406030204" pitchFamily="18" charset="0"/>
                        </a:rPr>
                        <m:t> </m:t>
                      </m:r>
                      <m:r>
                        <a:rPr lang="en-US" sz="1000" b="0" i="1" smtClean="0">
                          <a:solidFill>
                            <a:schemeClr val="tx1"/>
                          </a:solidFill>
                          <a:latin typeface="Cambria Math" panose="02040503050406030204" pitchFamily="18" charset="0"/>
                        </a:rPr>
                        <m:t>𝑑𝐵𝑖</m:t>
                      </m:r>
                    </m:oMath>
                  </m:oMathPara>
                </a14:m>
                <a:endParaRPr lang="en-US" sz="1000" dirty="0">
                  <a:solidFill>
                    <a:schemeClr val="tx1"/>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rot="16200000">
                <a:off x="4951048" y="3435613"/>
                <a:ext cx="504177" cy="153888"/>
              </a:xfrm>
              <a:prstGeom prst="rect">
                <a:avLst/>
              </a:prstGeom>
              <a:blipFill rotWithShape="0">
                <a:blip r:embed="rId8"/>
                <a:stretch>
                  <a:fillRect t="-6024" r="-12000" b="-4819"/>
                </a:stretch>
              </a:blipFill>
            </p:spPr>
            <p:txBody>
              <a:bodyPr/>
              <a:lstStyle/>
              <a:p>
                <a:r>
                  <a:rPr lang="en-US">
                    <a:noFill/>
                  </a:rPr>
                  <a:t> </a:t>
                </a:r>
              </a:p>
            </p:txBody>
          </p:sp>
        </mc:Fallback>
      </mc:AlternateContent>
      <p:cxnSp>
        <p:nvCxnSpPr>
          <p:cNvPr id="58" name="Straight Connector 57"/>
          <p:cNvCxnSpPr/>
          <p:nvPr/>
        </p:nvCxnSpPr>
        <p:spPr>
          <a:xfrm>
            <a:off x="5329409" y="3201537"/>
            <a:ext cx="1130109" cy="248745"/>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p:cNvSpPr txBox="1"/>
              <p:nvPr/>
            </p:nvSpPr>
            <p:spPr>
              <a:xfrm rot="914744">
                <a:off x="5654597" y="3120350"/>
                <a:ext cx="417358"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i="1">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2</m:t>
                      </m:r>
                      <m:r>
                        <a:rPr lang="en-US" sz="1000" b="0" i="1" smtClean="0">
                          <a:solidFill>
                            <a:schemeClr val="tx1"/>
                          </a:solidFill>
                          <a:latin typeface="Cambria Math" panose="02040503050406030204" pitchFamily="18" charset="0"/>
                        </a:rPr>
                        <m:t>𝑑𝐵𝑚</m:t>
                      </m:r>
                    </m:oMath>
                  </m:oMathPara>
                </a14:m>
                <a:endParaRPr lang="en-US" sz="1000" dirty="0">
                  <a:solidFill>
                    <a:schemeClr val="tx1"/>
                  </a:solidFill>
                </a:endParaRPr>
              </a:p>
            </p:txBody>
          </p:sp>
        </mc:Choice>
        <mc:Fallback xmlns="">
          <p:sp>
            <p:nvSpPr>
              <p:cNvPr id="60" name="TextBox 59"/>
              <p:cNvSpPr txBox="1">
                <a:spLocks noRot="1" noChangeAspect="1" noMove="1" noResize="1" noEditPoints="1" noAdjustHandles="1" noChangeArrowheads="1" noChangeShapeType="1" noTextEdit="1"/>
              </p:cNvSpPr>
              <p:nvPr/>
            </p:nvSpPr>
            <p:spPr>
              <a:xfrm rot="914744">
                <a:off x="5654597" y="3120350"/>
                <a:ext cx="417358" cy="153888"/>
              </a:xfrm>
              <a:prstGeom prst="rect">
                <a:avLst/>
              </a:prstGeom>
              <a:blipFill rotWithShape="0">
                <a:blip r:embed="rId9"/>
                <a:stretch>
                  <a:fillRect r="-5405" b="-9302"/>
                </a:stretch>
              </a:blipFill>
            </p:spPr>
            <p:txBody>
              <a:bodyPr/>
              <a:lstStyle/>
              <a:p>
                <a:r>
                  <a:rPr lang="en-US">
                    <a:noFill/>
                  </a:rPr>
                  <a:t> </a:t>
                </a:r>
              </a:p>
            </p:txBody>
          </p:sp>
        </mc:Fallback>
      </mc:AlternateContent>
      <p:cxnSp>
        <p:nvCxnSpPr>
          <p:cNvPr id="64" name="Straight Connector 63"/>
          <p:cNvCxnSpPr/>
          <p:nvPr/>
        </p:nvCxnSpPr>
        <p:spPr>
          <a:xfrm flipV="1">
            <a:off x="3672251" y="2556421"/>
            <a:ext cx="0" cy="2044591"/>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5022620" y="2591560"/>
            <a:ext cx="0" cy="2044591"/>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a:xfrm>
            <a:off x="3672251" y="2388625"/>
            <a:ext cx="1350369" cy="284017"/>
          </a:xfrm>
          <a:prstGeom prst="roundRect">
            <a:avLst/>
          </a:prstGeom>
          <a:solidFill>
            <a:srgbClr val="FF000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Times New Roman" panose="02020603050405020304" pitchFamily="18" charset="0"/>
                <a:cs typeface="Times New Roman" panose="02020603050405020304" pitchFamily="18" charset="0"/>
              </a:rPr>
              <a:t>Path loss</a:t>
            </a:r>
            <a:endParaRPr lang="en-US" sz="1050" b="1"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8" name="TextBox 67"/>
              <p:cNvSpPr txBox="1"/>
              <p:nvPr/>
            </p:nvSpPr>
            <p:spPr>
              <a:xfrm>
                <a:off x="4154549" y="3484591"/>
                <a:ext cx="587276"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115</m:t>
                      </m:r>
                      <m:r>
                        <a:rPr lang="en-US" sz="1000" b="0" i="1" smtClean="0">
                          <a:solidFill>
                            <a:schemeClr val="tx1"/>
                          </a:solidFill>
                          <a:latin typeface="Cambria Math" panose="02040503050406030204" pitchFamily="18" charset="0"/>
                        </a:rPr>
                        <m:t> </m:t>
                      </m:r>
                      <m:r>
                        <a:rPr lang="en-US" sz="1000" b="0" i="1" smtClean="0">
                          <a:solidFill>
                            <a:schemeClr val="tx1"/>
                          </a:solidFill>
                          <a:latin typeface="Cambria Math" panose="02040503050406030204" pitchFamily="18" charset="0"/>
                        </a:rPr>
                        <m:t>𝑑𝐵𝑚</m:t>
                      </m:r>
                    </m:oMath>
                  </m:oMathPara>
                </a14:m>
                <a:endParaRPr lang="en-US" sz="1000" dirty="0">
                  <a:solidFill>
                    <a:schemeClr val="tx1"/>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4154549" y="3484591"/>
                <a:ext cx="587276" cy="153888"/>
              </a:xfrm>
              <a:prstGeom prst="rect">
                <a:avLst/>
              </a:prstGeom>
              <a:blipFill rotWithShape="0">
                <a:blip r:embed="rId10"/>
                <a:stretch>
                  <a:fillRect l="-1042" r="-6250" b="-12000"/>
                </a:stretch>
              </a:blipFill>
            </p:spPr>
            <p:txBody>
              <a:bodyPr/>
              <a:lstStyle/>
              <a:p>
                <a:r>
                  <a:rPr lang="en-US">
                    <a:noFill/>
                  </a:rPr>
                  <a:t> </a:t>
                </a:r>
              </a:p>
            </p:txBody>
          </p:sp>
        </mc:Fallback>
      </mc:AlternateContent>
      <p:cxnSp>
        <p:nvCxnSpPr>
          <p:cNvPr id="69" name="Straight Connector 68"/>
          <p:cNvCxnSpPr/>
          <p:nvPr/>
        </p:nvCxnSpPr>
        <p:spPr>
          <a:xfrm>
            <a:off x="6459844" y="3447400"/>
            <a:ext cx="980501" cy="0"/>
          </a:xfrm>
          <a:prstGeom prst="line">
            <a:avLst/>
          </a:prstGeom>
          <a:ln w="28575">
            <a:solidFill>
              <a:schemeClr val="accent4">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p:cNvSpPr txBox="1"/>
              <p:nvPr/>
            </p:nvSpPr>
            <p:spPr>
              <a:xfrm>
                <a:off x="6497384" y="3200874"/>
                <a:ext cx="1010213"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solidFill>
                          <a:latin typeface="Cambria Math" panose="02040503050406030204" pitchFamily="18" charset="0"/>
                        </a:rPr>
                        <m:t>𝑅𝑥</m:t>
                      </m:r>
                      <m:r>
                        <a:rPr lang="en-US" sz="1000" b="0" i="1" smtClean="0">
                          <a:solidFill>
                            <a:schemeClr val="tx1"/>
                          </a:solidFill>
                          <a:latin typeface="Cambria Math" panose="02040503050406030204" pitchFamily="18" charset="0"/>
                        </a:rPr>
                        <m:t> </m:t>
                      </m:r>
                      <m:r>
                        <a:rPr lang="en-US" sz="1000" b="0" i="1" smtClean="0">
                          <a:solidFill>
                            <a:schemeClr val="tx1"/>
                          </a:solidFill>
                          <a:latin typeface="Cambria Math" panose="02040503050406030204" pitchFamily="18" charset="0"/>
                        </a:rPr>
                        <m:t>𝑝𝑜𝑤𝑒𝑟</m:t>
                      </m:r>
                      <m:r>
                        <a:rPr lang="en-US" sz="1000" b="0" i="0" smtClean="0">
                          <a:solidFill>
                            <a:schemeClr val="tx1"/>
                          </a:solidFill>
                          <a:latin typeface="Cambria Math" panose="02040503050406030204" pitchFamily="18" charset="0"/>
                        </a:rPr>
                        <m:t> </m:t>
                      </m:r>
                      <m:r>
                        <m:rPr>
                          <m:sty m:val="p"/>
                        </m:rPr>
                        <a:rPr lang="en-US" sz="1000" b="0" i="0" smtClean="0">
                          <a:solidFill>
                            <a:schemeClr val="tx1"/>
                          </a:solidFill>
                          <a:latin typeface="Cambria Math" panose="02040503050406030204" pitchFamily="18" charset="0"/>
                        </a:rPr>
                        <m:t>or</m:t>
                      </m:r>
                      <m:r>
                        <a:rPr lang="en-US" sz="1000" b="0" i="0" smtClean="0">
                          <a:solidFill>
                            <a:schemeClr val="tx1"/>
                          </a:solidFill>
                          <a:latin typeface="Cambria Math" panose="02040503050406030204" pitchFamily="18" charset="0"/>
                        </a:rPr>
                        <m:t> </m:t>
                      </m:r>
                      <m:r>
                        <m:rPr>
                          <m:sty m:val="p"/>
                        </m:rPr>
                        <a:rPr lang="en-US" sz="1000" b="0" i="0" smtClean="0">
                          <a:solidFill>
                            <a:schemeClr val="tx1"/>
                          </a:solidFill>
                          <a:latin typeface="Cambria Math" panose="02040503050406030204" pitchFamily="18" charset="0"/>
                        </a:rPr>
                        <m:t>RSSI</m:t>
                      </m:r>
                    </m:oMath>
                  </m:oMathPara>
                </a14:m>
                <a:endParaRPr lang="en-US" sz="1000" dirty="0">
                  <a:solidFill>
                    <a:schemeClr val="tx1"/>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6497384" y="3200874"/>
                <a:ext cx="1010213" cy="153888"/>
              </a:xfrm>
              <a:prstGeom prst="rect">
                <a:avLst/>
              </a:prstGeom>
              <a:blipFill rotWithShape="0">
                <a:blip r:embed="rId11"/>
                <a:stretch>
                  <a:fillRect l="-2410" r="-1807" b="-28000"/>
                </a:stretch>
              </a:blipFill>
            </p:spPr>
            <p:txBody>
              <a:bodyPr/>
              <a:lstStyle/>
              <a:p>
                <a:r>
                  <a:rPr lang="en-US">
                    <a:noFill/>
                  </a:rPr>
                  <a:t> </a:t>
                </a:r>
              </a:p>
            </p:txBody>
          </p:sp>
        </mc:Fallback>
      </mc:AlternateContent>
      <p:cxnSp>
        <p:nvCxnSpPr>
          <p:cNvPr id="72" name="Straight Connector 71"/>
          <p:cNvCxnSpPr/>
          <p:nvPr/>
        </p:nvCxnSpPr>
        <p:spPr>
          <a:xfrm>
            <a:off x="6437159" y="3986559"/>
            <a:ext cx="980501" cy="0"/>
          </a:xfrm>
          <a:prstGeom prst="line">
            <a:avLst/>
          </a:prstGeom>
          <a:ln w="28575">
            <a:solidFill>
              <a:schemeClr val="accent4">
                <a:lumMod val="60000"/>
                <a:lumOff val="4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p:cNvSpPr txBox="1"/>
              <p:nvPr/>
            </p:nvSpPr>
            <p:spPr>
              <a:xfrm>
                <a:off x="6497384" y="4049551"/>
                <a:ext cx="807913"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𝑆</m:t>
                          </m:r>
                        </m:e>
                        <m:sub>
                          <m:r>
                            <a:rPr lang="en-US" sz="1000" b="0" i="1" smtClean="0">
                              <a:solidFill>
                                <a:schemeClr val="tx1"/>
                              </a:solidFill>
                              <a:latin typeface="Cambria Math" panose="02040503050406030204" pitchFamily="18" charset="0"/>
                            </a:rPr>
                            <m:t>𝑟</m:t>
                          </m:r>
                        </m:sub>
                      </m:sSub>
                      <m:r>
                        <a:rPr lang="en-US" sz="1000" b="0" i="1" smtClean="0">
                          <a:solidFill>
                            <a:schemeClr val="tx1"/>
                          </a:solidFill>
                          <a:latin typeface="Cambria Math" panose="02040503050406030204" pitchFamily="18" charset="0"/>
                        </a:rPr>
                        <m:t> </m:t>
                      </m:r>
                      <m:r>
                        <a:rPr lang="en-US" sz="1000" b="0" i="1" smtClean="0">
                          <a:solidFill>
                            <a:schemeClr val="tx1"/>
                          </a:solidFill>
                          <a:latin typeface="Cambria Math" panose="02040503050406030204" pitchFamily="18" charset="0"/>
                        </a:rPr>
                        <m:t>𝑠𝑒𝑛𝑠𝑖𝑡𝑖𝑣𝑖𝑡𝑦</m:t>
                      </m:r>
                    </m:oMath>
                  </m:oMathPara>
                </a14:m>
                <a:endParaRPr lang="en-US" sz="1000" dirty="0">
                  <a:solidFill>
                    <a:schemeClr val="tx1"/>
                  </a:solidFill>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6497384" y="4049551"/>
                <a:ext cx="807913" cy="153888"/>
              </a:xfrm>
              <a:prstGeom prst="rect">
                <a:avLst/>
              </a:prstGeom>
              <a:blipFill rotWithShape="0">
                <a:blip r:embed="rId12"/>
                <a:stretch>
                  <a:fillRect l="-3788" r="-5303" b="-30769"/>
                </a:stretch>
              </a:blipFill>
            </p:spPr>
            <p:txBody>
              <a:bodyPr/>
              <a:lstStyle/>
              <a:p>
                <a:r>
                  <a:rPr lang="en-US">
                    <a:noFill/>
                  </a:rPr>
                  <a:t> </a:t>
                </a:r>
              </a:p>
            </p:txBody>
          </p:sp>
        </mc:Fallback>
      </mc:AlternateContent>
      <p:cxnSp>
        <p:nvCxnSpPr>
          <p:cNvPr id="74" name="Straight Connector 73"/>
          <p:cNvCxnSpPr/>
          <p:nvPr/>
        </p:nvCxnSpPr>
        <p:spPr>
          <a:xfrm flipV="1">
            <a:off x="6758043" y="3464084"/>
            <a:ext cx="0" cy="503262"/>
          </a:xfrm>
          <a:prstGeom prst="line">
            <a:avLst/>
          </a:prstGeom>
          <a:ln w="19050">
            <a:solidFill>
              <a:schemeClr val="tx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a:off x="6806018" y="3632249"/>
                <a:ext cx="756169"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i="1">
                          <a:solidFill>
                            <a:schemeClr val="tx1"/>
                          </a:solidFill>
                          <a:latin typeface="Cambria Math" panose="02040503050406030204" pitchFamily="18" charset="0"/>
                        </a:rPr>
                        <m:t>𝐿𝑖𝑛𝑘</m:t>
                      </m:r>
                      <m:r>
                        <a:rPr lang="en-US" sz="1000" i="1">
                          <a:solidFill>
                            <a:schemeClr val="tx1"/>
                          </a:solidFill>
                          <a:latin typeface="Cambria Math" panose="02040503050406030204" pitchFamily="18" charset="0"/>
                        </a:rPr>
                        <m:t> </m:t>
                      </m:r>
                      <m:r>
                        <a:rPr lang="en-US" sz="1000" i="1">
                          <a:solidFill>
                            <a:schemeClr val="tx1"/>
                          </a:solidFill>
                          <a:latin typeface="Cambria Math" panose="02040503050406030204" pitchFamily="18" charset="0"/>
                        </a:rPr>
                        <m:t>𝑚𝑎𝑟𝑔𝑖𝑛</m:t>
                      </m:r>
                    </m:oMath>
                  </m:oMathPara>
                </a14:m>
                <a:endParaRPr lang="en-US" sz="1000" dirty="0">
                  <a:solidFill>
                    <a:schemeClr val="tx1"/>
                  </a:solidFill>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6806018" y="3632249"/>
                <a:ext cx="756169" cy="153888"/>
              </a:xfrm>
              <a:prstGeom prst="rect">
                <a:avLst/>
              </a:prstGeom>
              <a:blipFill rotWithShape="0">
                <a:blip r:embed="rId13"/>
                <a:stretch>
                  <a:fillRect l="-4000" r="-4800" b="-32000"/>
                </a:stretch>
              </a:blipFill>
            </p:spPr>
            <p:txBody>
              <a:bodyPr/>
              <a:lstStyle/>
              <a:p>
                <a:r>
                  <a:rPr lang="en-US">
                    <a:noFill/>
                  </a:rPr>
                  <a:t> </a:t>
                </a:r>
              </a:p>
            </p:txBody>
          </p:sp>
        </mc:Fallback>
      </mc:AlternateContent>
    </p:spTree>
    <p:extLst>
      <p:ext uri="{BB962C8B-B14F-4D97-AF65-F5344CB8AC3E}">
        <p14:creationId xmlns:p14="http://schemas.microsoft.com/office/powerpoint/2010/main" val="25203442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31</a:t>
            </a:fld>
            <a:endParaRPr/>
          </a:p>
        </p:txBody>
      </p:sp>
      <p:sp>
        <p:nvSpPr>
          <p:cNvPr id="47" name="Google Shape;267;p19"/>
          <p:cNvSpPr txBox="1">
            <a:spLocks/>
          </p:cNvSpPr>
          <p:nvPr/>
        </p:nvSpPr>
        <p:spPr>
          <a:xfrm>
            <a:off x="1207849" y="1206806"/>
            <a:ext cx="7131920" cy="63657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sz="1600" b="1" dirty="0">
                <a:solidFill>
                  <a:srgbClr val="FFFFFF"/>
                </a:solidFill>
                <a:latin typeface="Inria Sans" panose="020B0604020202020204" charset="0"/>
                <a:cs typeface="Times New Roman" panose="02020603050405020304" pitchFamily="18" charset="0"/>
              </a:rPr>
              <a:t>Receiving sensitivity</a:t>
            </a:r>
            <a:r>
              <a:rPr lang="en-US" dirty="0">
                <a:solidFill>
                  <a:srgbClr val="FFFFFF"/>
                </a:solidFill>
                <a:latin typeface="Inria Sans" panose="020B0604020202020204" charset="0"/>
                <a:cs typeface="Times New Roman" panose="02020603050405020304" pitchFamily="18" charset="0"/>
              </a:rPr>
              <a:t>: refers to the smallest modulated signal that can be demodulated at the receiving </a:t>
            </a:r>
            <a:r>
              <a:rPr lang="en-US" dirty="0" smtClean="0">
                <a:solidFill>
                  <a:srgbClr val="FFFFFF"/>
                </a:solidFill>
                <a:latin typeface="Inria Sans" panose="020B0604020202020204" charset="0"/>
                <a:cs typeface="Times New Roman" panose="02020603050405020304" pitchFamily="18" charset="0"/>
              </a:rPr>
              <a:t>end.</a:t>
            </a:r>
            <a:endParaRPr lang="en-US" sz="1800" b="1"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TextBox 48"/>
              <p:cNvSpPr txBox="1"/>
              <p:nvPr/>
            </p:nvSpPr>
            <p:spPr>
              <a:xfrm>
                <a:off x="1478612" y="2071940"/>
                <a:ext cx="324191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𝑅𝑒𝑐𝑒𝑖𝑣𝑖𝑛𝑔</m:t>
                      </m:r>
                      <m:r>
                        <a:rPr lang="en-US" sz="1600" i="1" smtClean="0">
                          <a:solidFill>
                            <a:schemeClr val="tx1"/>
                          </a:solidFill>
                          <a:latin typeface="Cambria Math" panose="02040503050406030204" pitchFamily="18" charset="0"/>
                        </a:rPr>
                        <m:t> </m:t>
                      </m:r>
                      <m:r>
                        <a:rPr lang="en-US" sz="1600" i="1" smtClean="0">
                          <a:solidFill>
                            <a:schemeClr val="tx1"/>
                          </a:solidFill>
                          <a:latin typeface="Cambria Math" panose="02040503050406030204" pitchFamily="18" charset="0"/>
                        </a:rPr>
                        <m:t>𝑠𝑒𝑛𝑠𝑖𝑡𝑖𝑣𝑖𝑡𝑦</m:t>
                      </m:r>
                      <m:r>
                        <a:rPr lang="en-US" sz="1600" b="0" i="0"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NF</m:t>
                      </m:r>
                      <m:r>
                        <a:rPr lang="en-US" sz="1600" b="0" i="0" smtClean="0">
                          <a:solidFill>
                            <a:schemeClr val="tx1"/>
                          </a:solidFill>
                          <a:latin typeface="Cambria Math" panose="02040503050406030204" pitchFamily="18" charset="0"/>
                        </a:rPr>
                        <m:t>+</m:t>
                      </m:r>
                      <m:r>
                        <m:rPr>
                          <m:sty m:val="p"/>
                        </m:rPr>
                        <a:rPr lang="en-US" sz="1600" b="0" i="0" smtClean="0">
                          <a:solidFill>
                            <a:schemeClr val="accent6">
                              <a:lumMod val="75000"/>
                            </a:schemeClr>
                          </a:solidFill>
                          <a:latin typeface="Cambria Math" panose="02040503050406030204" pitchFamily="18" charset="0"/>
                        </a:rPr>
                        <m:t>SNR</m:t>
                      </m:r>
                    </m:oMath>
                  </m:oMathPara>
                </a14:m>
                <a:endParaRPr lang="en-US" sz="1600" dirty="0">
                  <a:solidFill>
                    <a:schemeClr val="accent6">
                      <a:lumMod val="75000"/>
                    </a:schemeClr>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1478612" y="2071940"/>
                <a:ext cx="3241913" cy="246221"/>
              </a:xfrm>
              <a:prstGeom prst="rect">
                <a:avLst/>
              </a:prstGeom>
              <a:blipFill rotWithShape="0">
                <a:blip r:embed="rId3"/>
                <a:stretch>
                  <a:fillRect l="-188"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647945" y="3020592"/>
                <a:ext cx="279538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𝑁𝐹</m:t>
                      </m:r>
                      <m:r>
                        <a:rPr lang="en-US" sz="1600" b="0" i="0" smtClean="0">
                          <a:solidFill>
                            <a:schemeClr val="tx1"/>
                          </a:solidFill>
                          <a:latin typeface="Cambria Math" panose="02040503050406030204" pitchFamily="18" charset="0"/>
                        </a:rPr>
                        <m:t>=−</m:t>
                      </m:r>
                      <m:r>
                        <a:rPr lang="en-US" sz="1600" b="0" i="0" smtClean="0">
                          <a:solidFill>
                            <a:schemeClr val="tx1"/>
                          </a:solidFill>
                          <a:latin typeface="Cambria Math" panose="02040503050406030204" pitchFamily="18" charset="0"/>
                        </a:rPr>
                        <m:t>174</m:t>
                      </m:r>
                      <m:r>
                        <a:rPr lang="en-US" sz="1600" b="0" i="0"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NF</m:t>
                      </m:r>
                      <m:r>
                        <a:rPr lang="en-US" sz="1600" b="0" i="0" smtClean="0">
                          <a:solidFill>
                            <a:schemeClr val="tx1"/>
                          </a:solidFill>
                          <a:latin typeface="Cambria Math" panose="02040503050406030204" pitchFamily="18" charset="0"/>
                        </a:rPr>
                        <m:t>+</m:t>
                      </m:r>
                      <m:r>
                        <a:rPr lang="en-US" sz="1600" b="0" i="0" smtClean="0">
                          <a:solidFill>
                            <a:schemeClr val="tx1"/>
                          </a:solidFill>
                          <a:latin typeface="Cambria Math" panose="02040503050406030204" pitchFamily="18" charset="0"/>
                        </a:rPr>
                        <m:t>10</m:t>
                      </m:r>
                      <m:func>
                        <m:funcPr>
                          <m:ctrlPr>
                            <a:rPr lang="en-US" sz="1600" b="0" i="1" smtClean="0">
                              <a:solidFill>
                                <a:schemeClr val="tx1"/>
                              </a:solidFill>
                              <a:latin typeface="Cambria Math" panose="02040503050406030204" pitchFamily="18" charset="0"/>
                            </a:rPr>
                          </m:ctrlPr>
                        </m:funcPr>
                        <m:fName>
                          <m:sSub>
                            <m:sSubPr>
                              <m:ctrlPr>
                                <a:rPr lang="en-US" sz="1600" b="0" i="1" smtClean="0">
                                  <a:solidFill>
                                    <a:schemeClr val="tx1"/>
                                  </a:solidFill>
                                  <a:latin typeface="Cambria Math" panose="02040503050406030204" pitchFamily="18" charset="0"/>
                                </a:rPr>
                              </m:ctrlPr>
                            </m:sSubPr>
                            <m:e>
                              <m:r>
                                <m:rPr>
                                  <m:sty m:val="p"/>
                                </m:rPr>
                                <a:rPr lang="en-US" sz="1600" b="0" i="0" smtClean="0">
                                  <a:solidFill>
                                    <a:schemeClr val="tx1"/>
                                  </a:solidFill>
                                  <a:latin typeface="Cambria Math" panose="02040503050406030204" pitchFamily="18" charset="0"/>
                                </a:rPr>
                                <m:t>log</m:t>
                              </m:r>
                            </m:e>
                            <m:sub>
                              <m:r>
                                <a:rPr lang="en-US" sz="1600" b="0" i="1" smtClean="0">
                                  <a:solidFill>
                                    <a:schemeClr val="tx1"/>
                                  </a:solidFill>
                                  <a:latin typeface="Cambria Math" panose="02040503050406030204" pitchFamily="18" charset="0"/>
                                </a:rPr>
                                <m:t> </m:t>
                              </m:r>
                            </m:sub>
                          </m:sSub>
                        </m:fName>
                        <m:e>
                          <m:r>
                            <a:rPr lang="en-US" sz="1600" b="0" i="1" smtClean="0">
                              <a:solidFill>
                                <a:schemeClr val="tx1"/>
                              </a:solidFill>
                              <a:latin typeface="Cambria Math" panose="02040503050406030204" pitchFamily="18" charset="0"/>
                            </a:rPr>
                            <m:t>𝐵𝑊</m:t>
                          </m:r>
                        </m:e>
                      </m:func>
                    </m:oMath>
                  </m:oMathPara>
                </a14:m>
                <a:endParaRPr lang="en-US" sz="1600" dirty="0">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647945" y="3020592"/>
                <a:ext cx="2795381" cy="246221"/>
              </a:xfrm>
              <a:prstGeom prst="rect">
                <a:avLst/>
              </a:prstGeom>
              <a:blipFill rotWithShape="0">
                <a:blip r:embed="rId4"/>
                <a:stretch>
                  <a:fillRect l="-871" r="-654" b="-35000"/>
                </a:stretch>
              </a:blipFill>
            </p:spPr>
            <p:txBody>
              <a:bodyPr/>
              <a:lstStyle/>
              <a:p>
                <a:r>
                  <a:rPr lang="en-US">
                    <a:noFill/>
                  </a:rPr>
                  <a:t> </a:t>
                </a:r>
              </a:p>
            </p:txBody>
          </p:sp>
        </mc:Fallback>
      </mc:AlternateContent>
      <p:sp>
        <p:nvSpPr>
          <p:cNvPr id="7" name="Right Brace 6"/>
          <p:cNvSpPr/>
          <p:nvPr/>
        </p:nvSpPr>
        <p:spPr>
          <a:xfrm rot="5400000">
            <a:off x="2411307" y="3090706"/>
            <a:ext cx="264160" cy="6163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p:cNvSpPr/>
          <p:nvPr/>
        </p:nvSpPr>
        <p:spPr>
          <a:xfrm>
            <a:off x="1546345" y="3524662"/>
            <a:ext cx="2260555" cy="261610"/>
          </a:xfrm>
          <a:prstGeom prst="rect">
            <a:avLst/>
          </a:prstGeom>
        </p:spPr>
        <p:txBody>
          <a:bodyPr wrap="none">
            <a:spAutoFit/>
          </a:bodyPr>
          <a:lstStyle/>
          <a:p>
            <a:r>
              <a:rPr lang="en-US" sz="1100" dirty="0">
                <a:solidFill>
                  <a:schemeClr val="tx1"/>
                </a:solidFill>
                <a:latin typeface="Times New Roman" panose="02020603050405020304" pitchFamily="18" charset="0"/>
                <a:cs typeface="Times New Roman" panose="02020603050405020304" pitchFamily="18" charset="0"/>
              </a:rPr>
              <a:t>Thermal </a:t>
            </a:r>
            <a:r>
              <a:rPr lang="en-US" sz="1100" dirty="0" smtClean="0">
                <a:solidFill>
                  <a:schemeClr val="tx1"/>
                </a:solidFill>
                <a:latin typeface="Times New Roman" panose="02020603050405020304" pitchFamily="18" charset="0"/>
                <a:cs typeface="Times New Roman" panose="02020603050405020304" pitchFamily="18" charset="0"/>
              </a:rPr>
              <a:t>noise for </a:t>
            </a:r>
            <a:r>
              <a:rPr lang="en-US" sz="1100" dirty="0">
                <a:solidFill>
                  <a:schemeClr val="tx1"/>
                </a:solidFill>
                <a:latin typeface="Times New Roman" panose="02020603050405020304" pitchFamily="18" charset="0"/>
                <a:cs typeface="Times New Roman" panose="02020603050405020304" pitchFamily="18" charset="0"/>
              </a:rPr>
              <a:t>a 1 Hz bandwidth </a:t>
            </a:r>
          </a:p>
        </p:txBody>
      </p:sp>
      <p:sp>
        <p:nvSpPr>
          <p:cNvPr id="14" name="Right Brace 13"/>
          <p:cNvSpPr/>
          <p:nvPr/>
        </p:nvSpPr>
        <p:spPr>
          <a:xfrm rot="16200000">
            <a:off x="3544746" y="2118308"/>
            <a:ext cx="264160" cy="15330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4"/>
          <p:cNvSpPr/>
          <p:nvPr/>
        </p:nvSpPr>
        <p:spPr>
          <a:xfrm>
            <a:off x="3235037" y="2443123"/>
            <a:ext cx="883575" cy="261610"/>
          </a:xfrm>
          <a:prstGeom prst="rect">
            <a:avLst/>
          </a:prstGeom>
        </p:spPr>
        <p:txBody>
          <a:bodyPr wrap="none">
            <a:spAutoFit/>
          </a:bodyPr>
          <a:lstStyle/>
          <a:p>
            <a:r>
              <a:rPr lang="en-US" sz="1100" dirty="0" smtClean="0">
                <a:solidFill>
                  <a:schemeClr val="tx1"/>
                </a:solidFill>
                <a:latin typeface="Times New Roman" panose="02020603050405020304" pitchFamily="18" charset="0"/>
                <a:cs typeface="Times New Roman" panose="02020603050405020304" pitchFamily="18" charset="0"/>
              </a:rPr>
              <a:t>Noise figure</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6" name="Snip Diagonal Corner Rectangle 15"/>
          <p:cNvSpPr/>
          <p:nvPr/>
        </p:nvSpPr>
        <p:spPr>
          <a:xfrm>
            <a:off x="5030581" y="1771848"/>
            <a:ext cx="3475950" cy="2170231"/>
          </a:xfrm>
          <a:custGeom>
            <a:avLst/>
            <a:gdLst>
              <a:gd name="connsiteX0" fmla="*/ 0 w 2705704"/>
              <a:gd name="connsiteY0" fmla="*/ 0 h 3015314"/>
              <a:gd name="connsiteX1" fmla="*/ 2254744 w 2705704"/>
              <a:gd name="connsiteY1" fmla="*/ 0 h 3015314"/>
              <a:gd name="connsiteX2" fmla="*/ 2705704 w 2705704"/>
              <a:gd name="connsiteY2" fmla="*/ 450960 h 3015314"/>
              <a:gd name="connsiteX3" fmla="*/ 2705704 w 2705704"/>
              <a:gd name="connsiteY3" fmla="*/ 3015314 h 3015314"/>
              <a:gd name="connsiteX4" fmla="*/ 2705704 w 2705704"/>
              <a:gd name="connsiteY4" fmla="*/ 3015314 h 3015314"/>
              <a:gd name="connsiteX5" fmla="*/ 450960 w 2705704"/>
              <a:gd name="connsiteY5" fmla="*/ 3015314 h 3015314"/>
              <a:gd name="connsiteX6" fmla="*/ 0 w 2705704"/>
              <a:gd name="connsiteY6" fmla="*/ 2564354 h 3015314"/>
              <a:gd name="connsiteX7" fmla="*/ 0 w 2705704"/>
              <a:gd name="connsiteY7" fmla="*/ 0 h 3015314"/>
              <a:gd name="connsiteX0" fmla="*/ 0 w 2705704"/>
              <a:gd name="connsiteY0" fmla="*/ 0 h 3015314"/>
              <a:gd name="connsiteX1" fmla="*/ 2254744 w 2705704"/>
              <a:gd name="connsiteY1" fmla="*/ 0 h 3015314"/>
              <a:gd name="connsiteX2" fmla="*/ 2705704 w 2705704"/>
              <a:gd name="connsiteY2" fmla="*/ 450960 h 3015314"/>
              <a:gd name="connsiteX3" fmla="*/ 2705704 w 2705704"/>
              <a:gd name="connsiteY3" fmla="*/ 3015314 h 3015314"/>
              <a:gd name="connsiteX4" fmla="*/ 2705704 w 2705704"/>
              <a:gd name="connsiteY4" fmla="*/ 3015314 h 3015314"/>
              <a:gd name="connsiteX5" fmla="*/ 450960 w 2705704"/>
              <a:gd name="connsiteY5" fmla="*/ 3015314 h 3015314"/>
              <a:gd name="connsiteX6" fmla="*/ 0 w 2705704"/>
              <a:gd name="connsiteY6" fmla="*/ 3011394 h 3015314"/>
              <a:gd name="connsiteX7" fmla="*/ 0 w 2705704"/>
              <a:gd name="connsiteY7" fmla="*/ 0 h 3015314"/>
              <a:gd name="connsiteX0" fmla="*/ 0 w 2715330"/>
              <a:gd name="connsiteY0" fmla="*/ 0 h 3015314"/>
              <a:gd name="connsiteX1" fmla="*/ 2715330 w 2715330"/>
              <a:gd name="connsiteY1" fmla="*/ 0 h 3015314"/>
              <a:gd name="connsiteX2" fmla="*/ 2705704 w 2715330"/>
              <a:gd name="connsiteY2" fmla="*/ 450960 h 3015314"/>
              <a:gd name="connsiteX3" fmla="*/ 2705704 w 2715330"/>
              <a:gd name="connsiteY3" fmla="*/ 3015314 h 3015314"/>
              <a:gd name="connsiteX4" fmla="*/ 2705704 w 2715330"/>
              <a:gd name="connsiteY4" fmla="*/ 3015314 h 3015314"/>
              <a:gd name="connsiteX5" fmla="*/ 450960 w 2715330"/>
              <a:gd name="connsiteY5" fmla="*/ 3015314 h 3015314"/>
              <a:gd name="connsiteX6" fmla="*/ 0 w 2715330"/>
              <a:gd name="connsiteY6" fmla="*/ 3011394 h 3015314"/>
              <a:gd name="connsiteX7" fmla="*/ 0 w 2715330"/>
              <a:gd name="connsiteY7" fmla="*/ 0 h 30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5330" h="3015314">
                <a:moveTo>
                  <a:pt x="0" y="0"/>
                </a:moveTo>
                <a:lnTo>
                  <a:pt x="2715330" y="0"/>
                </a:lnTo>
                <a:lnTo>
                  <a:pt x="2705704" y="450960"/>
                </a:lnTo>
                <a:lnTo>
                  <a:pt x="2705704" y="3015314"/>
                </a:lnTo>
                <a:lnTo>
                  <a:pt x="2705704" y="3015314"/>
                </a:lnTo>
                <a:lnTo>
                  <a:pt x="450960" y="3015314"/>
                </a:lnTo>
                <a:lnTo>
                  <a:pt x="0" y="3011394"/>
                </a:lnTo>
                <a:lnTo>
                  <a:pt x="0" y="0"/>
                </a:lnTo>
                <a:close/>
              </a:path>
            </a:pathLst>
          </a:custGeom>
          <a:solidFill>
            <a:srgbClr val="082A44">
              <a:alpha val="80000"/>
            </a:srgbClr>
          </a:solidFill>
        </p:spPr>
        <p:style>
          <a:lnRef idx="2">
            <a:schemeClr val="accent6"/>
          </a:lnRef>
          <a:fillRef idx="1">
            <a:schemeClr val="lt1"/>
          </a:fillRef>
          <a:effectRef idx="0">
            <a:schemeClr val="accent6"/>
          </a:effectRef>
          <a:fontRef idx="minor">
            <a:schemeClr val="dk1"/>
          </a:fontRef>
        </p:style>
        <p:txBody>
          <a:bodyPr rtlCol="0" anchor="t"/>
          <a:lstStyle/>
          <a:p>
            <a:pPr marL="285750" indent="-285750">
              <a:buFont typeface="Wingdings" panose="05000000000000000000" pitchFamily="2" charset="2"/>
              <a:buChar char="Ø"/>
            </a:pP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Tx power = 14 </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dBm</a:t>
            </a:r>
          </a:p>
          <a:p>
            <a:pPr marL="285750" indent="-285750">
              <a:buFont typeface="Wingdings" panose="05000000000000000000" pitchFamily="2" charset="2"/>
              <a:buChar char="Ø"/>
            </a:pPr>
            <a:endPar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Wingdings" panose="05000000000000000000" pitchFamily="2" charset="2"/>
              <a:buChar char="Ø"/>
            </a:pP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BW = 125KHz = 10log10(125000) = </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51</a:t>
            </a:r>
          </a:p>
          <a:p>
            <a:pPr marL="285750" indent="-285750">
              <a:buFont typeface="Wingdings" panose="05000000000000000000" pitchFamily="2" charset="2"/>
              <a:buChar char="Ø"/>
            </a:pPr>
            <a:endPar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Wingdings" panose="05000000000000000000" pitchFamily="2" charset="2"/>
              <a:buChar char="Ø"/>
            </a:pP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NF = 6 </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dBm</a:t>
            </a:r>
          </a:p>
          <a:p>
            <a:pPr marL="285750" indent="-285750">
              <a:buFont typeface="Wingdings" panose="05000000000000000000" pitchFamily="2" charset="2"/>
              <a:buChar char="Ø"/>
            </a:pPr>
            <a:endPar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Wingdings" panose="05000000000000000000" pitchFamily="2" charset="2"/>
              <a:buChar char="Ø"/>
            </a:pP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SNR = -20 </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US" sz="1100" i="1" dirty="0" err="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dBm</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(for </a:t>
            </a: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SF=12</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p>
          <a:p>
            <a:pPr marL="285750" indent="-285750">
              <a:buFont typeface="Wingdings" panose="05000000000000000000" pitchFamily="2" charset="2"/>
              <a:buChar char="Ø"/>
            </a:pPr>
            <a:endParaRPr lang="en-US" sz="12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Wingdings" panose="05000000000000000000" pitchFamily="2" charset="2"/>
              <a:buChar char="Ø"/>
            </a:pPr>
            <a:r>
              <a:rPr lang="en-US" sz="1100" dirty="0">
                <a:latin typeface="Cambria Math" panose="02040503050406030204" pitchFamily="18" charset="0"/>
                <a:ea typeface="Cambria Math" panose="02040503050406030204" pitchFamily="18" charset="0"/>
              </a:rPr>
              <a:t>Rx sensitivity = - 174 + 51 + 6 - 20 = -137 </a:t>
            </a:r>
            <a:r>
              <a:rPr lang="en-US" sz="1100" dirty="0" smtClean="0">
                <a:latin typeface="Cambria Math" panose="02040503050406030204" pitchFamily="18" charset="0"/>
                <a:ea typeface="Cambria Math" panose="02040503050406030204" pitchFamily="18" charset="0"/>
              </a:rPr>
              <a:t>dBm</a:t>
            </a:r>
          </a:p>
          <a:p>
            <a:pPr marL="285750" indent="-285750">
              <a:buFont typeface="Wingdings" panose="05000000000000000000" pitchFamily="2" charset="2"/>
              <a:buChar char="Ø"/>
            </a:pPr>
            <a:endPar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Wingdings" panose="05000000000000000000" pitchFamily="2" charset="2"/>
              <a:buChar char="Ø"/>
            </a:pP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Link budget = -137dB - 14dB = -151dB</a:t>
            </a:r>
            <a:endPar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endParaRPr lang="en-US" dirty="0">
              <a:solidFill>
                <a:schemeClr val="tx1"/>
              </a:solidFill>
              <a:latin typeface="Cambria Math" panose="02040503050406030204" pitchFamily="18" charset="0"/>
              <a:ea typeface="Cambria Math" panose="02040503050406030204" pitchFamily="18" charset="0"/>
            </a:endParaRPr>
          </a:p>
        </p:txBody>
      </p:sp>
      <p:sp>
        <p:nvSpPr>
          <p:cNvPr id="18" name="Snip Diagonal Corner Rectangle 15"/>
          <p:cNvSpPr/>
          <p:nvPr/>
        </p:nvSpPr>
        <p:spPr>
          <a:xfrm>
            <a:off x="1041087" y="1771847"/>
            <a:ext cx="3475950" cy="2170231"/>
          </a:xfrm>
          <a:custGeom>
            <a:avLst/>
            <a:gdLst>
              <a:gd name="connsiteX0" fmla="*/ 0 w 2705704"/>
              <a:gd name="connsiteY0" fmla="*/ 0 h 3015314"/>
              <a:gd name="connsiteX1" fmla="*/ 2254744 w 2705704"/>
              <a:gd name="connsiteY1" fmla="*/ 0 h 3015314"/>
              <a:gd name="connsiteX2" fmla="*/ 2705704 w 2705704"/>
              <a:gd name="connsiteY2" fmla="*/ 450960 h 3015314"/>
              <a:gd name="connsiteX3" fmla="*/ 2705704 w 2705704"/>
              <a:gd name="connsiteY3" fmla="*/ 3015314 h 3015314"/>
              <a:gd name="connsiteX4" fmla="*/ 2705704 w 2705704"/>
              <a:gd name="connsiteY4" fmla="*/ 3015314 h 3015314"/>
              <a:gd name="connsiteX5" fmla="*/ 450960 w 2705704"/>
              <a:gd name="connsiteY5" fmla="*/ 3015314 h 3015314"/>
              <a:gd name="connsiteX6" fmla="*/ 0 w 2705704"/>
              <a:gd name="connsiteY6" fmla="*/ 2564354 h 3015314"/>
              <a:gd name="connsiteX7" fmla="*/ 0 w 2705704"/>
              <a:gd name="connsiteY7" fmla="*/ 0 h 3015314"/>
              <a:gd name="connsiteX0" fmla="*/ 0 w 2705704"/>
              <a:gd name="connsiteY0" fmla="*/ 0 h 3015314"/>
              <a:gd name="connsiteX1" fmla="*/ 2254744 w 2705704"/>
              <a:gd name="connsiteY1" fmla="*/ 0 h 3015314"/>
              <a:gd name="connsiteX2" fmla="*/ 2705704 w 2705704"/>
              <a:gd name="connsiteY2" fmla="*/ 450960 h 3015314"/>
              <a:gd name="connsiteX3" fmla="*/ 2705704 w 2705704"/>
              <a:gd name="connsiteY3" fmla="*/ 3015314 h 3015314"/>
              <a:gd name="connsiteX4" fmla="*/ 2705704 w 2705704"/>
              <a:gd name="connsiteY4" fmla="*/ 3015314 h 3015314"/>
              <a:gd name="connsiteX5" fmla="*/ 450960 w 2705704"/>
              <a:gd name="connsiteY5" fmla="*/ 3015314 h 3015314"/>
              <a:gd name="connsiteX6" fmla="*/ 0 w 2705704"/>
              <a:gd name="connsiteY6" fmla="*/ 3011394 h 3015314"/>
              <a:gd name="connsiteX7" fmla="*/ 0 w 2705704"/>
              <a:gd name="connsiteY7" fmla="*/ 0 h 3015314"/>
              <a:gd name="connsiteX0" fmla="*/ 0 w 2715330"/>
              <a:gd name="connsiteY0" fmla="*/ 0 h 3015314"/>
              <a:gd name="connsiteX1" fmla="*/ 2715330 w 2715330"/>
              <a:gd name="connsiteY1" fmla="*/ 0 h 3015314"/>
              <a:gd name="connsiteX2" fmla="*/ 2705704 w 2715330"/>
              <a:gd name="connsiteY2" fmla="*/ 450960 h 3015314"/>
              <a:gd name="connsiteX3" fmla="*/ 2705704 w 2715330"/>
              <a:gd name="connsiteY3" fmla="*/ 3015314 h 3015314"/>
              <a:gd name="connsiteX4" fmla="*/ 2705704 w 2715330"/>
              <a:gd name="connsiteY4" fmla="*/ 3015314 h 3015314"/>
              <a:gd name="connsiteX5" fmla="*/ 450960 w 2715330"/>
              <a:gd name="connsiteY5" fmla="*/ 3015314 h 3015314"/>
              <a:gd name="connsiteX6" fmla="*/ 0 w 2715330"/>
              <a:gd name="connsiteY6" fmla="*/ 3011394 h 3015314"/>
              <a:gd name="connsiteX7" fmla="*/ 0 w 2715330"/>
              <a:gd name="connsiteY7" fmla="*/ 0 h 30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5330" h="3015314">
                <a:moveTo>
                  <a:pt x="0" y="0"/>
                </a:moveTo>
                <a:lnTo>
                  <a:pt x="2715330" y="0"/>
                </a:lnTo>
                <a:lnTo>
                  <a:pt x="2705704" y="450960"/>
                </a:lnTo>
                <a:lnTo>
                  <a:pt x="2705704" y="3015314"/>
                </a:lnTo>
                <a:lnTo>
                  <a:pt x="2705704" y="3015314"/>
                </a:lnTo>
                <a:lnTo>
                  <a:pt x="450960" y="3015314"/>
                </a:lnTo>
                <a:lnTo>
                  <a:pt x="0" y="3011394"/>
                </a:lnTo>
                <a:lnTo>
                  <a:pt x="0" y="0"/>
                </a:lnTo>
                <a:close/>
              </a:path>
            </a:pathLst>
          </a:custGeom>
          <a:solidFill>
            <a:srgbClr val="082A44">
              <a:alpha val="80000"/>
            </a:srgbClr>
          </a:solidFill>
        </p:spPr>
        <p:style>
          <a:lnRef idx="2">
            <a:schemeClr val="accent6"/>
          </a:lnRef>
          <a:fillRef idx="1">
            <a:schemeClr val="lt1"/>
          </a:fillRef>
          <a:effectRef idx="0">
            <a:schemeClr val="accent6"/>
          </a:effectRef>
          <a:fontRef idx="minor">
            <a:schemeClr val="dk1"/>
          </a:fontRef>
        </p:style>
        <p:txBody>
          <a:bodyPr rtlCol="0" anchor="t"/>
          <a:lstStyle/>
          <a:p>
            <a:endParaRPr lang="en-US" dirty="0">
              <a:solidFill>
                <a:schemeClr val="tx1"/>
              </a:solidFill>
              <a:latin typeface="Cambria Math" panose="02040503050406030204" pitchFamily="18" charset="0"/>
              <a:ea typeface="Cambria Math" panose="02040503050406030204" pitchFamily="18" charset="0"/>
            </a:endParaRPr>
          </a:p>
        </p:txBody>
      </p:sp>
      <p:cxnSp>
        <p:nvCxnSpPr>
          <p:cNvPr id="19" name="Straight Arrow Connector 18"/>
          <p:cNvCxnSpPr/>
          <p:nvPr/>
        </p:nvCxnSpPr>
        <p:spPr>
          <a:xfrm>
            <a:off x="1101555" y="3577926"/>
            <a:ext cx="3274016" cy="0"/>
          </a:xfrm>
          <a:prstGeom prst="straightConnector1">
            <a:avLst/>
          </a:prstGeom>
          <a:ln w="28575">
            <a:solidFill>
              <a:srgbClr val="A7F5B8"/>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1360279" y="1923627"/>
            <a:ext cx="0" cy="1832593"/>
          </a:xfrm>
          <a:prstGeom prst="straightConnector1">
            <a:avLst/>
          </a:prstGeom>
          <a:ln w="28575">
            <a:solidFill>
              <a:srgbClr val="A7F5B8"/>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83881" y="2273128"/>
            <a:ext cx="2891920" cy="431605"/>
          </a:xfrm>
          <a:prstGeom prst="rect">
            <a:avLst/>
          </a:prstGeom>
        </p:spPr>
      </p:pic>
      <p:sp>
        <p:nvSpPr>
          <p:cNvPr id="22" name="Google Shape;267;p19"/>
          <p:cNvSpPr txBox="1">
            <a:spLocks/>
          </p:cNvSpPr>
          <p:nvPr/>
        </p:nvSpPr>
        <p:spPr>
          <a:xfrm>
            <a:off x="2360764" y="3596001"/>
            <a:ext cx="684871" cy="158847"/>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42900" algn="just">
              <a:buClr>
                <a:srgbClr val="10E7D9"/>
              </a:buClr>
              <a:buSzPts val="1800"/>
            </a:pPr>
            <a:r>
              <a:rPr lang="en-US" sz="1100" dirty="0" smtClean="0">
                <a:solidFill>
                  <a:srgbClr val="FFFFFF"/>
                </a:solidFill>
                <a:latin typeface="Inria Sans" panose="020B0604020202020204" charset="0"/>
                <a:cs typeface="Times New Roman" panose="02020603050405020304" pitchFamily="18" charset="0"/>
              </a:rPr>
              <a:t>Frequency</a:t>
            </a:r>
            <a:endParaRPr lang="en-US" b="1" dirty="0">
              <a:solidFill>
                <a:srgbClr val="FFFFFF"/>
              </a:solidFill>
              <a:latin typeface="Inria Sans" panose="020B0604020202020204" charset="0"/>
              <a:cs typeface="Times New Roman" panose="02020603050405020304" pitchFamily="18" charset="0"/>
            </a:endParaRPr>
          </a:p>
        </p:txBody>
      </p:sp>
      <p:sp>
        <p:nvSpPr>
          <p:cNvPr id="23" name="Google Shape;267;p19"/>
          <p:cNvSpPr txBox="1">
            <a:spLocks/>
          </p:cNvSpPr>
          <p:nvPr/>
        </p:nvSpPr>
        <p:spPr>
          <a:xfrm rot="16200000">
            <a:off x="951513" y="2350683"/>
            <a:ext cx="637462" cy="28822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42900" algn="just">
              <a:buClr>
                <a:srgbClr val="10E7D9"/>
              </a:buClr>
              <a:buSzPts val="1800"/>
            </a:pPr>
            <a:r>
              <a:rPr lang="en-US" sz="1100" dirty="0" smtClean="0">
                <a:solidFill>
                  <a:srgbClr val="FFFFFF"/>
                </a:solidFill>
                <a:latin typeface="Inria Sans" panose="020B0604020202020204" charset="0"/>
                <a:cs typeface="Times New Roman" panose="02020603050405020304" pitchFamily="18" charset="0"/>
              </a:rPr>
              <a:t>Power</a:t>
            </a:r>
            <a:endParaRPr lang="en-US" b="1" dirty="0">
              <a:solidFill>
                <a:srgbClr val="FFFFFF"/>
              </a:solidFill>
              <a:latin typeface="Inria Sans" panose="020B0604020202020204" charset="0"/>
              <a:cs typeface="Times New Roman" panose="02020603050405020304" pitchFamily="18" charset="0"/>
            </a:endParaRPr>
          </a:p>
        </p:txBody>
      </p:sp>
      <p:sp>
        <p:nvSpPr>
          <p:cNvPr id="24" name="Line Callout 2 23"/>
          <p:cNvSpPr/>
          <p:nvPr/>
        </p:nvSpPr>
        <p:spPr>
          <a:xfrm>
            <a:off x="3819639" y="2023946"/>
            <a:ext cx="462935" cy="197524"/>
          </a:xfrm>
          <a:prstGeom prst="borderCallout2">
            <a:avLst>
              <a:gd name="adj1" fmla="val 18750"/>
              <a:gd name="adj2" fmla="val -8333"/>
              <a:gd name="adj3" fmla="val 18750"/>
              <a:gd name="adj4" fmla="val -16667"/>
              <a:gd name="adj5" fmla="val 157079"/>
              <a:gd name="adj6" fmla="val -7154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latin typeface="Inria Sans" panose="020B0604020202020204" charset="0"/>
                <a:cs typeface="B Nazanin" panose="00000400000000000000" pitchFamily="2" charset="-78"/>
              </a:rPr>
              <a:t>Noise</a:t>
            </a:r>
            <a:endParaRPr lang="en-US" sz="900" dirty="0">
              <a:latin typeface="Inria Sans" panose="020B0604020202020204" charset="0"/>
              <a:cs typeface="B Nazanin" panose="00000400000000000000" pitchFamily="2" charset="-78"/>
            </a:endParaRPr>
          </a:p>
        </p:txBody>
      </p:sp>
      <p:sp>
        <p:nvSpPr>
          <p:cNvPr id="12" name="Freeform 11"/>
          <p:cNvSpPr/>
          <p:nvPr/>
        </p:nvSpPr>
        <p:spPr>
          <a:xfrm>
            <a:off x="1414355" y="2972526"/>
            <a:ext cx="2805432" cy="387949"/>
          </a:xfrm>
          <a:custGeom>
            <a:avLst/>
            <a:gdLst>
              <a:gd name="connsiteX0" fmla="*/ 0 w 2086186"/>
              <a:gd name="connsiteY0" fmla="*/ 266029 h 387949"/>
              <a:gd name="connsiteX1" fmla="*/ 40640 w 2086186"/>
              <a:gd name="connsiteY1" fmla="*/ 245709 h 387949"/>
              <a:gd name="connsiteX2" fmla="*/ 60960 w 2086186"/>
              <a:gd name="connsiteY2" fmla="*/ 238936 h 387949"/>
              <a:gd name="connsiteX3" fmla="*/ 81280 w 2086186"/>
              <a:gd name="connsiteY3" fmla="*/ 218616 h 387949"/>
              <a:gd name="connsiteX4" fmla="*/ 115146 w 2086186"/>
              <a:gd name="connsiteY4" fmla="*/ 198296 h 387949"/>
              <a:gd name="connsiteX5" fmla="*/ 135466 w 2086186"/>
              <a:gd name="connsiteY5" fmla="*/ 177976 h 387949"/>
              <a:gd name="connsiteX6" fmla="*/ 155786 w 2086186"/>
              <a:gd name="connsiteY6" fmla="*/ 164429 h 387949"/>
              <a:gd name="connsiteX7" fmla="*/ 182880 w 2086186"/>
              <a:gd name="connsiteY7" fmla="*/ 252483 h 387949"/>
              <a:gd name="connsiteX8" fmla="*/ 196426 w 2086186"/>
              <a:gd name="connsiteY8" fmla="*/ 272803 h 387949"/>
              <a:gd name="connsiteX9" fmla="*/ 216746 w 2086186"/>
              <a:gd name="connsiteY9" fmla="*/ 286349 h 387949"/>
              <a:gd name="connsiteX10" fmla="*/ 237066 w 2086186"/>
              <a:gd name="connsiteY10" fmla="*/ 306669 h 387949"/>
              <a:gd name="connsiteX11" fmla="*/ 284480 w 2086186"/>
              <a:gd name="connsiteY11" fmla="*/ 286349 h 387949"/>
              <a:gd name="connsiteX12" fmla="*/ 318346 w 2086186"/>
              <a:gd name="connsiteY12" fmla="*/ 238936 h 387949"/>
              <a:gd name="connsiteX13" fmla="*/ 325120 w 2086186"/>
              <a:gd name="connsiteY13" fmla="*/ 218616 h 387949"/>
              <a:gd name="connsiteX14" fmla="*/ 338666 w 2086186"/>
              <a:gd name="connsiteY14" fmla="*/ 198296 h 387949"/>
              <a:gd name="connsiteX15" fmla="*/ 358986 w 2086186"/>
              <a:gd name="connsiteY15" fmla="*/ 157656 h 387949"/>
              <a:gd name="connsiteX16" fmla="*/ 379306 w 2086186"/>
              <a:gd name="connsiteY16" fmla="*/ 184749 h 387949"/>
              <a:gd name="connsiteX17" fmla="*/ 399626 w 2086186"/>
              <a:gd name="connsiteY17" fmla="*/ 191523 h 387949"/>
              <a:gd name="connsiteX18" fmla="*/ 419946 w 2086186"/>
              <a:gd name="connsiteY18" fmla="*/ 225389 h 387949"/>
              <a:gd name="connsiteX19" fmla="*/ 426720 w 2086186"/>
              <a:gd name="connsiteY19" fmla="*/ 245709 h 387949"/>
              <a:gd name="connsiteX20" fmla="*/ 460586 w 2086186"/>
              <a:gd name="connsiteY20" fmla="*/ 266029 h 387949"/>
              <a:gd name="connsiteX21" fmla="*/ 487680 w 2086186"/>
              <a:gd name="connsiteY21" fmla="*/ 293123 h 387949"/>
              <a:gd name="connsiteX22" fmla="*/ 528320 w 2086186"/>
              <a:gd name="connsiteY22" fmla="*/ 333763 h 387949"/>
              <a:gd name="connsiteX23" fmla="*/ 541866 w 2086186"/>
              <a:gd name="connsiteY23" fmla="*/ 354083 h 387949"/>
              <a:gd name="connsiteX24" fmla="*/ 562186 w 2086186"/>
              <a:gd name="connsiteY24" fmla="*/ 367629 h 387949"/>
              <a:gd name="connsiteX25" fmla="*/ 602826 w 2086186"/>
              <a:gd name="connsiteY25" fmla="*/ 299896 h 387949"/>
              <a:gd name="connsiteX26" fmla="*/ 609600 w 2086186"/>
              <a:gd name="connsiteY26" fmla="*/ 279576 h 387949"/>
              <a:gd name="connsiteX27" fmla="*/ 623146 w 2086186"/>
              <a:gd name="connsiteY27" fmla="*/ 259256 h 387949"/>
              <a:gd name="connsiteX28" fmla="*/ 629920 w 2086186"/>
              <a:gd name="connsiteY28" fmla="*/ 238936 h 387949"/>
              <a:gd name="connsiteX29" fmla="*/ 643466 w 2086186"/>
              <a:gd name="connsiteY29" fmla="*/ 218616 h 387949"/>
              <a:gd name="connsiteX30" fmla="*/ 650240 w 2086186"/>
              <a:gd name="connsiteY30" fmla="*/ 198296 h 387949"/>
              <a:gd name="connsiteX31" fmla="*/ 663786 w 2086186"/>
              <a:gd name="connsiteY31" fmla="*/ 164429 h 387949"/>
              <a:gd name="connsiteX32" fmla="*/ 684106 w 2086186"/>
              <a:gd name="connsiteY32" fmla="*/ 184749 h 387949"/>
              <a:gd name="connsiteX33" fmla="*/ 704426 w 2086186"/>
              <a:gd name="connsiteY33" fmla="*/ 225389 h 387949"/>
              <a:gd name="connsiteX34" fmla="*/ 724746 w 2086186"/>
              <a:gd name="connsiteY34" fmla="*/ 245709 h 387949"/>
              <a:gd name="connsiteX35" fmla="*/ 745066 w 2086186"/>
              <a:gd name="connsiteY35" fmla="*/ 286349 h 387949"/>
              <a:gd name="connsiteX36" fmla="*/ 765386 w 2086186"/>
              <a:gd name="connsiteY36" fmla="*/ 333763 h 387949"/>
              <a:gd name="connsiteX37" fmla="*/ 792480 w 2086186"/>
              <a:gd name="connsiteY37" fmla="*/ 340536 h 387949"/>
              <a:gd name="connsiteX38" fmla="*/ 826346 w 2086186"/>
              <a:gd name="connsiteY38" fmla="*/ 306669 h 387949"/>
              <a:gd name="connsiteX39" fmla="*/ 846666 w 2086186"/>
              <a:gd name="connsiteY39" fmla="*/ 299896 h 387949"/>
              <a:gd name="connsiteX40" fmla="*/ 853440 w 2086186"/>
              <a:gd name="connsiteY40" fmla="*/ 279576 h 387949"/>
              <a:gd name="connsiteX41" fmla="*/ 866986 w 2086186"/>
              <a:gd name="connsiteY41" fmla="*/ 259256 h 387949"/>
              <a:gd name="connsiteX42" fmla="*/ 907626 w 2086186"/>
              <a:gd name="connsiteY42" fmla="*/ 293123 h 387949"/>
              <a:gd name="connsiteX43" fmla="*/ 927946 w 2086186"/>
              <a:gd name="connsiteY43" fmla="*/ 306669 h 387949"/>
              <a:gd name="connsiteX44" fmla="*/ 948266 w 2086186"/>
              <a:gd name="connsiteY44" fmla="*/ 326989 h 387949"/>
              <a:gd name="connsiteX45" fmla="*/ 955040 w 2086186"/>
              <a:gd name="connsiteY45" fmla="*/ 347309 h 387949"/>
              <a:gd name="connsiteX46" fmla="*/ 975360 w 2086186"/>
              <a:gd name="connsiteY46" fmla="*/ 367629 h 387949"/>
              <a:gd name="connsiteX47" fmla="*/ 988906 w 2086186"/>
              <a:gd name="connsiteY47" fmla="*/ 387949 h 387949"/>
              <a:gd name="connsiteX48" fmla="*/ 1009226 w 2086186"/>
              <a:gd name="connsiteY48" fmla="*/ 320216 h 387949"/>
              <a:gd name="connsiteX49" fmla="*/ 1016000 w 2086186"/>
              <a:gd name="connsiteY49" fmla="*/ 266029 h 387949"/>
              <a:gd name="connsiteX50" fmla="*/ 1029546 w 2086186"/>
              <a:gd name="connsiteY50" fmla="*/ 1869 h 387949"/>
              <a:gd name="connsiteX51" fmla="*/ 1036320 w 2086186"/>
              <a:gd name="connsiteY51" fmla="*/ 28963 h 387949"/>
              <a:gd name="connsiteX52" fmla="*/ 1049866 w 2086186"/>
              <a:gd name="connsiteY52" fmla="*/ 49283 h 387949"/>
              <a:gd name="connsiteX53" fmla="*/ 1056640 w 2086186"/>
              <a:gd name="connsiteY53" fmla="*/ 110243 h 387949"/>
              <a:gd name="connsiteX54" fmla="*/ 1070186 w 2086186"/>
              <a:gd name="connsiteY54" fmla="*/ 171203 h 387949"/>
              <a:gd name="connsiteX55" fmla="*/ 1076960 w 2086186"/>
              <a:gd name="connsiteY55" fmla="*/ 205069 h 387949"/>
              <a:gd name="connsiteX56" fmla="*/ 1097280 w 2086186"/>
              <a:gd name="connsiteY56" fmla="*/ 272803 h 387949"/>
              <a:gd name="connsiteX57" fmla="*/ 1110826 w 2086186"/>
              <a:gd name="connsiteY57" fmla="*/ 306669 h 387949"/>
              <a:gd name="connsiteX58" fmla="*/ 1117600 w 2086186"/>
              <a:gd name="connsiteY58" fmla="*/ 354083 h 387949"/>
              <a:gd name="connsiteX59" fmla="*/ 1151466 w 2086186"/>
              <a:gd name="connsiteY59" fmla="*/ 367629 h 387949"/>
              <a:gd name="connsiteX60" fmla="*/ 1463040 w 2086186"/>
              <a:gd name="connsiteY60" fmla="*/ 360856 h 387949"/>
              <a:gd name="connsiteX61" fmla="*/ 1483360 w 2086186"/>
              <a:gd name="connsiteY61" fmla="*/ 347309 h 387949"/>
              <a:gd name="connsiteX62" fmla="*/ 1503680 w 2086186"/>
              <a:gd name="connsiteY62" fmla="*/ 266029 h 387949"/>
              <a:gd name="connsiteX63" fmla="*/ 1517226 w 2086186"/>
              <a:gd name="connsiteY63" fmla="*/ 306669 h 387949"/>
              <a:gd name="connsiteX64" fmla="*/ 1524000 w 2086186"/>
              <a:gd name="connsiteY64" fmla="*/ 279576 h 387949"/>
              <a:gd name="connsiteX65" fmla="*/ 1537546 w 2086186"/>
              <a:gd name="connsiteY65" fmla="*/ 259256 h 387949"/>
              <a:gd name="connsiteX66" fmla="*/ 1557866 w 2086186"/>
              <a:gd name="connsiteY66" fmla="*/ 225389 h 387949"/>
              <a:gd name="connsiteX67" fmla="*/ 1564640 w 2086186"/>
              <a:gd name="connsiteY67" fmla="*/ 205069 h 387949"/>
              <a:gd name="connsiteX68" fmla="*/ 1584960 w 2086186"/>
              <a:gd name="connsiteY68" fmla="*/ 198296 h 387949"/>
              <a:gd name="connsiteX69" fmla="*/ 1605280 w 2086186"/>
              <a:gd name="connsiteY69" fmla="*/ 205069 h 387949"/>
              <a:gd name="connsiteX70" fmla="*/ 1625600 w 2086186"/>
              <a:gd name="connsiteY70" fmla="*/ 225389 h 387949"/>
              <a:gd name="connsiteX71" fmla="*/ 1666240 w 2086186"/>
              <a:gd name="connsiteY71" fmla="*/ 272803 h 387949"/>
              <a:gd name="connsiteX72" fmla="*/ 1706880 w 2086186"/>
              <a:gd name="connsiteY72" fmla="*/ 293123 h 387949"/>
              <a:gd name="connsiteX73" fmla="*/ 1727200 w 2086186"/>
              <a:gd name="connsiteY73" fmla="*/ 306669 h 387949"/>
              <a:gd name="connsiteX74" fmla="*/ 1767840 w 2086186"/>
              <a:gd name="connsiteY74" fmla="*/ 299896 h 387949"/>
              <a:gd name="connsiteX75" fmla="*/ 1788160 w 2086186"/>
              <a:gd name="connsiteY75" fmla="*/ 286349 h 387949"/>
              <a:gd name="connsiteX76" fmla="*/ 1808480 w 2086186"/>
              <a:gd name="connsiteY76" fmla="*/ 293123 h 387949"/>
              <a:gd name="connsiteX77" fmla="*/ 1923626 w 2086186"/>
              <a:gd name="connsiteY77" fmla="*/ 367629 h 387949"/>
              <a:gd name="connsiteX78" fmla="*/ 2052320 w 2086186"/>
              <a:gd name="connsiteY78" fmla="*/ 360856 h 387949"/>
              <a:gd name="connsiteX79" fmla="*/ 2072640 w 2086186"/>
              <a:gd name="connsiteY79" fmla="*/ 347309 h 387949"/>
              <a:gd name="connsiteX80" fmla="*/ 2086186 w 2086186"/>
              <a:gd name="connsiteY80" fmla="*/ 347309 h 38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086186" h="387949">
                <a:moveTo>
                  <a:pt x="0" y="266029"/>
                </a:moveTo>
                <a:cubicBezTo>
                  <a:pt x="13547" y="259256"/>
                  <a:pt x="26800" y="251860"/>
                  <a:pt x="40640" y="245709"/>
                </a:cubicBezTo>
                <a:cubicBezTo>
                  <a:pt x="47164" y="242809"/>
                  <a:pt x="55019" y="242896"/>
                  <a:pt x="60960" y="238936"/>
                </a:cubicBezTo>
                <a:cubicBezTo>
                  <a:pt x="68930" y="233623"/>
                  <a:pt x="73617" y="224363"/>
                  <a:pt x="81280" y="218616"/>
                </a:cubicBezTo>
                <a:cubicBezTo>
                  <a:pt x="91812" y="210717"/>
                  <a:pt x="104614" y="206195"/>
                  <a:pt x="115146" y="198296"/>
                </a:cubicBezTo>
                <a:cubicBezTo>
                  <a:pt x="122809" y="192549"/>
                  <a:pt x="128107" y="184108"/>
                  <a:pt x="135466" y="177976"/>
                </a:cubicBezTo>
                <a:cubicBezTo>
                  <a:pt x="141720" y="172764"/>
                  <a:pt x="149013" y="168945"/>
                  <a:pt x="155786" y="164429"/>
                </a:cubicBezTo>
                <a:cubicBezTo>
                  <a:pt x="161688" y="188035"/>
                  <a:pt x="173576" y="238526"/>
                  <a:pt x="182880" y="252483"/>
                </a:cubicBezTo>
                <a:cubicBezTo>
                  <a:pt x="187395" y="259256"/>
                  <a:pt x="190670" y="267047"/>
                  <a:pt x="196426" y="272803"/>
                </a:cubicBezTo>
                <a:cubicBezTo>
                  <a:pt x="202182" y="278559"/>
                  <a:pt x="210492" y="281138"/>
                  <a:pt x="216746" y="286349"/>
                </a:cubicBezTo>
                <a:cubicBezTo>
                  <a:pt x="224105" y="292481"/>
                  <a:pt x="230293" y="299896"/>
                  <a:pt x="237066" y="306669"/>
                </a:cubicBezTo>
                <a:cubicBezTo>
                  <a:pt x="248589" y="341235"/>
                  <a:pt x="242306" y="342580"/>
                  <a:pt x="284480" y="286349"/>
                </a:cubicBezTo>
                <a:cubicBezTo>
                  <a:pt x="289086" y="280207"/>
                  <a:pt x="313392" y="248845"/>
                  <a:pt x="318346" y="238936"/>
                </a:cubicBezTo>
                <a:cubicBezTo>
                  <a:pt x="321539" y="232550"/>
                  <a:pt x="321927" y="225002"/>
                  <a:pt x="325120" y="218616"/>
                </a:cubicBezTo>
                <a:cubicBezTo>
                  <a:pt x="328761" y="211335"/>
                  <a:pt x="335025" y="205577"/>
                  <a:pt x="338666" y="198296"/>
                </a:cubicBezTo>
                <a:cubicBezTo>
                  <a:pt x="366709" y="142211"/>
                  <a:pt x="320166" y="215889"/>
                  <a:pt x="358986" y="157656"/>
                </a:cubicBezTo>
                <a:cubicBezTo>
                  <a:pt x="365759" y="166687"/>
                  <a:pt x="370634" y="177522"/>
                  <a:pt x="379306" y="184749"/>
                </a:cubicBezTo>
                <a:cubicBezTo>
                  <a:pt x="384791" y="189320"/>
                  <a:pt x="394577" y="186474"/>
                  <a:pt x="399626" y="191523"/>
                </a:cubicBezTo>
                <a:cubicBezTo>
                  <a:pt x="408935" y="200832"/>
                  <a:pt x="414058" y="213614"/>
                  <a:pt x="419946" y="225389"/>
                </a:cubicBezTo>
                <a:cubicBezTo>
                  <a:pt x="423139" y="231775"/>
                  <a:pt x="421671" y="240660"/>
                  <a:pt x="426720" y="245709"/>
                </a:cubicBezTo>
                <a:cubicBezTo>
                  <a:pt x="436029" y="255018"/>
                  <a:pt x="449297" y="259256"/>
                  <a:pt x="460586" y="266029"/>
                </a:cubicBezTo>
                <a:cubicBezTo>
                  <a:pt x="475037" y="309378"/>
                  <a:pt x="455168" y="267835"/>
                  <a:pt x="487680" y="293123"/>
                </a:cubicBezTo>
                <a:cubicBezTo>
                  <a:pt x="502802" y="304885"/>
                  <a:pt x="517693" y="317822"/>
                  <a:pt x="528320" y="333763"/>
                </a:cubicBezTo>
                <a:cubicBezTo>
                  <a:pt x="532835" y="340536"/>
                  <a:pt x="536110" y="348327"/>
                  <a:pt x="541866" y="354083"/>
                </a:cubicBezTo>
                <a:cubicBezTo>
                  <a:pt x="547622" y="359839"/>
                  <a:pt x="555413" y="363114"/>
                  <a:pt x="562186" y="367629"/>
                </a:cubicBezTo>
                <a:cubicBezTo>
                  <a:pt x="575733" y="345051"/>
                  <a:pt x="590343" y="323079"/>
                  <a:pt x="602826" y="299896"/>
                </a:cubicBezTo>
                <a:cubicBezTo>
                  <a:pt x="606211" y="293610"/>
                  <a:pt x="606407" y="285962"/>
                  <a:pt x="609600" y="279576"/>
                </a:cubicBezTo>
                <a:cubicBezTo>
                  <a:pt x="613241" y="272295"/>
                  <a:pt x="619505" y="266537"/>
                  <a:pt x="623146" y="259256"/>
                </a:cubicBezTo>
                <a:cubicBezTo>
                  <a:pt x="626339" y="252870"/>
                  <a:pt x="626727" y="245322"/>
                  <a:pt x="629920" y="238936"/>
                </a:cubicBezTo>
                <a:cubicBezTo>
                  <a:pt x="633561" y="231655"/>
                  <a:pt x="639825" y="225897"/>
                  <a:pt x="643466" y="218616"/>
                </a:cubicBezTo>
                <a:cubicBezTo>
                  <a:pt x="646659" y="212230"/>
                  <a:pt x="647733" y="204981"/>
                  <a:pt x="650240" y="198296"/>
                </a:cubicBezTo>
                <a:cubicBezTo>
                  <a:pt x="654509" y="186912"/>
                  <a:pt x="659271" y="175718"/>
                  <a:pt x="663786" y="164429"/>
                </a:cubicBezTo>
                <a:cubicBezTo>
                  <a:pt x="670559" y="171202"/>
                  <a:pt x="678792" y="176779"/>
                  <a:pt x="684106" y="184749"/>
                </a:cubicBezTo>
                <a:cubicBezTo>
                  <a:pt x="724838" y="245845"/>
                  <a:pt x="651138" y="161442"/>
                  <a:pt x="704426" y="225389"/>
                </a:cubicBezTo>
                <a:cubicBezTo>
                  <a:pt x="710558" y="232748"/>
                  <a:pt x="719433" y="237739"/>
                  <a:pt x="724746" y="245709"/>
                </a:cubicBezTo>
                <a:cubicBezTo>
                  <a:pt x="733147" y="258311"/>
                  <a:pt x="739441" y="272287"/>
                  <a:pt x="745066" y="286349"/>
                </a:cubicBezTo>
                <a:cubicBezTo>
                  <a:pt x="751244" y="301795"/>
                  <a:pt x="748924" y="322788"/>
                  <a:pt x="765386" y="333763"/>
                </a:cubicBezTo>
                <a:cubicBezTo>
                  <a:pt x="773132" y="338927"/>
                  <a:pt x="783449" y="338278"/>
                  <a:pt x="792480" y="340536"/>
                </a:cubicBezTo>
                <a:cubicBezTo>
                  <a:pt x="803769" y="329247"/>
                  <a:pt x="813574" y="316248"/>
                  <a:pt x="826346" y="306669"/>
                </a:cubicBezTo>
                <a:cubicBezTo>
                  <a:pt x="832058" y="302385"/>
                  <a:pt x="841617" y="304944"/>
                  <a:pt x="846666" y="299896"/>
                </a:cubicBezTo>
                <a:cubicBezTo>
                  <a:pt x="851715" y="294847"/>
                  <a:pt x="850247" y="285962"/>
                  <a:pt x="853440" y="279576"/>
                </a:cubicBezTo>
                <a:cubicBezTo>
                  <a:pt x="857081" y="272295"/>
                  <a:pt x="862471" y="266029"/>
                  <a:pt x="866986" y="259256"/>
                </a:cubicBezTo>
                <a:cubicBezTo>
                  <a:pt x="925114" y="288320"/>
                  <a:pt x="869330" y="254827"/>
                  <a:pt x="907626" y="293123"/>
                </a:cubicBezTo>
                <a:cubicBezTo>
                  <a:pt x="913382" y="298879"/>
                  <a:pt x="921692" y="301458"/>
                  <a:pt x="927946" y="306669"/>
                </a:cubicBezTo>
                <a:cubicBezTo>
                  <a:pt x="935305" y="312801"/>
                  <a:pt x="941493" y="320216"/>
                  <a:pt x="948266" y="326989"/>
                </a:cubicBezTo>
                <a:cubicBezTo>
                  <a:pt x="950524" y="333762"/>
                  <a:pt x="951079" y="341368"/>
                  <a:pt x="955040" y="347309"/>
                </a:cubicBezTo>
                <a:cubicBezTo>
                  <a:pt x="960354" y="355279"/>
                  <a:pt x="969228" y="360270"/>
                  <a:pt x="975360" y="367629"/>
                </a:cubicBezTo>
                <a:cubicBezTo>
                  <a:pt x="980571" y="373883"/>
                  <a:pt x="984391" y="381176"/>
                  <a:pt x="988906" y="387949"/>
                </a:cubicBezTo>
                <a:cubicBezTo>
                  <a:pt x="995827" y="367187"/>
                  <a:pt x="1005346" y="339615"/>
                  <a:pt x="1009226" y="320216"/>
                </a:cubicBezTo>
                <a:cubicBezTo>
                  <a:pt x="1012796" y="302367"/>
                  <a:pt x="1013742" y="284091"/>
                  <a:pt x="1016000" y="266029"/>
                </a:cubicBezTo>
                <a:cubicBezTo>
                  <a:pt x="1020515" y="177976"/>
                  <a:pt x="1022016" y="89716"/>
                  <a:pt x="1029546" y="1869"/>
                </a:cubicBezTo>
                <a:cubicBezTo>
                  <a:pt x="1030341" y="-7406"/>
                  <a:pt x="1032653" y="20406"/>
                  <a:pt x="1036320" y="28963"/>
                </a:cubicBezTo>
                <a:cubicBezTo>
                  <a:pt x="1039527" y="36445"/>
                  <a:pt x="1045351" y="42510"/>
                  <a:pt x="1049866" y="49283"/>
                </a:cubicBezTo>
                <a:cubicBezTo>
                  <a:pt x="1052124" y="69603"/>
                  <a:pt x="1053279" y="90076"/>
                  <a:pt x="1056640" y="110243"/>
                </a:cubicBezTo>
                <a:cubicBezTo>
                  <a:pt x="1060062" y="130775"/>
                  <a:pt x="1065824" y="150849"/>
                  <a:pt x="1070186" y="171203"/>
                </a:cubicBezTo>
                <a:cubicBezTo>
                  <a:pt x="1072598" y="182460"/>
                  <a:pt x="1074168" y="193900"/>
                  <a:pt x="1076960" y="205069"/>
                </a:cubicBezTo>
                <a:cubicBezTo>
                  <a:pt x="1079770" y="216308"/>
                  <a:pt x="1090823" y="255585"/>
                  <a:pt x="1097280" y="272803"/>
                </a:cubicBezTo>
                <a:cubicBezTo>
                  <a:pt x="1101549" y="284187"/>
                  <a:pt x="1106311" y="295380"/>
                  <a:pt x="1110826" y="306669"/>
                </a:cubicBezTo>
                <a:cubicBezTo>
                  <a:pt x="1113084" y="322474"/>
                  <a:pt x="1108744" y="340799"/>
                  <a:pt x="1117600" y="354083"/>
                </a:cubicBezTo>
                <a:cubicBezTo>
                  <a:pt x="1124344" y="364199"/>
                  <a:pt x="1139310" y="367391"/>
                  <a:pt x="1151466" y="367629"/>
                </a:cubicBezTo>
                <a:lnTo>
                  <a:pt x="1463040" y="360856"/>
                </a:lnTo>
                <a:cubicBezTo>
                  <a:pt x="1469813" y="356340"/>
                  <a:pt x="1479407" y="354425"/>
                  <a:pt x="1483360" y="347309"/>
                </a:cubicBezTo>
                <a:cubicBezTo>
                  <a:pt x="1491190" y="333214"/>
                  <a:pt x="1499901" y="284923"/>
                  <a:pt x="1503680" y="266029"/>
                </a:cubicBezTo>
                <a:cubicBezTo>
                  <a:pt x="1508195" y="279576"/>
                  <a:pt x="1505345" y="298748"/>
                  <a:pt x="1517226" y="306669"/>
                </a:cubicBezTo>
                <a:cubicBezTo>
                  <a:pt x="1524971" y="311833"/>
                  <a:pt x="1520333" y="288132"/>
                  <a:pt x="1524000" y="279576"/>
                </a:cubicBezTo>
                <a:cubicBezTo>
                  <a:pt x="1527207" y="272094"/>
                  <a:pt x="1533232" y="266159"/>
                  <a:pt x="1537546" y="259256"/>
                </a:cubicBezTo>
                <a:cubicBezTo>
                  <a:pt x="1544523" y="248092"/>
                  <a:pt x="1551978" y="237164"/>
                  <a:pt x="1557866" y="225389"/>
                </a:cubicBezTo>
                <a:cubicBezTo>
                  <a:pt x="1561059" y="219003"/>
                  <a:pt x="1559591" y="210118"/>
                  <a:pt x="1564640" y="205069"/>
                </a:cubicBezTo>
                <a:cubicBezTo>
                  <a:pt x="1569689" y="200021"/>
                  <a:pt x="1578187" y="200554"/>
                  <a:pt x="1584960" y="198296"/>
                </a:cubicBezTo>
                <a:cubicBezTo>
                  <a:pt x="1591733" y="200554"/>
                  <a:pt x="1599339" y="201109"/>
                  <a:pt x="1605280" y="205069"/>
                </a:cubicBezTo>
                <a:cubicBezTo>
                  <a:pt x="1613250" y="210382"/>
                  <a:pt x="1619192" y="218269"/>
                  <a:pt x="1625600" y="225389"/>
                </a:cubicBezTo>
                <a:cubicBezTo>
                  <a:pt x="1639525" y="240861"/>
                  <a:pt x="1651521" y="258084"/>
                  <a:pt x="1666240" y="272803"/>
                </a:cubicBezTo>
                <a:cubicBezTo>
                  <a:pt x="1685647" y="292210"/>
                  <a:pt x="1684848" y="282107"/>
                  <a:pt x="1706880" y="293123"/>
                </a:cubicBezTo>
                <a:cubicBezTo>
                  <a:pt x="1714161" y="296764"/>
                  <a:pt x="1720427" y="302154"/>
                  <a:pt x="1727200" y="306669"/>
                </a:cubicBezTo>
                <a:cubicBezTo>
                  <a:pt x="1740747" y="304411"/>
                  <a:pt x="1754811" y="304239"/>
                  <a:pt x="1767840" y="299896"/>
                </a:cubicBezTo>
                <a:cubicBezTo>
                  <a:pt x="1775563" y="297322"/>
                  <a:pt x="1780130" y="287687"/>
                  <a:pt x="1788160" y="286349"/>
                </a:cubicBezTo>
                <a:cubicBezTo>
                  <a:pt x="1795203" y="285175"/>
                  <a:pt x="1802326" y="289503"/>
                  <a:pt x="1808480" y="293123"/>
                </a:cubicBezTo>
                <a:cubicBezTo>
                  <a:pt x="1839313" y="311261"/>
                  <a:pt x="1887386" y="343470"/>
                  <a:pt x="1923626" y="367629"/>
                </a:cubicBezTo>
                <a:cubicBezTo>
                  <a:pt x="1966524" y="365371"/>
                  <a:pt x="2009757" y="366660"/>
                  <a:pt x="2052320" y="360856"/>
                </a:cubicBezTo>
                <a:cubicBezTo>
                  <a:pt x="2060386" y="359756"/>
                  <a:pt x="2065082" y="350332"/>
                  <a:pt x="2072640" y="347309"/>
                </a:cubicBezTo>
                <a:cubicBezTo>
                  <a:pt x="2076832" y="345632"/>
                  <a:pt x="2081671" y="347309"/>
                  <a:pt x="2086186" y="347309"/>
                </a:cubicBezTo>
              </a:path>
            </a:pathLst>
          </a:custGeom>
          <a:ln w="28575"/>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13" name="Right Brace 12"/>
          <p:cNvSpPr/>
          <p:nvPr/>
        </p:nvSpPr>
        <p:spPr>
          <a:xfrm>
            <a:off x="2910324" y="2607778"/>
            <a:ext cx="270638" cy="372178"/>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p:cNvSpPr txBox="1"/>
              <p:nvPr/>
            </p:nvSpPr>
            <p:spPr>
              <a:xfrm>
                <a:off x="3220983" y="2715011"/>
                <a:ext cx="540789"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20</m:t>
                      </m:r>
                      <m:r>
                        <a:rPr lang="en-US" sz="1000" b="0" i="1" smtClean="0">
                          <a:solidFill>
                            <a:schemeClr val="tx1"/>
                          </a:solidFill>
                          <a:latin typeface="Cambria Math" panose="02040503050406030204" pitchFamily="18" charset="0"/>
                        </a:rPr>
                        <m:t>𝑑𝐵𝑚</m:t>
                      </m:r>
                    </m:oMath>
                  </m:oMathPara>
                </a14:m>
                <a:endParaRPr lang="en-US" sz="1000" dirty="0">
                  <a:solidFill>
                    <a:schemeClr val="accent6">
                      <a:lumMod val="75000"/>
                    </a:schemeClr>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3220983" y="2715011"/>
                <a:ext cx="540789" cy="153888"/>
              </a:xfrm>
              <a:prstGeom prst="rect">
                <a:avLst/>
              </a:prstGeom>
              <a:blipFill rotWithShape="0">
                <a:blip r:embed="rId6"/>
                <a:stretch>
                  <a:fillRect r="-5618" b="-7692"/>
                </a:stretch>
              </a:blipFill>
            </p:spPr>
            <p:txBody>
              <a:bodyPr/>
              <a:lstStyle/>
              <a:p>
                <a:r>
                  <a:rPr lang="en-US">
                    <a:noFill/>
                  </a:rPr>
                  <a:t> </a:t>
                </a:r>
              </a:p>
            </p:txBody>
          </p:sp>
        </mc:Fallback>
      </mc:AlternateContent>
      <p:sp>
        <p:nvSpPr>
          <p:cNvPr id="30" name="Line Callout 2 29"/>
          <p:cNvSpPr/>
          <p:nvPr/>
        </p:nvSpPr>
        <p:spPr>
          <a:xfrm>
            <a:off x="3881801" y="2866317"/>
            <a:ext cx="462935" cy="197524"/>
          </a:xfrm>
          <a:prstGeom prst="borderCallout2">
            <a:avLst>
              <a:gd name="adj1" fmla="val 18750"/>
              <a:gd name="adj2" fmla="val -8333"/>
              <a:gd name="adj3" fmla="val 18750"/>
              <a:gd name="adj4" fmla="val -16667"/>
              <a:gd name="adj5" fmla="val 157079"/>
              <a:gd name="adj6" fmla="val -7154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latin typeface="Inria Sans" panose="020B0604020202020204" charset="0"/>
                <a:cs typeface="B Nazanin" panose="00000400000000000000" pitchFamily="2" charset="-78"/>
              </a:rPr>
              <a:t>LoRa</a:t>
            </a:r>
            <a:endParaRPr lang="en-US" sz="900" dirty="0">
              <a:latin typeface="Inria Sans" panose="020B0604020202020204" charset="0"/>
              <a:cs typeface="B Nazanin" panose="00000400000000000000" pitchFamily="2" charset="-78"/>
            </a:endParaRPr>
          </a:p>
        </p:txBody>
      </p:sp>
      <p:sp>
        <p:nvSpPr>
          <p:cNvPr id="31" name="Snip Diagonal Corner Rectangle 30"/>
          <p:cNvSpPr/>
          <p:nvPr/>
        </p:nvSpPr>
        <p:spPr>
          <a:xfrm>
            <a:off x="1207849" y="1206806"/>
            <a:ext cx="7119722" cy="3684814"/>
          </a:xfrm>
          <a:prstGeom prst="snip2DiagRect">
            <a:avLst/>
          </a:prstGeom>
          <a:solidFill>
            <a:srgbClr val="7F7F7F">
              <a:alpha val="8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FFFF00"/>
                </a:solidFill>
              </a:rPr>
              <a:t>SNR is key measure in wireless </a:t>
            </a:r>
            <a:r>
              <a:rPr lang="en-US" dirty="0" smtClean="0">
                <a:solidFill>
                  <a:srgbClr val="FFFF00"/>
                </a:solidFill>
              </a:rPr>
              <a:t>network.</a:t>
            </a:r>
          </a:p>
          <a:p>
            <a:pPr algn="ctr"/>
            <a:endParaRPr lang="fa-IR" dirty="0">
              <a:solidFill>
                <a:srgbClr val="FFFF00"/>
              </a:solidFill>
            </a:endParaRPr>
          </a:p>
          <a:p>
            <a:pPr marL="285750" indent="-285750">
              <a:buFont typeface="Wingdings" panose="05000000000000000000" pitchFamily="2" charset="2"/>
              <a:buChar char="Ø"/>
            </a:pPr>
            <a:r>
              <a:rPr lang="en-US" dirty="0" smtClean="0">
                <a:solidFill>
                  <a:schemeClr val="tx1"/>
                </a:solidFill>
              </a:rPr>
              <a:t>In LoRa </a:t>
            </a:r>
            <a:r>
              <a:rPr lang="en-US" dirty="0">
                <a:solidFill>
                  <a:schemeClr val="tx1"/>
                </a:solidFill>
              </a:rPr>
              <a:t>network </a:t>
            </a:r>
            <a:r>
              <a:rPr lang="en-US" dirty="0" smtClean="0">
                <a:solidFill>
                  <a:schemeClr val="tx1"/>
                </a:solidFill>
              </a:rPr>
              <a:t>SNR </a:t>
            </a:r>
            <a:r>
              <a:rPr lang="en-US" dirty="0">
                <a:solidFill>
                  <a:schemeClr val="tx1"/>
                </a:solidFill>
              </a:rPr>
              <a:t>include </a:t>
            </a:r>
            <a:r>
              <a:rPr lang="en-US" dirty="0" smtClean="0">
                <a:solidFill>
                  <a:schemeClr val="tx1"/>
                </a:solidFill>
              </a:rPr>
              <a:t>Noise</a:t>
            </a:r>
            <a:r>
              <a:rPr lang="en-US" dirty="0">
                <a:solidFill>
                  <a:schemeClr val="tx1"/>
                </a:solidFill>
              </a:rPr>
              <a:t>, SF, BW, TP, CR, </a:t>
            </a:r>
            <a:r>
              <a:rPr lang="en-US" dirty="0" smtClean="0">
                <a:solidFill>
                  <a:schemeClr val="tx1"/>
                </a:solidFill>
              </a:rPr>
              <a:t>Interference</a:t>
            </a:r>
          </a:p>
          <a:p>
            <a:endParaRPr lang="en-US" dirty="0">
              <a:solidFill>
                <a:schemeClr val="tx1"/>
              </a:solidFill>
            </a:endParaRPr>
          </a:p>
        </p:txBody>
      </p:sp>
    </p:spTree>
    <p:extLst>
      <p:ext uri="{BB962C8B-B14F-4D97-AF65-F5344CB8AC3E}">
        <p14:creationId xmlns:p14="http://schemas.microsoft.com/office/powerpoint/2010/main" val="33405855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32</a:t>
            </a:fld>
            <a:endParaRPr/>
          </a:p>
        </p:txBody>
      </p:sp>
      <p:sp>
        <p:nvSpPr>
          <p:cNvPr id="47" name="Google Shape;267;p19"/>
          <p:cNvSpPr txBox="1">
            <a:spLocks/>
          </p:cNvSpPr>
          <p:nvPr/>
        </p:nvSpPr>
        <p:spPr>
          <a:xfrm>
            <a:off x="1207849" y="1206806"/>
            <a:ext cx="7131920" cy="63657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sz="1600" b="1" dirty="0">
                <a:solidFill>
                  <a:srgbClr val="FFFFFF"/>
                </a:solidFill>
                <a:latin typeface="Inria Sans" panose="020B0604020202020204" charset="0"/>
                <a:cs typeface="Times New Roman" panose="02020603050405020304" pitchFamily="18" charset="0"/>
              </a:rPr>
              <a:t>Signal-to-Noise Ratio (SNR) </a:t>
            </a:r>
            <a:r>
              <a:rPr lang="en-US" dirty="0" smtClean="0">
                <a:solidFill>
                  <a:srgbClr val="FFFFFF"/>
                </a:solidFill>
                <a:latin typeface="Inria Sans" panose="020B0604020202020204" charset="0"/>
                <a:cs typeface="Times New Roman" panose="02020603050405020304" pitchFamily="18" charset="0"/>
              </a:rPr>
              <a:t>: is </a:t>
            </a:r>
            <a:r>
              <a:rPr lang="en-US" dirty="0">
                <a:solidFill>
                  <a:srgbClr val="FFFFFF"/>
                </a:solidFill>
                <a:latin typeface="Inria Sans" panose="020B0604020202020204" charset="0"/>
                <a:cs typeface="Times New Roman" panose="02020603050405020304" pitchFamily="18" charset="0"/>
              </a:rPr>
              <a:t>the ratio between the received power signal and the noise floor power </a:t>
            </a:r>
            <a:r>
              <a:rPr lang="en-US" dirty="0" smtClean="0">
                <a:solidFill>
                  <a:srgbClr val="FFFFFF"/>
                </a:solidFill>
                <a:latin typeface="Inria Sans" panose="020B0604020202020204" charset="0"/>
                <a:cs typeface="Times New Roman" panose="02020603050405020304" pitchFamily="18" charset="0"/>
              </a:rPr>
              <a:t>level.</a:t>
            </a:r>
            <a:endParaRPr lang="en-US" sz="1800" b="1" dirty="0">
              <a:solidFill>
                <a:srgbClr val="FFFFFF"/>
              </a:solidFill>
              <a:latin typeface="Inria Sans" panose="020B0604020202020204" charset="0"/>
              <a:cs typeface="Times New Roman" panose="02020603050405020304" pitchFamily="18" charset="0"/>
            </a:endParaRP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767" y="2038773"/>
            <a:ext cx="6450528" cy="2154173"/>
          </a:xfrm>
          <a:prstGeom prst="rect">
            <a:avLst/>
          </a:prstGeom>
        </p:spPr>
      </p:pic>
    </p:spTree>
    <p:extLst>
      <p:ext uri="{BB962C8B-B14F-4D97-AF65-F5344CB8AC3E}">
        <p14:creationId xmlns:p14="http://schemas.microsoft.com/office/powerpoint/2010/main" val="5484174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33</a:t>
            </a:fld>
            <a:endParaRPr/>
          </a:p>
        </p:txBody>
      </p:sp>
      <mc:AlternateContent xmlns:mc="http://schemas.openxmlformats.org/markup-compatibility/2006" xmlns:a14="http://schemas.microsoft.com/office/drawing/2010/main">
        <mc:Choice Requires="a14">
          <p:sp>
            <p:nvSpPr>
              <p:cNvPr id="6" name="TextBox 5"/>
              <p:cNvSpPr txBox="1"/>
              <p:nvPr/>
            </p:nvSpPr>
            <p:spPr>
              <a:xfrm>
                <a:off x="1453538" y="1643698"/>
                <a:ext cx="822918" cy="4395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𝑆𝑁𝑅</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𝑠</m:t>
                              </m:r>
                            </m:sub>
                          </m:sSub>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𝑤</m:t>
                              </m:r>
                            </m:sub>
                          </m:sSub>
                        </m:den>
                      </m:f>
                    </m:oMath>
                  </m:oMathPara>
                </a14:m>
                <a:endParaRPr lang="en-US" dirty="0">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453538" y="1643698"/>
                <a:ext cx="822918" cy="439544"/>
              </a:xfrm>
              <a:prstGeom prst="rect">
                <a:avLst/>
              </a:prstGeom>
              <a:blipFill rotWithShape="0">
                <a:blip r:embed="rId3"/>
                <a:stretch>
                  <a:fillRect l="-3704" t="-1389"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86329" y="1588432"/>
                <a:ext cx="2822633"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𝑠</m:t>
                          </m:r>
                        </m:sub>
                      </m:sSub>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h</m:t>
                      </m:r>
                      <m:r>
                        <a:rPr lang="en-US" i="1">
                          <a:solidFill>
                            <a:schemeClr val="tx1"/>
                          </a:solidFill>
                          <a:latin typeface="Cambria Math" panose="02040503050406030204" pitchFamily="18" charset="0"/>
                        </a:rPr>
                        <m:t>𝑒</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𝑎𝑣𝑒𝑟𝑎𝑔𝑒</m:t>
                      </m:r>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𝑝𝑜𝑤𝑒𝑟</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𝑜𝑓</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586329" y="1588432"/>
                <a:ext cx="2822633" cy="215444"/>
              </a:xfrm>
              <a:prstGeom prst="rect">
                <a:avLst/>
              </a:prstGeom>
              <a:blipFill rotWithShape="0">
                <a:blip r:embed="rId4"/>
                <a:stretch>
                  <a:fillRect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755663" y="1867798"/>
                <a:ext cx="2260447" cy="215444"/>
              </a:xfrm>
              <a:prstGeom prst="rect">
                <a:avLst/>
              </a:prstGeom>
              <a:noFill/>
            </p:spPr>
            <p:txBody>
              <a:bodyPr wrap="square" lIns="0" tIns="0" rIns="0" bIns="0" rtlCol="0">
                <a:spAutoFit/>
              </a:bodyPr>
              <a:lstStyle/>
              <a:p>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𝑤</m:t>
                        </m:r>
                      </m:sub>
                    </m:sSub>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𝐵</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𝑁</m:t>
                        </m:r>
                      </m:e>
                      <m:sub>
                        <m:r>
                          <a:rPr lang="en-US" b="0" i="1" smtClean="0">
                            <a:solidFill>
                              <a:schemeClr val="tx1"/>
                            </a:solidFill>
                            <a:latin typeface="Cambria Math" panose="02040503050406030204" pitchFamily="18" charset="0"/>
                          </a:rPr>
                          <m:t>0</m:t>
                        </m:r>
                      </m:sub>
                    </m:sSub>
                  </m:oMath>
                </a14:m>
                <a:r>
                  <a:rPr lang="en-US" dirty="0" smtClean="0">
                    <a:solidFill>
                      <a:schemeClr val="tx1"/>
                    </a:solidFill>
                  </a:rPr>
                  <a:t> </a:t>
                </a:r>
                <a:endParaRPr lang="en-US" dirty="0">
                  <a:solidFill>
                    <a:schemeClr val="tx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755663" y="1867798"/>
                <a:ext cx="2260447" cy="215444"/>
              </a:xfrm>
              <a:prstGeom prst="rect">
                <a:avLst/>
              </a:prstGeom>
              <a:blipFill rotWithShape="0">
                <a:blip r:embed="rId5"/>
                <a:stretch>
                  <a:fillRect l="-2695"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395993" y="4462406"/>
                <a:ext cx="242258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𝑆</m:t>
                          </m:r>
                        </m:e>
                        <m:sub>
                          <m:r>
                            <a:rPr lang="en-US" sz="1600" b="0" i="1" smtClean="0">
                              <a:solidFill>
                                <a:schemeClr val="tx1"/>
                              </a:solidFill>
                              <a:latin typeface="Cambria Math" panose="02040503050406030204" pitchFamily="18" charset="0"/>
                            </a:rPr>
                            <m:t>𝑟</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𝐵𝑊</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rPr>
                        <m:t>𝑁𝐹</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rPr>
                        <m:t>𝑆𝑁𝑅</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𝑆𝐹</m:t>
                      </m:r>
                      <m:r>
                        <a:rPr lang="en-US" sz="1600" b="0" i="1" smtClean="0">
                          <a:solidFill>
                            <a:schemeClr val="tx1"/>
                          </a:solidFill>
                          <a:latin typeface="Cambria Math" panose="02040503050406030204" pitchFamily="18" charset="0"/>
                        </a:rPr>
                        <m:t>)</m:t>
                      </m:r>
                    </m:oMath>
                  </m:oMathPara>
                </a14:m>
                <a:endParaRPr lang="en-US" sz="1600" i="1" dirty="0">
                  <a:solidFill>
                    <a:schemeClr val="accent6">
                      <a:lumMod val="75000"/>
                    </a:schemeClr>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395993" y="4462406"/>
                <a:ext cx="2422586" cy="246221"/>
              </a:xfrm>
              <a:prstGeom prst="rect">
                <a:avLst/>
              </a:prstGeom>
              <a:blipFill rotWithShape="0">
                <a:blip r:embed="rId6"/>
                <a:stretch>
                  <a:fillRect l="-1008" r="-2519"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395993" y="2957037"/>
                <a:ext cx="1004314" cy="401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𝑆𝑁</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𝑏𝑖𝑡</m:t>
                              </m:r>
                            </m:sub>
                          </m:sSub>
                        </m:num>
                        <m:den>
                          <m:r>
                            <a:rPr lang="en-US" b="0" i="1" smtClean="0">
                              <a:solidFill>
                                <a:schemeClr val="tx1"/>
                              </a:solidFill>
                              <a:latin typeface="Cambria Math" panose="02040503050406030204" pitchFamily="18" charset="0"/>
                            </a:rPr>
                            <m:t>𝑁𝐹</m:t>
                          </m:r>
                        </m:den>
                      </m:f>
                    </m:oMath>
                  </m:oMathPara>
                </a14:m>
                <a:endParaRPr lang="en-US" dirty="0">
                  <a:solidFill>
                    <a:schemeClr val="tx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395993" y="2957037"/>
                <a:ext cx="1004314" cy="401905"/>
              </a:xfrm>
              <a:prstGeom prst="rect">
                <a:avLst/>
              </a:prstGeom>
              <a:blipFill rotWithShape="0">
                <a:blip r:embed="rId7"/>
                <a:stretch>
                  <a:fillRect l="-303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871060" y="2845281"/>
                <a:ext cx="141333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𝐸</m:t>
                          </m:r>
                        </m:e>
                        <m:sub>
                          <m:r>
                            <a:rPr lang="en-US" sz="1600" b="0" i="1" smtClean="0">
                              <a:solidFill>
                                <a:schemeClr val="tx1"/>
                              </a:solidFill>
                              <a:latin typeface="Cambria Math" panose="02040503050406030204" pitchFamily="18" charset="0"/>
                            </a:rPr>
                            <m:t>𝑏𝑖𝑡</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𝑆</m:t>
                          </m:r>
                        </m:e>
                        <m:sub>
                          <m:r>
                            <a:rPr lang="en-US" sz="1600" b="0" i="1" smtClean="0">
                              <a:solidFill>
                                <a:schemeClr val="tx1"/>
                              </a:solidFill>
                              <a:latin typeface="Cambria Math" panose="02040503050406030204" pitchFamily="18" charset="0"/>
                            </a:rPr>
                            <m:t>𝑟</m:t>
                          </m:r>
                        </m:sub>
                      </m:sSub>
                      <m:r>
                        <a:rPr lang="en-US" sz="1600" b="0" i="1" smtClean="0">
                          <a:solidFill>
                            <a:schemeClr val="tx1"/>
                          </a:solidFill>
                          <a:latin typeface="Cambria Math" panose="02040503050406030204" pitchFamily="18" charset="0"/>
                          <a:ea typeface="Cambria Math" panose="02040503050406030204" pitchFamily="18" charset="0"/>
                        </a:rPr>
                        <m:t>×</m:t>
                      </m:r>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𝑇</m:t>
                          </m:r>
                        </m:e>
                        <m:sub>
                          <m:r>
                            <a:rPr lang="en-US" sz="1600" b="0" i="1" smtClean="0">
                              <a:solidFill>
                                <a:schemeClr val="tx1"/>
                              </a:solidFill>
                              <a:latin typeface="Cambria Math" panose="02040503050406030204" pitchFamily="18" charset="0"/>
                              <a:ea typeface="Cambria Math" panose="02040503050406030204" pitchFamily="18" charset="0"/>
                            </a:rPr>
                            <m:t>𝑏𝑖𝑡</m:t>
                          </m:r>
                        </m:sub>
                      </m:sSub>
                    </m:oMath>
                  </m:oMathPara>
                </a14:m>
                <a:endParaRPr lang="en-US" sz="1600" dirty="0">
                  <a:solidFill>
                    <a:schemeClr val="accent6">
                      <a:lumMod val="75000"/>
                    </a:schemeClr>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871060" y="2845281"/>
                <a:ext cx="1413336" cy="246221"/>
              </a:xfrm>
              <a:prstGeom prst="rect">
                <a:avLst/>
              </a:prstGeom>
              <a:blipFill rotWithShape="0">
                <a:blip r:embed="rId8"/>
                <a:stretch>
                  <a:fillRect l="-2586"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871060" y="3181559"/>
                <a:ext cx="1338828" cy="404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𝑏𝑖𝑡</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𝐵𝑊</m:t>
                          </m:r>
                        </m:den>
                      </m:f>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2</m:t>
                          </m:r>
                        </m:e>
                        <m:sup>
                          <m:r>
                            <a:rPr lang="en-US" b="0" i="1" smtClean="0">
                              <a:solidFill>
                                <a:schemeClr val="tx1"/>
                              </a:solidFill>
                              <a:latin typeface="Cambria Math" panose="02040503050406030204" pitchFamily="18" charset="0"/>
                              <a:ea typeface="Cambria Math" panose="02040503050406030204" pitchFamily="18" charset="0"/>
                            </a:rPr>
                            <m:t>𝑆𝐹</m:t>
                          </m:r>
                        </m:sup>
                      </m:sSup>
                    </m:oMath>
                  </m:oMathPara>
                </a14:m>
                <a:endParaRPr lang="en-US" dirty="0">
                  <a:solidFill>
                    <a:schemeClr val="accent6">
                      <a:lumMod val="75000"/>
                    </a:schemeClr>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871060" y="3181559"/>
                <a:ext cx="1338828" cy="404470"/>
              </a:xfrm>
              <a:prstGeom prst="rect">
                <a:avLst/>
              </a:prstGeom>
              <a:blipFill rotWithShape="0">
                <a:blip r:embed="rId9"/>
                <a:stretch>
                  <a:fillRect l="-227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051096" y="2669327"/>
                <a:ext cx="681019"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1"/>
                              </a:solidFill>
                              <a:latin typeface="Cambria Math" panose="02040503050406030204" pitchFamily="18" charset="0"/>
                            </a:rPr>
                          </m:ctrlPr>
                        </m:dPr>
                        <m:e>
                          <m:r>
                            <a:rPr lang="en-US" sz="6000" b="0" i="1" smtClean="0">
                              <a:solidFill>
                                <a:schemeClr val="tx1"/>
                              </a:solidFill>
                              <a:latin typeface="Cambria Math" panose="02040503050406030204" pitchFamily="18" charset="0"/>
                            </a:rPr>
                            <m:t> </m:t>
                          </m:r>
                        </m:e>
                      </m:d>
                    </m:oMath>
                  </m:oMathPara>
                </a14:m>
                <a:endParaRPr lang="en-US" sz="6000" dirty="0">
                  <a:solidFill>
                    <a:schemeClr val="accent6">
                      <a:lumMod val="75000"/>
                    </a:schemeClr>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051096" y="2669327"/>
                <a:ext cx="681019" cy="923330"/>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111029" y="1242323"/>
                <a:ext cx="2356351" cy="215444"/>
              </a:xfrm>
              <a:prstGeom prst="rect">
                <a:avLst/>
              </a:prstGeom>
              <a:noFill/>
            </p:spPr>
            <p:txBody>
              <a:bodyPr wrap="none" lIns="0" tIns="0" rIns="0" bIns="0" rtlCol="0">
                <a:spAutoFit/>
              </a:bodyPr>
              <a:lstStyle/>
              <a:p>
                <a14:m>
                  <m:oMath xmlns:m="http://schemas.openxmlformats.org/officeDocument/2006/math">
                    <m:r>
                      <a:rPr lang="en-US" i="1" smtClean="0">
                        <a:solidFill>
                          <a:schemeClr val="accent6">
                            <a:lumMod val="75000"/>
                          </a:schemeClr>
                        </a:solidFill>
                        <a:latin typeface="Cambria Math" panose="02040503050406030204" pitchFamily="18" charset="0"/>
                      </a:rPr>
                      <m:t>𝐴𝑐𝑐𝑢𝑟𝑎𝑡𝑒</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𝑐𝑎𝑙𝑐𝑢𝑙𝑎𝑡𝑖𝑜𝑛</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𝑜𝑓</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𝑆𝑁𝑅</m:t>
                    </m:r>
                  </m:oMath>
                </a14:m>
                <a:r>
                  <a:rPr lang="en-US" dirty="0" smtClean="0">
                    <a:solidFill>
                      <a:schemeClr val="accent6">
                        <a:lumMod val="75000"/>
                      </a:schemeClr>
                    </a:solidFill>
                  </a:rPr>
                  <a:t>:</a:t>
                </a:r>
                <a:endParaRPr lang="en-US" dirty="0">
                  <a:solidFill>
                    <a:schemeClr val="accent6">
                      <a:lumMod val="75000"/>
                    </a:schemeClr>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111029" y="1242323"/>
                <a:ext cx="2356351" cy="215444"/>
              </a:xfrm>
              <a:prstGeom prst="rect">
                <a:avLst/>
              </a:prstGeom>
              <a:blipFill rotWithShape="0">
                <a:blip r:embed="rId11"/>
                <a:stretch>
                  <a:fillRect l="-2584" t="-25714" r="-3618" b="-5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115374" y="2446975"/>
                <a:ext cx="328057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6">
                              <a:lumMod val="75000"/>
                            </a:schemeClr>
                          </a:solidFill>
                          <a:latin typeface="Cambria Math" panose="02040503050406030204" pitchFamily="18" charset="0"/>
                        </a:rPr>
                        <m:t>𝐶𝑎𝑙𝑐𝑢𝑙𝑎𝑡𝑒</m:t>
                      </m:r>
                      <m:r>
                        <a:rPr lang="en-US" i="1" smtClean="0">
                          <a:solidFill>
                            <a:schemeClr val="accent6">
                              <a:lumMod val="75000"/>
                            </a:schemeClr>
                          </a:solidFill>
                          <a:latin typeface="Cambria Math" panose="02040503050406030204" pitchFamily="18" charset="0"/>
                        </a:rPr>
                        <m:t> </m:t>
                      </m:r>
                      <m:r>
                        <a:rPr lang="en-US" b="0" i="1" smtClean="0">
                          <a:solidFill>
                            <a:schemeClr val="accent6">
                              <a:lumMod val="75000"/>
                            </a:schemeClr>
                          </a:solidFill>
                          <a:latin typeface="Cambria Math" panose="02040503050406030204" pitchFamily="18" charset="0"/>
                        </a:rPr>
                        <m:t>𝑚𝑖𝑛𝑖𝑚𝑢𝑚</m:t>
                      </m:r>
                      <m:r>
                        <a:rPr lang="en-US" b="0"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𝑆𝑁𝑅</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𝑖𝑛</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𝑡𝑒𝑟𝑚𝑠</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𝑜𝑓</m:t>
                      </m:r>
                      <m:r>
                        <a:rPr lang="en-US" i="1" smtClean="0">
                          <a:solidFill>
                            <a:schemeClr val="accent6">
                              <a:lumMod val="75000"/>
                            </a:schemeClr>
                          </a:solidFill>
                          <a:latin typeface="Cambria Math" panose="02040503050406030204" pitchFamily="18" charset="0"/>
                        </a:rPr>
                        <m:t> </m:t>
                      </m:r>
                      <m:r>
                        <a:rPr lang="en-US" b="0" i="1" smtClean="0">
                          <a:solidFill>
                            <a:schemeClr val="accent6">
                              <a:lumMod val="75000"/>
                            </a:schemeClr>
                          </a:solidFill>
                          <a:latin typeface="Cambria Math" panose="02040503050406030204" pitchFamily="18" charset="0"/>
                        </a:rPr>
                        <m:t>𝑆𝐹</m:t>
                      </m:r>
                      <m:r>
                        <a:rPr lang="en-US" b="0" i="1" smtClean="0">
                          <a:solidFill>
                            <a:schemeClr val="accent6">
                              <a:lumMod val="75000"/>
                            </a:schemeClr>
                          </a:solidFill>
                          <a:latin typeface="Cambria Math" panose="02040503050406030204" pitchFamily="18" charset="0"/>
                        </a:rPr>
                        <m:t>:</m:t>
                      </m:r>
                    </m:oMath>
                  </m:oMathPara>
                </a14:m>
                <a:endParaRPr lang="en-US" dirty="0">
                  <a:solidFill>
                    <a:schemeClr val="accent6">
                      <a:lumMod val="75000"/>
                    </a:schemeClr>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1115374" y="2446975"/>
                <a:ext cx="3280577" cy="215444"/>
              </a:xfrm>
              <a:prstGeom prst="rect">
                <a:avLst/>
              </a:prstGeom>
              <a:blipFill rotWithShape="0">
                <a:blip r:embed="rId12"/>
                <a:stretch>
                  <a:fillRect l="-743" r="-186"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761207" y="2957036"/>
                <a:ext cx="1458989" cy="433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𝑆𝑁</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𝑟</m:t>
                              </m:r>
                            </m:sub>
                          </m:sSub>
                          <m:r>
                            <a:rPr lang="en-US" i="1">
                              <a:solidFill>
                                <a:schemeClr val="tx1"/>
                              </a:solidFill>
                              <a:latin typeface="Cambria Math" panose="02040503050406030204" pitchFamily="18" charset="0"/>
                              <a:ea typeface="Cambria Math" panose="02040503050406030204" pitchFamily="18" charset="0"/>
                            </a:rPr>
                            <m:t>×</m:t>
                          </m:r>
                          <m:sSup>
                            <m:sSupPr>
                              <m:ctrlPr>
                                <a:rPr lang="en-US"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2</m:t>
                              </m:r>
                            </m:e>
                            <m:sup>
                              <m:r>
                                <a:rPr lang="en-US" b="0" i="1" smtClean="0">
                                  <a:solidFill>
                                    <a:schemeClr val="tx1"/>
                                  </a:solidFill>
                                  <a:latin typeface="Cambria Math" panose="02040503050406030204" pitchFamily="18" charset="0"/>
                                  <a:ea typeface="Cambria Math" panose="02040503050406030204" pitchFamily="18" charset="0"/>
                                </a:rPr>
                                <m:t>𝑆𝐹</m:t>
                              </m:r>
                            </m:sup>
                          </m:sSup>
                        </m:num>
                        <m:den>
                          <m:r>
                            <a:rPr lang="en-US" b="0" i="1" smtClean="0">
                              <a:solidFill>
                                <a:schemeClr val="tx1"/>
                              </a:solidFill>
                              <a:latin typeface="Cambria Math" panose="02040503050406030204" pitchFamily="18" charset="0"/>
                            </a:rPr>
                            <m:t>𝑁𝐹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𝐵𝑊</m:t>
                          </m:r>
                        </m:den>
                      </m:f>
                    </m:oMath>
                  </m:oMathPara>
                </a14:m>
                <a:endParaRPr lang="en-US" dirty="0">
                  <a:solidFill>
                    <a:schemeClr val="tx1"/>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4761207" y="2957036"/>
                <a:ext cx="1458989" cy="433324"/>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453538" y="3869004"/>
                <a:ext cx="1834220" cy="403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𝑟</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𝑆𝑁</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0</m:t>
                              </m:r>
                            </m:sub>
                          </m:sSub>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rPr>
                            <m:t>𝑁𝐹</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𝐵𝑊</m:t>
                          </m:r>
                        </m:num>
                        <m:den>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2</m:t>
                              </m:r>
                            </m:e>
                            <m:sup>
                              <m:r>
                                <a:rPr lang="en-US" i="1">
                                  <a:solidFill>
                                    <a:schemeClr val="tx1"/>
                                  </a:solidFill>
                                  <a:latin typeface="Cambria Math" panose="02040503050406030204" pitchFamily="18" charset="0"/>
                                  <a:ea typeface="Cambria Math" panose="02040503050406030204" pitchFamily="18" charset="0"/>
                                </a:rPr>
                                <m:t>𝑆𝐹</m:t>
                              </m:r>
                            </m:sup>
                          </m:sSup>
                        </m:den>
                      </m:f>
                    </m:oMath>
                  </m:oMathPara>
                </a14:m>
                <a:endParaRPr lang="en-US" dirty="0">
                  <a:solidFill>
                    <a:schemeClr val="tx1"/>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1453538" y="3869004"/>
                <a:ext cx="1834220" cy="403316"/>
              </a:xfrm>
              <a:prstGeom prst="rect">
                <a:avLst/>
              </a:prstGeom>
              <a:blipFill rotWithShape="0">
                <a:blip r:embed="rId14"/>
                <a:stretch>
                  <a:fillRect l="-1661" t="-1515" r="-99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037103" y="3703682"/>
                <a:ext cx="681019"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1"/>
                              </a:solidFill>
                              <a:latin typeface="Cambria Math" panose="02040503050406030204" pitchFamily="18" charset="0"/>
                            </a:rPr>
                          </m:ctrlPr>
                        </m:dPr>
                        <m:e>
                          <m:r>
                            <a:rPr lang="en-US" sz="6000" b="0" i="1" smtClean="0">
                              <a:solidFill>
                                <a:schemeClr val="tx1"/>
                              </a:solidFill>
                              <a:latin typeface="Cambria Math" panose="02040503050406030204" pitchFamily="18" charset="0"/>
                            </a:rPr>
                            <m:t> </m:t>
                          </m:r>
                        </m:e>
                      </m:d>
                    </m:oMath>
                  </m:oMathPara>
                </a14:m>
                <a:endParaRPr lang="en-US" sz="6000" dirty="0">
                  <a:solidFill>
                    <a:schemeClr val="accent6">
                      <a:lumMod val="75000"/>
                    </a:schemeClr>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037103" y="3703682"/>
                <a:ext cx="681019" cy="923330"/>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761207" y="3947068"/>
                <a:ext cx="1411156" cy="403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𝑆𝑁𝑅</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𝑆𝐹</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𝑆𝑁</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0</m:t>
                              </m:r>
                            </m:sub>
                          </m:sSub>
                        </m:num>
                        <m:den>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𝑆𝐹</m:t>
                              </m:r>
                            </m:sup>
                          </m:sSup>
                        </m:den>
                      </m:f>
                    </m:oMath>
                  </m:oMathPara>
                </a14:m>
                <a:endParaRPr lang="en-US" dirty="0">
                  <a:solidFill>
                    <a:schemeClr val="tx1"/>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761207" y="3947068"/>
                <a:ext cx="1411156" cy="403316"/>
              </a:xfrm>
              <a:prstGeom prst="rect">
                <a:avLst/>
              </a:prstGeom>
              <a:blipFill rotWithShape="0">
                <a:blip r:embed="rId16"/>
                <a:stretch>
                  <a:fillRect l="-2155" b="-119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6386806" y="3988619"/>
                <a:ext cx="2718565" cy="3456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𝑆𝑁𝑅</m:t>
                      </m:r>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12</m:t>
                          </m:r>
                        </m:e>
                      </m:d>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31</m:t>
                          </m:r>
                        </m:num>
                        <m:den>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2</m:t>
                              </m:r>
                            </m:e>
                            <m:sup>
                              <m:r>
                                <a:rPr lang="en-US" sz="1200" b="0" i="1" smtClean="0">
                                  <a:solidFill>
                                    <a:schemeClr val="tx1"/>
                                  </a:solidFill>
                                  <a:latin typeface="Cambria Math" panose="02040503050406030204" pitchFamily="18" charset="0"/>
                                </a:rPr>
                                <m:t>12</m:t>
                              </m:r>
                            </m:sup>
                          </m:sSup>
                        </m:den>
                      </m:f>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0</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007</m:t>
                      </m:r>
                      <m:r>
                        <a:rPr lang="en-US" sz="1200" b="0" i="1" smtClean="0">
                          <a:solidFill>
                            <a:schemeClr val="tx1"/>
                          </a:solidFill>
                          <a:latin typeface="Cambria Math" panose="02040503050406030204" pitchFamily="18" charset="0"/>
                        </a:rPr>
                        <m:t>𝑚𝑊</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21</m:t>
                      </m:r>
                      <m:r>
                        <a:rPr lang="en-US" sz="1200" b="0" i="1" smtClean="0">
                          <a:solidFill>
                            <a:schemeClr val="tx1"/>
                          </a:solidFill>
                          <a:latin typeface="Cambria Math" panose="02040503050406030204" pitchFamily="18" charset="0"/>
                        </a:rPr>
                        <m:t>𝑑𝐵𝑚</m:t>
                      </m:r>
                    </m:oMath>
                  </m:oMathPara>
                </a14:m>
                <a:endParaRPr lang="en-US" sz="1200" dirty="0">
                  <a:solidFill>
                    <a:schemeClr val="tx1"/>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386806" y="3988619"/>
                <a:ext cx="2718565" cy="345672"/>
              </a:xfrm>
              <a:prstGeom prst="rect">
                <a:avLst/>
              </a:prstGeom>
              <a:blipFill rotWithShape="0">
                <a:blip r:embed="rId17"/>
                <a:stretch>
                  <a:fillRect l="-673" t="-1754" r="-673" b="-14035"/>
                </a:stretch>
              </a:blipFill>
            </p:spPr>
            <p:txBody>
              <a:bodyPr/>
              <a:lstStyle/>
              <a:p>
                <a:r>
                  <a:rPr lang="en-US">
                    <a:noFill/>
                  </a:rPr>
                  <a:t> </a:t>
                </a:r>
              </a:p>
            </p:txBody>
          </p:sp>
        </mc:Fallback>
      </mc:AlternateContent>
      <p:sp>
        <p:nvSpPr>
          <p:cNvPr id="23" name="Snip Diagonal Corner Rectangle 22"/>
          <p:cNvSpPr/>
          <p:nvPr/>
        </p:nvSpPr>
        <p:spPr>
          <a:xfrm>
            <a:off x="1201346" y="1153073"/>
            <a:ext cx="7119722" cy="3684814"/>
          </a:xfrm>
          <a:prstGeom prst="snip2DiagRect">
            <a:avLst/>
          </a:prstGeom>
          <a:solidFill>
            <a:srgbClr val="7F7F7F">
              <a:alpha val="8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fa-IR" dirty="0">
              <a:solidFill>
                <a:srgbClr val="FFFF00"/>
              </a:solidFill>
              <a:cs typeface="+mj-cs"/>
            </a:endParaRPr>
          </a:p>
          <a:p>
            <a:pPr marL="285750" indent="-285750">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Typical values ​​of SNR of LoRa are: -20dB and +</a:t>
            </a:r>
            <a:r>
              <a:rPr lang="en-US" dirty="0" smtClean="0">
                <a:solidFill>
                  <a:schemeClr val="tx1"/>
                </a:solidFill>
                <a:latin typeface="Times New Roman" panose="02020603050405020304" pitchFamily="18" charset="0"/>
                <a:cs typeface="Times New Roman" panose="02020603050405020304" pitchFamily="18" charset="0"/>
              </a:rPr>
              <a:t>10d</a:t>
            </a:r>
            <a:r>
              <a:rPr lang="en-US" dirty="0" smtClean="0">
                <a:solidFill>
                  <a:schemeClr val="tx1"/>
                </a:solidFill>
                <a:cs typeface="+mj-cs"/>
              </a:rPr>
              <a:t>B.</a:t>
            </a:r>
          </a:p>
          <a:p>
            <a:pPr marL="285750" indent="-285750">
              <a:buFont typeface="Wingdings" panose="05000000000000000000" pitchFamily="2" charset="2"/>
              <a:buChar char="Ø"/>
            </a:pPr>
            <a:endParaRPr lang="en-US" dirty="0">
              <a:solidFill>
                <a:schemeClr val="tx1"/>
              </a:solidFill>
              <a:cs typeface="+mj-cs"/>
            </a:endParaRPr>
          </a:p>
          <a:p>
            <a:pPr marL="285750" indent="-285750">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LoRa can demodulate signals below -7.5dB ~ -20dB below the floor </a:t>
            </a:r>
            <a:r>
              <a:rPr lang="en-US" dirty="0" err="1" smtClean="0">
                <a:solidFill>
                  <a:schemeClr val="tx1"/>
                </a:solidFill>
                <a:latin typeface="Times New Roman" panose="02020603050405020304" pitchFamily="18" charset="0"/>
                <a:cs typeface="Times New Roman" panose="02020603050405020304" pitchFamily="18" charset="0"/>
              </a:rPr>
              <a:t>noRise</a:t>
            </a:r>
            <a:r>
              <a:rPr lang="en-US"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5031737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daily </a:t>
            </a:r>
            <a:r>
              <a:rPr lang="en-US" sz="2000" dirty="0" smtClean="0">
                <a:latin typeface="Inria Sans" panose="020B0604020202020204" charset="0"/>
              </a:rPr>
              <a:t>packets on LoRaWAN</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34</a:t>
            </a:fld>
            <a:endParaRPr/>
          </a:p>
        </p:txBody>
      </p:sp>
      <p:sp>
        <p:nvSpPr>
          <p:cNvPr id="5" name="Google Shape;267;p19"/>
          <p:cNvSpPr txBox="1">
            <a:spLocks/>
          </p:cNvSpPr>
          <p:nvPr/>
        </p:nvSpPr>
        <p:spPr>
          <a:xfrm>
            <a:off x="1139706" y="1349836"/>
            <a:ext cx="7783626" cy="62449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sz="1600" dirty="0" smtClean="0">
                <a:solidFill>
                  <a:srgbClr val="FFFFFF"/>
                </a:solidFill>
                <a:latin typeface="Inria Sans" panose="020B0604020202020204" charset="0"/>
                <a:cs typeface="Times New Roman" panose="02020603050405020304" pitchFamily="18" charset="0"/>
              </a:rPr>
              <a:t>Duration </a:t>
            </a:r>
            <a:r>
              <a:rPr lang="en-US" sz="1600" dirty="0">
                <a:solidFill>
                  <a:srgbClr val="FFFFFF"/>
                </a:solidFill>
                <a:latin typeface="Inria Sans" panose="020B0604020202020204" charset="0"/>
                <a:cs typeface="Times New Roman" panose="02020603050405020304" pitchFamily="18" charset="0"/>
              </a:rPr>
              <a:t>of the packet </a:t>
            </a:r>
            <a:r>
              <a:rPr lang="en-US" sz="1600" dirty="0" smtClean="0">
                <a:solidFill>
                  <a:srgbClr val="FFFFFF"/>
                </a:solidFill>
                <a:latin typeface="Inria Sans" panose="020B0604020202020204" charset="0"/>
                <a:cs typeface="Times New Roman" panose="02020603050405020304" pitchFamily="18" charset="0"/>
              </a:rPr>
              <a:t>transmission</a:t>
            </a:r>
            <a:endParaRPr lang="en-US" sz="12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1123808" y="1764664"/>
                <a:ext cx="3211286" cy="2916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𝑇</m:t>
                          </m:r>
                        </m:e>
                        <m:sub>
                          <m:r>
                            <a:rPr lang="en-US" sz="1200" i="1">
                              <a:solidFill>
                                <a:schemeClr val="tx1"/>
                              </a:solidFill>
                              <a:latin typeface="Cambria Math" panose="02040503050406030204" pitchFamily="18" charset="0"/>
                              <a:ea typeface="Cambria Math" panose="02040503050406030204" pitchFamily="18" charset="0"/>
                            </a:rPr>
                            <m:t>𝑜𝑛</m:t>
                          </m:r>
                          <m:r>
                            <a:rPr lang="en-US" sz="1200" b="0" i="1" smtClean="0">
                              <a:solidFill>
                                <a:schemeClr val="tx1"/>
                              </a:solidFill>
                              <a:latin typeface="Cambria Math" panose="02040503050406030204" pitchFamily="18" charset="0"/>
                              <a:ea typeface="Cambria Math" panose="02040503050406030204" pitchFamily="18" charset="0"/>
                            </a:rPr>
                            <m:t>_</m:t>
                          </m:r>
                          <m:r>
                            <a:rPr lang="en-US" sz="1200" i="1">
                              <a:solidFill>
                                <a:schemeClr val="tx1"/>
                              </a:solidFill>
                              <a:latin typeface="Cambria Math" panose="02040503050406030204" pitchFamily="18" charset="0"/>
                              <a:ea typeface="Cambria Math" panose="02040503050406030204" pitchFamily="18" charset="0"/>
                            </a:rPr>
                            <m:t>𝑡</m:t>
                          </m:r>
                          <m:r>
                            <a:rPr lang="en-US" sz="1200" i="1">
                              <a:solidFill>
                                <a:schemeClr val="tx1"/>
                              </a:solidFill>
                              <a:latin typeface="Cambria Math" panose="02040503050406030204" pitchFamily="18" charset="0"/>
                              <a:ea typeface="Cambria Math" panose="02040503050406030204" pitchFamily="18" charset="0"/>
                            </a:rPr>
                            <m:t>h</m:t>
                          </m:r>
                          <m:r>
                            <a:rPr lang="en-US" sz="1200" i="1">
                              <a:solidFill>
                                <a:schemeClr val="tx1"/>
                              </a:solidFill>
                              <a:latin typeface="Cambria Math" panose="02040503050406030204" pitchFamily="18" charset="0"/>
                              <a:ea typeface="Cambria Math" panose="02040503050406030204" pitchFamily="18" charset="0"/>
                            </a:rPr>
                            <m:t>𝑒</m:t>
                          </m:r>
                          <m:r>
                            <a:rPr lang="en-US" sz="1200" b="0" i="1" smtClean="0">
                              <a:solidFill>
                                <a:schemeClr val="tx1"/>
                              </a:solidFill>
                              <a:latin typeface="Cambria Math" panose="02040503050406030204" pitchFamily="18" charset="0"/>
                              <a:ea typeface="Cambria Math" panose="02040503050406030204" pitchFamily="18" charset="0"/>
                            </a:rPr>
                            <m:t>_</m:t>
                          </m:r>
                          <m:r>
                            <a:rPr lang="en-US" sz="1200" i="1">
                              <a:solidFill>
                                <a:schemeClr val="tx1"/>
                              </a:solidFill>
                              <a:latin typeface="Cambria Math" panose="02040503050406030204" pitchFamily="18" charset="0"/>
                              <a:ea typeface="Cambria Math" panose="02040503050406030204" pitchFamily="18" charset="0"/>
                            </a:rPr>
                            <m:t>𝑎𝑖𝑟</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𝑁</m:t>
                          </m:r>
                        </m:e>
                        <m:sub>
                          <m:r>
                            <a:rPr lang="en-US" sz="1200" i="1">
                              <a:solidFill>
                                <a:schemeClr val="tx1"/>
                              </a:solidFill>
                              <a:latin typeface="Cambria Math" panose="02040503050406030204" pitchFamily="18" charset="0"/>
                              <a:ea typeface="Cambria Math" panose="02040503050406030204" pitchFamily="18" charset="0"/>
                            </a:rPr>
                            <m:t>𝑝𝑎𝑦𝑙𝑜𝑎𝑑</m:t>
                          </m:r>
                        </m:sub>
                      </m:sSub>
                      <m:r>
                        <a:rPr lang="en-US" sz="1200" i="1">
                          <a:solidFill>
                            <a:schemeClr val="tx1"/>
                          </a:solidFill>
                          <a:latin typeface="Cambria Math" panose="02040503050406030204" pitchFamily="18" charset="0"/>
                          <a:ea typeface="Cambria Math" panose="02040503050406030204" pitchFamily="18" charset="0"/>
                        </a:rPr>
                        <m:t>+</m:t>
                      </m:r>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𝑁</m:t>
                          </m:r>
                        </m:e>
                        <m:sub>
                          <m:r>
                            <a:rPr lang="en-US" sz="1200" i="1">
                              <a:solidFill>
                                <a:schemeClr val="tx1"/>
                              </a:solidFill>
                              <a:latin typeface="Cambria Math" panose="02040503050406030204" pitchFamily="18" charset="0"/>
                              <a:ea typeface="Cambria Math" panose="02040503050406030204" pitchFamily="18" charset="0"/>
                            </a:rPr>
                            <m:t>𝑝𝑟𝑒𝑎𝑚𝑏𝑙𝑒</m:t>
                          </m:r>
                        </m:sub>
                      </m:sSub>
                      <m:r>
                        <a:rPr lang="en-US" sz="1200" b="0" i="1" smtClean="0">
                          <a:solidFill>
                            <a:schemeClr val="tx1"/>
                          </a:solidFill>
                          <a:latin typeface="Cambria Math" panose="02040503050406030204" pitchFamily="18" charset="0"/>
                          <a:ea typeface="Cambria Math" panose="02040503050406030204" pitchFamily="18" charset="0"/>
                        </a:rPr>
                        <m:t>) ×</m:t>
                      </m:r>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𝑇</m:t>
                          </m:r>
                        </m:e>
                        <m:sub>
                          <m:r>
                            <a:rPr lang="en-US" sz="1200" i="1">
                              <a:solidFill>
                                <a:schemeClr val="tx1"/>
                              </a:solidFill>
                              <a:latin typeface="Cambria Math" panose="02040503050406030204" pitchFamily="18" charset="0"/>
                              <a:ea typeface="Cambria Math" panose="02040503050406030204" pitchFamily="18" charset="0"/>
                            </a:rPr>
                            <m:t>𝑠𝑦𝑚𝑏𝑜𝑙</m:t>
                          </m:r>
                          <m:r>
                            <a:rPr lang="en-US" sz="1200" i="1">
                              <a:solidFill>
                                <a:schemeClr val="tx1"/>
                              </a:solidFill>
                              <a:latin typeface="Cambria Math" panose="02040503050406030204" pitchFamily="18" charset="0"/>
                              <a:ea typeface="Cambria Math" panose="02040503050406030204" pitchFamily="18" charset="0"/>
                            </a:rPr>
                            <m:t> </m:t>
                          </m:r>
                        </m:sub>
                      </m:sSub>
                    </m:oMath>
                  </m:oMathPara>
                </a14:m>
                <a:endParaRPr lang="en-US" sz="1200" dirty="0"/>
              </a:p>
            </p:txBody>
          </p:sp>
        </mc:Choice>
        <mc:Fallback xmlns="">
          <p:sp>
            <p:nvSpPr>
              <p:cNvPr id="3" name="Rectangle 2"/>
              <p:cNvSpPr>
                <a:spLocks noRot="1" noChangeAspect="1" noMove="1" noResize="1" noEditPoints="1" noAdjustHandles="1" noChangeArrowheads="1" noChangeShapeType="1" noTextEdit="1"/>
              </p:cNvSpPr>
              <p:nvPr/>
            </p:nvSpPr>
            <p:spPr>
              <a:xfrm>
                <a:off x="1123808" y="1764664"/>
                <a:ext cx="3211286" cy="291618"/>
              </a:xfrm>
              <a:prstGeom prst="rect">
                <a:avLst/>
              </a:prstGeom>
              <a:blipFill rotWithShape="0">
                <a:blip r:embed="rId3"/>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188147" y="2173776"/>
                <a:ext cx="986167" cy="3714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𝑇</m:t>
                          </m:r>
                        </m:e>
                        <m:sub>
                          <m:r>
                            <a:rPr lang="en-US" sz="1200" b="0" i="1" smtClean="0">
                              <a:solidFill>
                                <a:schemeClr val="tx1"/>
                              </a:solidFill>
                              <a:latin typeface="Cambria Math" panose="02040503050406030204" pitchFamily="18" charset="0"/>
                            </a:rPr>
                            <m:t>𝑠𝑦𝑚𝑏𝑜𝑙</m:t>
                          </m:r>
                        </m:sub>
                      </m:sSub>
                      <m:r>
                        <a:rPr lang="en-US" sz="1200" i="1">
                          <a:solidFill>
                            <a:schemeClr val="tx1"/>
                          </a:solidFill>
                          <a:latin typeface="Cambria Math" panose="02040503050406030204" pitchFamily="18" charset="0"/>
                        </a:rPr>
                        <m:t>=</m:t>
                      </m:r>
                      <m:f>
                        <m:fPr>
                          <m:ctrlPr>
                            <a:rPr lang="en-US" sz="1200" i="1" smtClean="0">
                              <a:solidFill>
                                <a:schemeClr val="tx1"/>
                              </a:solidFill>
                              <a:latin typeface="Cambria Math" panose="02040503050406030204" pitchFamily="18" charset="0"/>
                            </a:rPr>
                          </m:ctrlPr>
                        </m:fPr>
                        <m:num>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2</m:t>
                              </m:r>
                            </m:e>
                            <m:sup>
                              <m:r>
                                <a:rPr lang="en-US" sz="1200" b="0" i="1" smtClean="0">
                                  <a:solidFill>
                                    <a:schemeClr val="tx1"/>
                                  </a:solidFill>
                                  <a:latin typeface="Cambria Math" panose="02040503050406030204" pitchFamily="18" charset="0"/>
                                </a:rPr>
                                <m:t>𝑆𝐹</m:t>
                              </m:r>
                            </m:sup>
                          </m:sSup>
                        </m:num>
                        <m:den>
                          <m:r>
                            <a:rPr lang="en-US" sz="1200" b="0" i="1" smtClean="0">
                              <a:solidFill>
                                <a:schemeClr val="tx1"/>
                              </a:solidFill>
                              <a:latin typeface="Cambria Math" panose="02040503050406030204" pitchFamily="18" charset="0"/>
                            </a:rPr>
                            <m:t>𝐵𝑊</m:t>
                          </m:r>
                        </m:den>
                      </m:f>
                    </m:oMath>
                  </m:oMathPara>
                </a14:m>
                <a:endParaRPr lang="en-US" sz="1200" dirty="0">
                  <a:solidFill>
                    <a:schemeClr val="tx1"/>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188147" y="2173776"/>
                <a:ext cx="986167" cy="371448"/>
              </a:xfrm>
              <a:prstGeom prst="rect">
                <a:avLst/>
              </a:prstGeom>
              <a:blipFill rotWithShape="0">
                <a:blip r:embed="rId4"/>
                <a:stretch>
                  <a:fillRect l="-3086" t="-1639" r="-1852"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712731" y="2645801"/>
                <a:ext cx="5742498" cy="5073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𝑁</m:t>
                          </m:r>
                        </m:e>
                        <m:sub>
                          <m:r>
                            <a:rPr lang="en-US" sz="1200" i="1">
                              <a:solidFill>
                                <a:schemeClr val="tx1"/>
                              </a:solidFill>
                              <a:latin typeface="Cambria Math" panose="02040503050406030204" pitchFamily="18" charset="0"/>
                              <a:ea typeface="Cambria Math" panose="02040503050406030204" pitchFamily="18" charset="0"/>
                            </a:rPr>
                            <m:t>𝑝𝑎𝑦𝑙𝑜𝑎𝑑</m:t>
                          </m:r>
                        </m:sub>
                      </m:sSub>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8</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𝑚𝑎𝑥</m:t>
                      </m:r>
                      <m:d>
                        <m:dPr>
                          <m:begChr m:val="["/>
                          <m:endChr m:val="]"/>
                          <m:ctrlPr>
                            <a:rPr lang="en-US" sz="1200" b="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𝐶𝑒𝑖𝑙</m:t>
                          </m:r>
                          <m:d>
                            <m:dPr>
                              <m:ctrlPr>
                                <a:rPr lang="en-US" sz="1200" b="0" i="1" smtClean="0">
                                  <a:solidFill>
                                    <a:schemeClr val="tx1"/>
                                  </a:solidFill>
                                  <a:latin typeface="Cambria Math" panose="02040503050406030204" pitchFamily="18" charset="0"/>
                                  <a:ea typeface="Cambria Math" panose="02040503050406030204" pitchFamily="18" charset="0"/>
                                </a:rPr>
                              </m:ctrlPr>
                            </m:dPr>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b="0" i="1" smtClean="0">
                                      <a:solidFill>
                                        <a:schemeClr val="tx1"/>
                                      </a:solidFill>
                                      <a:latin typeface="Cambria Math" panose="02040503050406030204" pitchFamily="18" charset="0"/>
                                      <a:ea typeface="Cambria Math" panose="02040503050406030204" pitchFamily="18" charset="0"/>
                                    </a:rPr>
                                    <m:t>8</m:t>
                                  </m:r>
                                  <m:r>
                                    <a:rPr lang="en-US" sz="1200" b="0" i="1" smtClean="0">
                                      <a:solidFill>
                                        <a:schemeClr val="tx1"/>
                                      </a:solidFill>
                                      <a:latin typeface="Cambria Math" panose="02040503050406030204" pitchFamily="18" charset="0"/>
                                      <a:ea typeface="Cambria Math" panose="02040503050406030204" pitchFamily="18" charset="0"/>
                                    </a:rPr>
                                    <m:t>𝑃𝐿</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4</m:t>
                                  </m:r>
                                  <m:r>
                                    <a:rPr lang="en-US" sz="1200" b="0" i="1" smtClean="0">
                                      <a:solidFill>
                                        <a:schemeClr val="tx1"/>
                                      </a:solidFill>
                                      <a:latin typeface="Cambria Math" panose="02040503050406030204" pitchFamily="18" charset="0"/>
                                      <a:ea typeface="Cambria Math" panose="02040503050406030204" pitchFamily="18" charset="0"/>
                                    </a:rPr>
                                    <m:t>𝑆𝐹</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28</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16</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20</m:t>
                                  </m:r>
                                  <m:r>
                                    <a:rPr lang="en-US" sz="1200" b="0" i="1" smtClean="0">
                                      <a:solidFill>
                                        <a:schemeClr val="tx1"/>
                                      </a:solidFill>
                                      <a:latin typeface="Cambria Math" panose="02040503050406030204" pitchFamily="18" charset="0"/>
                                      <a:ea typeface="Cambria Math" panose="02040503050406030204" pitchFamily="18" charset="0"/>
                                    </a:rPr>
                                    <m:t>𝐼𝐻</m:t>
                                  </m:r>
                                </m:num>
                                <m:den>
                                  <m:r>
                                    <a:rPr lang="en-US" sz="1200" b="0" i="1" smtClean="0">
                                      <a:solidFill>
                                        <a:schemeClr val="tx1"/>
                                      </a:solidFill>
                                      <a:latin typeface="Cambria Math" panose="02040503050406030204" pitchFamily="18" charset="0"/>
                                      <a:ea typeface="Cambria Math" panose="02040503050406030204" pitchFamily="18" charset="0"/>
                                    </a:rPr>
                                    <m:t>𝑆𝐹</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2</m:t>
                                  </m:r>
                                  <m:r>
                                    <a:rPr lang="en-US" sz="1200" b="0" i="1" smtClean="0">
                                      <a:solidFill>
                                        <a:schemeClr val="tx1"/>
                                      </a:solidFill>
                                      <a:latin typeface="Cambria Math" panose="02040503050406030204" pitchFamily="18" charset="0"/>
                                      <a:ea typeface="Cambria Math" panose="02040503050406030204" pitchFamily="18" charset="0"/>
                                    </a:rPr>
                                    <m:t>𝐷𝐸</m:t>
                                  </m:r>
                                </m:den>
                              </m:f>
                              <m:r>
                                <a:rPr lang="en-US" sz="1200" b="0" i="1" smtClean="0">
                                  <a:solidFill>
                                    <a:schemeClr val="tx1"/>
                                  </a:solidFill>
                                  <a:latin typeface="Cambria Math" panose="02040503050406030204" pitchFamily="18" charset="0"/>
                                  <a:ea typeface="Cambria Math" panose="02040503050406030204" pitchFamily="18" charset="0"/>
                                </a:rPr>
                                <m:t>×</m:t>
                              </m:r>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b="0" i="1" smtClean="0">
                                      <a:solidFill>
                                        <a:schemeClr val="tx1"/>
                                      </a:solidFill>
                                      <a:latin typeface="Cambria Math" panose="02040503050406030204" pitchFamily="18" charset="0"/>
                                      <a:ea typeface="Cambria Math" panose="02040503050406030204" pitchFamily="18" charset="0"/>
                                    </a:rPr>
                                    <m:t>𝐶𝑅</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4</m:t>
                                  </m:r>
                                </m:num>
                                <m:den>
                                  <m:r>
                                    <a:rPr lang="en-US" sz="1200" b="0" i="1" smtClean="0">
                                      <a:solidFill>
                                        <a:schemeClr val="tx1"/>
                                      </a:solidFill>
                                      <a:latin typeface="Cambria Math" panose="02040503050406030204" pitchFamily="18" charset="0"/>
                                      <a:ea typeface="Cambria Math" panose="02040503050406030204" pitchFamily="18" charset="0"/>
                                    </a:rPr>
                                    <m:t>4</m:t>
                                  </m:r>
                                </m:den>
                              </m:f>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0</m:t>
                              </m:r>
                            </m:e>
                          </m:d>
                        </m:e>
                      </m:d>
                    </m:oMath>
                  </m:oMathPara>
                </a14:m>
                <a:endParaRPr lang="en-US" sz="1200" dirty="0"/>
              </a:p>
            </p:txBody>
          </p:sp>
        </mc:Choice>
        <mc:Fallback xmlns="">
          <p:sp>
            <p:nvSpPr>
              <p:cNvPr id="13" name="Rectangle 12"/>
              <p:cNvSpPr>
                <a:spLocks noRot="1" noChangeAspect="1" noMove="1" noResize="1" noEditPoints="1" noAdjustHandles="1" noChangeArrowheads="1" noChangeShapeType="1" noTextEdit="1"/>
              </p:cNvSpPr>
              <p:nvPr/>
            </p:nvSpPr>
            <p:spPr>
              <a:xfrm>
                <a:off x="712731" y="2645801"/>
                <a:ext cx="5742498" cy="507318"/>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87124" y="3161136"/>
                <a:ext cx="1388212" cy="3154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ea typeface="Cambria Math" panose="02040503050406030204" pitchFamily="18" charset="0"/>
                            </a:rPr>
                          </m:ctrlPr>
                        </m:sSubPr>
                        <m:e>
                          <m:sSub>
                            <m:sSubPr>
                              <m:ctrlPr>
                                <a:rPr lang="en-US" sz="1200" i="1" smtClean="0">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𝑁</m:t>
                              </m:r>
                            </m:e>
                            <m:sub>
                              <m:r>
                                <a:rPr lang="en-US" sz="1200" b="0" i="1" smtClean="0">
                                  <a:solidFill>
                                    <a:schemeClr val="tx1"/>
                                  </a:solidFill>
                                  <a:latin typeface="Cambria Math" panose="02040503050406030204" pitchFamily="18" charset="0"/>
                                  <a:ea typeface="Cambria Math" panose="02040503050406030204" pitchFamily="18" charset="0"/>
                                </a:rPr>
                                <m:t> </m:t>
                              </m:r>
                            </m:sub>
                          </m:sSub>
                        </m:e>
                        <m:sub>
                          <m:r>
                            <a:rPr lang="en-US" sz="1200" i="1">
                              <a:solidFill>
                                <a:schemeClr val="tx1"/>
                              </a:solidFill>
                              <a:latin typeface="Cambria Math" panose="02040503050406030204" pitchFamily="18" charset="0"/>
                              <a:ea typeface="Cambria Math" panose="02040503050406030204" pitchFamily="18" charset="0"/>
                            </a:rPr>
                            <m:t>𝑝𝑟𝑒𝑎𝑚𝑏𝑙𝑒</m:t>
                          </m:r>
                        </m:sub>
                      </m:sSub>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8</m:t>
                      </m:r>
                    </m:oMath>
                  </m:oMathPara>
                </a14:m>
                <a:endParaRPr lang="en-US" sz="1200" dirty="0"/>
              </a:p>
            </p:txBody>
          </p:sp>
        </mc:Choice>
        <mc:Fallback xmlns="">
          <p:sp>
            <p:nvSpPr>
              <p:cNvPr id="14" name="Rectangle 13"/>
              <p:cNvSpPr>
                <a:spLocks noRot="1" noChangeAspect="1" noMove="1" noResize="1" noEditPoints="1" noAdjustHandles="1" noChangeArrowheads="1" noChangeShapeType="1" noTextEdit="1"/>
              </p:cNvSpPr>
              <p:nvPr/>
            </p:nvSpPr>
            <p:spPr>
              <a:xfrm>
                <a:off x="987124" y="3161136"/>
                <a:ext cx="1388212" cy="315407"/>
              </a:xfrm>
              <a:prstGeom prst="rect">
                <a:avLst/>
              </a:prstGeom>
              <a:blipFill rotWithShape="0">
                <a:blip r:embed="rId6"/>
                <a:stretch>
                  <a:fillRect b="-1961"/>
                </a:stretch>
              </a:blipFill>
            </p:spPr>
            <p:txBody>
              <a:bodyPr/>
              <a:lstStyle/>
              <a:p>
                <a:r>
                  <a:rPr lang="en-US">
                    <a:noFill/>
                  </a:rPr>
                  <a:t> </a:t>
                </a:r>
              </a:p>
            </p:txBody>
          </p:sp>
        </mc:Fallback>
      </mc:AlternateContent>
      <p:graphicFrame>
        <p:nvGraphicFramePr>
          <p:cNvPr id="9" name="Google Shape;327;p24"/>
          <p:cNvGraphicFramePr/>
          <p:nvPr>
            <p:extLst/>
          </p:nvPr>
        </p:nvGraphicFramePr>
        <p:xfrm>
          <a:off x="6100979" y="1349836"/>
          <a:ext cx="2873828" cy="2986970"/>
        </p:xfrm>
        <a:graphic>
          <a:graphicData uri="http://schemas.openxmlformats.org/drawingml/2006/table">
            <a:tbl>
              <a:tblPr>
                <a:noFill/>
                <a:tableStyleId>{8920840A-3DD9-4F27-BA70-8E1CD972C3AE}</a:tableStyleId>
              </a:tblPr>
              <a:tblGrid>
                <a:gridCol w="619247"/>
                <a:gridCol w="2254581"/>
              </a:tblGrid>
              <a:tr h="0">
                <a:tc>
                  <a:txBody>
                    <a:bodyPr/>
                    <a:lstStyle/>
                    <a:p>
                      <a:pPr marL="0" lvl="0" indent="0" algn="ctr" rtl="0">
                        <a:spcBef>
                          <a:spcPts val="0"/>
                        </a:spcBef>
                        <a:spcAft>
                          <a:spcPts val="0"/>
                        </a:spcAft>
                        <a:buNone/>
                      </a:pP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Description</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SF</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Spreading Factor</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PL</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Payload Length</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CRC</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r>
                        <a:rPr lang="en-US" sz="1100" b="0" dirty="0" smtClean="0">
                          <a:solidFill>
                            <a:schemeClr val="dk1"/>
                          </a:solidFill>
                          <a:latin typeface="Inria Sans"/>
                          <a:ea typeface="Inria Sans"/>
                          <a:cs typeface="Inria Sans"/>
                          <a:sym typeface="Inria Sans"/>
                        </a:rPr>
                        <a:t>The use of the Cyclic Redundancy Check (CRC, 1 when enabled 0 when not)</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IH</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r>
                        <a:rPr lang="en-US" sz="1100" b="0" dirty="0" smtClean="0">
                          <a:solidFill>
                            <a:schemeClr val="dk1"/>
                          </a:solidFill>
                          <a:latin typeface="Inria Sans"/>
                          <a:ea typeface="Inria Sans"/>
                          <a:cs typeface="Inria Sans"/>
                          <a:sym typeface="Inria Sans"/>
                        </a:rPr>
                        <a:t>The use of explicit header or not (IH, 1 when enabled 0 when not)</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CR</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Coding Rate</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DE</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l" rtl="0">
                        <a:spcBef>
                          <a:spcPts val="0"/>
                        </a:spcBef>
                        <a:spcAft>
                          <a:spcPts val="0"/>
                        </a:spcAft>
                        <a:buNone/>
                      </a:pPr>
                      <a:r>
                        <a:rPr lang="en-US" sz="1100" b="0" dirty="0" smtClean="0">
                          <a:solidFill>
                            <a:schemeClr val="dk1"/>
                          </a:solidFill>
                          <a:latin typeface="Inria Sans"/>
                          <a:ea typeface="Inria Sans"/>
                          <a:cs typeface="Inria Sans"/>
                          <a:sym typeface="Inria Sans"/>
                        </a:rPr>
                        <a:t>The Low Data Rate Optimization (DE, 1 when used 0 when not).</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p:spTree>
    <p:extLst>
      <p:ext uri="{BB962C8B-B14F-4D97-AF65-F5344CB8AC3E}">
        <p14:creationId xmlns:p14="http://schemas.microsoft.com/office/powerpoint/2010/main" val="28825372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daily </a:t>
            </a:r>
            <a:r>
              <a:rPr lang="en-US" sz="2000" dirty="0" smtClean="0">
                <a:latin typeface="Inria Sans" panose="020B0604020202020204" charset="0"/>
              </a:rPr>
              <a:t>packets on LoRaWAN</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35</a:t>
            </a:fld>
            <a:endParaRPr/>
          </a:p>
        </p:txBody>
      </p:sp>
      <p:sp>
        <p:nvSpPr>
          <p:cNvPr id="5" name="Google Shape;267;p19"/>
          <p:cNvSpPr txBox="1">
            <a:spLocks/>
          </p:cNvSpPr>
          <p:nvPr/>
        </p:nvSpPr>
        <p:spPr>
          <a:xfrm>
            <a:off x="1139706" y="1349836"/>
            <a:ext cx="7783626" cy="299467"/>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sz="1600" dirty="0">
                <a:solidFill>
                  <a:srgbClr val="FFFFFF"/>
                </a:solidFill>
                <a:latin typeface="Inria Sans" panose="020B0604020202020204" charset="0"/>
                <a:cs typeface="Times New Roman" panose="02020603050405020304" pitchFamily="18" charset="0"/>
              </a:rPr>
              <a:t>The time that the </a:t>
            </a:r>
            <a:r>
              <a:rPr lang="en-US" sz="1600" dirty="0" smtClean="0">
                <a:solidFill>
                  <a:srgbClr val="FFFFFF"/>
                </a:solidFill>
                <a:latin typeface="Inria Sans" panose="020B0604020202020204" charset="0"/>
                <a:cs typeface="Times New Roman" panose="02020603050405020304" pitchFamily="18" charset="0"/>
              </a:rPr>
              <a:t>LoRa </a:t>
            </a:r>
            <a:r>
              <a:rPr lang="en-US" sz="1600" dirty="0">
                <a:solidFill>
                  <a:srgbClr val="FFFFFF"/>
                </a:solidFill>
                <a:latin typeface="Inria Sans" panose="020B0604020202020204" charset="0"/>
                <a:cs typeface="Times New Roman" panose="02020603050405020304" pitchFamily="18" charset="0"/>
              </a:rPr>
              <a:t>Mote has to wait before send the next packet is called </a:t>
            </a:r>
            <a:r>
              <a:rPr lang="en-US" sz="1600" i="1" dirty="0" smtClean="0">
                <a:solidFill>
                  <a:srgbClr val="FFFFFF"/>
                </a:solidFill>
                <a:latin typeface="Inria Sans" panose="020B0604020202020204" charset="0"/>
                <a:cs typeface="Times New Roman" panose="02020603050405020304" pitchFamily="18" charset="0"/>
              </a:rPr>
              <a:t>T</a:t>
            </a:r>
            <a:r>
              <a:rPr lang="en-US" sz="1600" i="1" baseline="-25000" dirty="0" smtClean="0">
                <a:solidFill>
                  <a:srgbClr val="FFFFFF"/>
                </a:solidFill>
                <a:latin typeface="Inria Sans" panose="020B0604020202020204" charset="0"/>
                <a:cs typeface="Times New Roman" panose="02020603050405020304" pitchFamily="18" charset="0"/>
              </a:rPr>
              <a:t>off</a:t>
            </a:r>
            <a:endParaRPr lang="en-US" sz="1200" i="1" baseline="-250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Rectangle 9"/>
              <p:cNvSpPr/>
              <p:nvPr/>
            </p:nvSpPr>
            <p:spPr>
              <a:xfrm>
                <a:off x="1328057" y="1770048"/>
                <a:ext cx="3617533" cy="32502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𝑇</m:t>
                          </m:r>
                        </m:e>
                        <m:sub>
                          <m:r>
                            <a:rPr lang="en-US" i="1">
                              <a:solidFill>
                                <a:schemeClr val="tx1"/>
                              </a:solidFill>
                              <a:latin typeface="Cambria Math" panose="02040503050406030204" pitchFamily="18" charset="0"/>
                              <a:ea typeface="Cambria Math" panose="02040503050406030204" pitchFamily="18" charset="0"/>
                            </a:rPr>
                            <m:t>𝑜𝑓𝑓</m:t>
                          </m:r>
                        </m:sub>
                      </m:sSub>
                      <m:r>
                        <a:rPr lang="en-US" i="1">
                          <a:solidFill>
                            <a:schemeClr val="tx1"/>
                          </a:solidFill>
                          <a:latin typeface="Cambria Math" panose="02040503050406030204" pitchFamily="18" charset="0"/>
                          <a:ea typeface="Cambria Math" panose="02040503050406030204" pitchFamily="18" charset="0"/>
                        </a:rPr>
                        <m:t>= </m:t>
                      </m:r>
                      <m:sSub>
                        <m:sSubPr>
                          <m:ctrlPr>
                            <a:rPr lang="en-US" b="0" i="1" smtClean="0">
                              <a:solidFill>
                                <a:schemeClr val="tx1"/>
                              </a:solidFill>
                              <a:latin typeface="Cambria Math" panose="02040503050406030204" pitchFamily="18" charset="0"/>
                              <a:ea typeface="Cambria Math" panose="02040503050406030204" pitchFamily="18" charset="0"/>
                            </a:rPr>
                          </m:ctrlPr>
                        </m:sSub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𝑜𝑛</m:t>
                              </m:r>
                              <m:r>
                                <a:rPr lang="en-US" b="0" i="1" smtClean="0">
                                  <a:solidFill>
                                    <a:schemeClr val="tx1"/>
                                  </a:solidFill>
                                  <a:latin typeface="Cambria Math" panose="02040503050406030204" pitchFamily="18" charset="0"/>
                                  <a:ea typeface="Cambria Math" panose="02040503050406030204" pitchFamily="18" charset="0"/>
                                </a:rPr>
                                <m:t>_</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h</m:t>
                              </m:r>
                              <m:r>
                                <a:rPr lang="en-US" b="0" i="1" smtClean="0">
                                  <a:solidFill>
                                    <a:schemeClr val="tx1"/>
                                  </a:solidFill>
                                  <a:latin typeface="Cambria Math" panose="02040503050406030204" pitchFamily="18" charset="0"/>
                                  <a:ea typeface="Cambria Math" panose="02040503050406030204" pitchFamily="18" charset="0"/>
                                </a:rPr>
                                <m:t>𝑒</m:t>
                              </m:r>
                              <m:r>
                                <a:rPr lang="en-US" b="0" i="1" smtClean="0">
                                  <a:solidFill>
                                    <a:schemeClr val="tx1"/>
                                  </a:solidFill>
                                  <a:latin typeface="Cambria Math" panose="02040503050406030204" pitchFamily="18" charset="0"/>
                                  <a:ea typeface="Cambria Math" panose="02040503050406030204" pitchFamily="18" charset="0"/>
                                </a:rPr>
                                <m:t>_</m:t>
                              </m:r>
                              <m:r>
                                <a:rPr lang="en-US" b="0" i="1" smtClean="0">
                                  <a:solidFill>
                                    <a:schemeClr val="tx1"/>
                                  </a:solidFill>
                                  <a:latin typeface="Cambria Math" panose="02040503050406030204" pitchFamily="18" charset="0"/>
                                  <a:ea typeface="Cambria Math" panose="02040503050406030204" pitchFamily="18" charset="0"/>
                                </a:rPr>
                                <m:t>𝑎𝑖𝑟</m:t>
                              </m:r>
                            </m:sub>
                          </m:sSub>
                          <m:r>
                            <a:rPr lang="en-US" b="0" i="1" smtClean="0">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𝑇</m:t>
                          </m:r>
                        </m:e>
                        <m:sub>
                          <m:r>
                            <a:rPr lang="en-US" i="1">
                              <a:solidFill>
                                <a:schemeClr val="tx1"/>
                              </a:solidFill>
                              <a:latin typeface="Cambria Math" panose="02040503050406030204" pitchFamily="18" charset="0"/>
                              <a:ea typeface="Cambria Math" panose="02040503050406030204" pitchFamily="18" charset="0"/>
                            </a:rPr>
                            <m:t>𝑜𝑛</m:t>
                          </m:r>
                          <m:r>
                            <a:rPr lang="en-US" b="0" i="1" smtClean="0">
                              <a:solidFill>
                                <a:schemeClr val="tx1"/>
                              </a:solidFill>
                              <a:latin typeface="Cambria Math" panose="02040503050406030204" pitchFamily="18" charset="0"/>
                              <a:ea typeface="Cambria Math" panose="02040503050406030204" pitchFamily="18" charset="0"/>
                            </a:rPr>
                            <m:t>_</m:t>
                          </m:r>
                          <m:r>
                            <a:rPr lang="en-US" i="1">
                              <a:solidFill>
                                <a:schemeClr val="tx1"/>
                              </a:solidFill>
                              <a:latin typeface="Cambria Math" panose="02040503050406030204" pitchFamily="18" charset="0"/>
                              <a:ea typeface="Cambria Math" panose="02040503050406030204" pitchFamily="18" charset="0"/>
                            </a:rPr>
                            <m:t>𝑡</m:t>
                          </m:r>
                          <m:r>
                            <a:rPr lang="en-US" i="1">
                              <a:solidFill>
                                <a:schemeClr val="tx1"/>
                              </a:solidFill>
                              <a:latin typeface="Cambria Math" panose="02040503050406030204" pitchFamily="18" charset="0"/>
                              <a:ea typeface="Cambria Math" panose="02040503050406030204" pitchFamily="18" charset="0"/>
                            </a:rPr>
                            <m:t>h</m:t>
                          </m:r>
                          <m:r>
                            <a:rPr lang="en-US" i="1">
                              <a:solidFill>
                                <a:schemeClr val="tx1"/>
                              </a:solidFill>
                              <a:latin typeface="Cambria Math" panose="02040503050406030204" pitchFamily="18" charset="0"/>
                              <a:ea typeface="Cambria Math" panose="02040503050406030204" pitchFamily="18" charset="0"/>
                            </a:rPr>
                            <m:t>𝑒</m:t>
                          </m:r>
                          <m:r>
                            <a:rPr lang="en-US" b="0" i="1" smtClean="0">
                              <a:solidFill>
                                <a:schemeClr val="tx1"/>
                              </a:solidFill>
                              <a:latin typeface="Cambria Math" panose="02040503050406030204" pitchFamily="18" charset="0"/>
                              <a:ea typeface="Cambria Math" panose="02040503050406030204" pitchFamily="18" charset="0"/>
                            </a:rPr>
                            <m:t>_</m:t>
                          </m:r>
                          <m:r>
                            <a:rPr lang="en-US" i="1">
                              <a:solidFill>
                                <a:schemeClr val="tx1"/>
                              </a:solidFill>
                              <a:latin typeface="Cambria Math" panose="02040503050406030204" pitchFamily="18" charset="0"/>
                              <a:ea typeface="Cambria Math" panose="02040503050406030204" pitchFamily="18" charset="0"/>
                            </a:rPr>
                            <m:t>𝑎𝑖𝑟</m:t>
                          </m:r>
                        </m:sub>
                      </m:sSub>
                      <m:r>
                        <a:rPr lang="en-US" i="1" smtClean="0">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𝐷𝐶𝑦𝑐𝑙𝑒</m:t>
                      </m:r>
                      <m:r>
                        <a:rPr lang="en-US" b="0" i="1" smtClean="0">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328057" y="1770048"/>
                <a:ext cx="3617533" cy="325025"/>
              </a:xfrm>
              <a:prstGeom prst="rect">
                <a:avLst/>
              </a:prstGeom>
              <a:blipFill rotWithShape="0">
                <a:blip r:embed="rId3"/>
                <a:stretch>
                  <a:fillRect b="-1852"/>
                </a:stretch>
              </a:blipFill>
            </p:spPr>
            <p:txBody>
              <a:bodyPr/>
              <a:lstStyle/>
              <a:p>
                <a:r>
                  <a:rPr lang="en-US">
                    <a:noFill/>
                  </a:rPr>
                  <a:t> </a:t>
                </a:r>
              </a:p>
            </p:txBody>
          </p:sp>
        </mc:Fallback>
      </mc:AlternateContent>
      <p:sp>
        <p:nvSpPr>
          <p:cNvPr id="11" name="Google Shape;267;p19"/>
          <p:cNvSpPr txBox="1">
            <a:spLocks/>
          </p:cNvSpPr>
          <p:nvPr/>
        </p:nvSpPr>
        <p:spPr>
          <a:xfrm>
            <a:off x="1139706" y="2526171"/>
            <a:ext cx="7783626" cy="402087"/>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sz="1600" dirty="0">
                <a:solidFill>
                  <a:srgbClr val="FFFFFF"/>
                </a:solidFill>
                <a:latin typeface="Inria Sans" panose="020B0604020202020204" charset="0"/>
                <a:cs typeface="Times New Roman" panose="02020603050405020304" pitchFamily="18" charset="0"/>
              </a:rPr>
              <a:t>So we can calculate the maximum daily packets</a:t>
            </a:r>
            <a:endParaRPr lang="en-US" sz="1200" baseline="-250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Rectangle 14"/>
              <p:cNvSpPr/>
              <p:nvPr/>
            </p:nvSpPr>
            <p:spPr>
              <a:xfrm>
                <a:off x="1328057" y="2895600"/>
                <a:ext cx="2917372" cy="5620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𝐷𝑎𝑖𝑙𝑦</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𝑝𝑎𝑐𝑘𝑒𝑡𝑠</m:t>
                      </m:r>
                      <m:r>
                        <a:rPr lang="en-US" i="1">
                          <a:solidFill>
                            <a:schemeClr val="tx1"/>
                          </a:solidFill>
                          <a:latin typeface="Cambria Math" panose="02040503050406030204" pitchFamily="18" charset="0"/>
                          <a:ea typeface="Cambria Math" panose="02040503050406030204" pitchFamily="18" charset="0"/>
                        </a:rPr>
                        <m:t>=</m:t>
                      </m:r>
                      <m:f>
                        <m:fPr>
                          <m:ctrlPr>
                            <a:rPr lang="en-US"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𝑆𝑒𝑐𝑜𝑛𝑑𝑠</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𝑖𝑛</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𝑑𝑎𝑦</m:t>
                          </m:r>
                        </m:num>
                        <m:den>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𝑇</m:t>
                              </m:r>
                            </m:e>
                            <m:sub>
                              <m:r>
                                <a:rPr lang="en-US" i="1">
                                  <a:solidFill>
                                    <a:schemeClr val="tx1"/>
                                  </a:solidFill>
                                  <a:latin typeface="Cambria Math" panose="02040503050406030204" pitchFamily="18" charset="0"/>
                                  <a:ea typeface="Cambria Math" panose="02040503050406030204" pitchFamily="18" charset="0"/>
                                </a:rPr>
                                <m:t>𝑜𝑓𝑓</m:t>
                              </m:r>
                            </m:sub>
                          </m:sSub>
                        </m:den>
                      </m:f>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328057" y="2895600"/>
                <a:ext cx="2917372" cy="562013"/>
              </a:xfrm>
              <a:prstGeom prst="rect">
                <a:avLst/>
              </a:prstGeom>
              <a:blipFill rotWithShape="0">
                <a:blip r:embed="rId4"/>
                <a:stretch>
                  <a:fillRect b="-1087"/>
                </a:stretch>
              </a:blipFill>
            </p:spPr>
            <p:txBody>
              <a:bodyPr/>
              <a:lstStyle/>
              <a:p>
                <a:r>
                  <a:rPr lang="en-US">
                    <a:noFill/>
                  </a:rPr>
                  <a:t> </a:t>
                </a:r>
              </a:p>
            </p:txBody>
          </p:sp>
        </mc:Fallback>
      </mc:AlternateContent>
    </p:spTree>
    <p:extLst>
      <p:ext uri="{BB962C8B-B14F-4D97-AF65-F5344CB8AC3E}">
        <p14:creationId xmlns:p14="http://schemas.microsoft.com/office/powerpoint/2010/main" val="7409545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daily </a:t>
            </a:r>
            <a:r>
              <a:rPr lang="en-US" sz="2000" dirty="0" smtClean="0">
                <a:latin typeface="Inria Sans" panose="020B0604020202020204" charset="0"/>
              </a:rPr>
              <a:t>packets on LoRaWAN</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36</a:t>
            </a:fld>
            <a:endParaRPr/>
          </a:p>
        </p:txBody>
      </p:sp>
      <p:graphicFrame>
        <p:nvGraphicFramePr>
          <p:cNvPr id="9" name="Google Shape;327;p24"/>
          <p:cNvGraphicFramePr/>
          <p:nvPr>
            <p:extLst/>
          </p:nvPr>
        </p:nvGraphicFramePr>
        <p:xfrm>
          <a:off x="1485438" y="2566955"/>
          <a:ext cx="2955934" cy="2453570"/>
        </p:xfrm>
        <a:graphic>
          <a:graphicData uri="http://schemas.openxmlformats.org/drawingml/2006/table">
            <a:tbl>
              <a:tblPr>
                <a:noFill/>
                <a:tableStyleId>{8920840A-3DD9-4F27-BA70-8E1CD972C3AE}</a:tableStyleId>
              </a:tblPr>
              <a:tblGrid>
                <a:gridCol w="397791"/>
                <a:gridCol w="827315"/>
                <a:gridCol w="849085"/>
                <a:gridCol w="881743"/>
              </a:tblGrid>
              <a:tr h="324000">
                <a:tc>
                  <a:txBody>
                    <a:bodyPr/>
                    <a:lstStyle/>
                    <a:p>
                      <a:pPr marL="0" lvl="0" indent="0" algn="ctr" rtl="0">
                        <a:spcBef>
                          <a:spcPts val="0"/>
                        </a:spcBef>
                        <a:spcAft>
                          <a:spcPts val="0"/>
                        </a:spcAft>
                        <a:buNone/>
                      </a:pP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16B</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32B</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51B</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293821">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7</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60ms</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90ms</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110ms</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8</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9</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10</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11</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12</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l" rtl="0">
                        <a:spcBef>
                          <a:spcPts val="0"/>
                        </a:spcBef>
                        <a:spcAft>
                          <a:spcPts val="0"/>
                        </a:spcAft>
                        <a:buNone/>
                      </a:pPr>
                      <a:r>
                        <a:rPr lang="en-US" sz="1100" b="0" dirty="0" smtClean="0">
                          <a:solidFill>
                            <a:schemeClr val="dk1"/>
                          </a:solidFill>
                          <a:latin typeface="Inria Sans"/>
                          <a:ea typeface="Inria Sans"/>
                          <a:cs typeface="Inria Sans"/>
                          <a:sym typeface="Inria Sans"/>
                        </a:rPr>
                        <a:t>161ms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l" rtl="0">
                        <a:spcBef>
                          <a:spcPts val="0"/>
                        </a:spcBef>
                        <a:spcAft>
                          <a:spcPts val="0"/>
                        </a:spcAft>
                        <a:buNone/>
                      </a:pPr>
                      <a:r>
                        <a:rPr lang="en-US" sz="1100" b="0" dirty="0" smtClean="0">
                          <a:solidFill>
                            <a:schemeClr val="dk1"/>
                          </a:solidFill>
                          <a:latin typeface="Inria Sans"/>
                          <a:ea typeface="Inria Sans"/>
                          <a:cs typeface="Inria Sans"/>
                          <a:sym typeface="Inria Sans"/>
                        </a:rPr>
                        <a:t>213ms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l" rtl="0">
                        <a:spcBef>
                          <a:spcPts val="0"/>
                        </a:spcBef>
                        <a:spcAft>
                          <a:spcPts val="0"/>
                        </a:spcAft>
                        <a:buNone/>
                      </a:pPr>
                      <a:r>
                        <a:rPr lang="en-US" sz="1100" b="0" dirty="0" smtClean="0">
                          <a:solidFill>
                            <a:schemeClr val="dk1"/>
                          </a:solidFill>
                          <a:latin typeface="Inria Sans"/>
                          <a:ea typeface="Inria Sans"/>
                          <a:cs typeface="Inria Sans"/>
                          <a:sym typeface="Inria Sans"/>
                        </a:rPr>
                        <a:t>276ms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p:graphicFrame>
        <p:nvGraphicFramePr>
          <p:cNvPr id="12" name="Google Shape;327;p24"/>
          <p:cNvGraphicFramePr/>
          <p:nvPr>
            <p:extLst/>
          </p:nvPr>
        </p:nvGraphicFramePr>
        <p:xfrm>
          <a:off x="5242274" y="2559302"/>
          <a:ext cx="2955934" cy="2453570"/>
        </p:xfrm>
        <a:graphic>
          <a:graphicData uri="http://schemas.openxmlformats.org/drawingml/2006/table">
            <a:tbl>
              <a:tblPr>
                <a:noFill/>
                <a:tableStyleId>{8920840A-3DD9-4F27-BA70-8E1CD972C3AE}</a:tableStyleId>
              </a:tblPr>
              <a:tblGrid>
                <a:gridCol w="397791"/>
                <a:gridCol w="827315"/>
                <a:gridCol w="849085"/>
                <a:gridCol w="881743"/>
              </a:tblGrid>
              <a:tr h="324000">
                <a:tc>
                  <a:txBody>
                    <a:bodyPr/>
                    <a:lstStyle/>
                    <a:p>
                      <a:pPr marL="0" lvl="0" indent="0" algn="ctr" rtl="0">
                        <a:spcBef>
                          <a:spcPts val="0"/>
                        </a:spcBef>
                        <a:spcAft>
                          <a:spcPts val="0"/>
                        </a:spcAft>
                        <a:buNone/>
                      </a:pP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16B</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32B</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51B</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7</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13061</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9657</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7394</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8</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9</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10</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11</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12</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540</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408</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316</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p:sp>
        <p:nvSpPr>
          <p:cNvPr id="13" name="Google Shape;267;p19"/>
          <p:cNvSpPr txBox="1">
            <a:spLocks/>
          </p:cNvSpPr>
          <p:nvPr/>
        </p:nvSpPr>
        <p:spPr>
          <a:xfrm>
            <a:off x="1188147" y="1383855"/>
            <a:ext cx="7786660" cy="93480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dirty="0" smtClean="0">
                <a:solidFill>
                  <a:srgbClr val="FFFFFF"/>
                </a:solidFill>
                <a:latin typeface="Inria Sans" panose="020B0604020202020204" charset="0"/>
                <a:cs typeface="Times New Roman" panose="02020603050405020304" pitchFamily="18" charset="0"/>
              </a:rPr>
              <a:t>we </a:t>
            </a:r>
            <a:r>
              <a:rPr lang="en-US" dirty="0">
                <a:solidFill>
                  <a:srgbClr val="FFFFFF"/>
                </a:solidFill>
                <a:latin typeface="Inria Sans" panose="020B0604020202020204" charset="0"/>
                <a:cs typeface="Times New Roman" panose="02020603050405020304" pitchFamily="18" charset="0"/>
              </a:rPr>
              <a:t>can </a:t>
            </a:r>
            <a:r>
              <a:rPr lang="en-US" dirty="0" smtClean="0">
                <a:solidFill>
                  <a:srgbClr val="FFFFFF"/>
                </a:solidFill>
                <a:latin typeface="Inria Sans" panose="020B0604020202020204" charset="0"/>
                <a:cs typeface="Times New Roman" panose="02020603050405020304" pitchFamily="18" charset="0"/>
              </a:rPr>
              <a:t>calculate </a:t>
            </a:r>
            <a:r>
              <a:rPr lang="en-US" dirty="0">
                <a:solidFill>
                  <a:srgbClr val="FFFFFF"/>
                </a:solidFill>
                <a:latin typeface="Inria Sans" panose="020B0604020202020204" charset="0"/>
                <a:cs typeface="Times New Roman" panose="02020603050405020304" pitchFamily="18" charset="0"/>
              </a:rPr>
              <a:t>theoretical</a:t>
            </a:r>
            <a:r>
              <a:rPr lang="en-US" dirty="0" smtClean="0">
                <a:solidFill>
                  <a:srgbClr val="FFFFFF"/>
                </a:solidFill>
                <a:latin typeface="Inria Sans" panose="020B0604020202020204" charset="0"/>
                <a:cs typeface="Times New Roman" panose="02020603050405020304" pitchFamily="18" charset="0"/>
              </a:rPr>
              <a:t> </a:t>
            </a:r>
            <a:r>
              <a:rPr lang="en-US" i="1" dirty="0">
                <a:solidFill>
                  <a:srgbClr val="FFFFFF"/>
                </a:solidFill>
                <a:latin typeface="Inria Sans" panose="020B0604020202020204" charset="0"/>
                <a:cs typeface="Times New Roman" panose="02020603050405020304" pitchFamily="18" charset="0"/>
              </a:rPr>
              <a:t>T</a:t>
            </a:r>
            <a:r>
              <a:rPr lang="en-US" i="1" baseline="-25000" dirty="0">
                <a:solidFill>
                  <a:srgbClr val="FFFFFF"/>
                </a:solidFill>
                <a:latin typeface="Inria Sans" panose="020B0604020202020204" charset="0"/>
                <a:cs typeface="Times New Roman" panose="02020603050405020304" pitchFamily="18" charset="0"/>
              </a:rPr>
              <a:t>on-the-air </a:t>
            </a:r>
            <a:r>
              <a:rPr lang="en-US" i="1" dirty="0">
                <a:solidFill>
                  <a:srgbClr val="FFFFFF"/>
                </a:solidFill>
                <a:latin typeface="Inria Sans" panose="020B0604020202020204" charset="0"/>
                <a:cs typeface="Times New Roman" panose="02020603050405020304" pitchFamily="18" charset="0"/>
              </a:rPr>
              <a:t>and maximum number of daily packets </a:t>
            </a:r>
            <a:r>
              <a:rPr lang="en-US" dirty="0" smtClean="0">
                <a:solidFill>
                  <a:srgbClr val="FFFFFF"/>
                </a:solidFill>
                <a:latin typeface="Inria Sans" panose="020B0604020202020204" charset="0"/>
                <a:cs typeface="Times New Roman" panose="02020603050405020304" pitchFamily="18" charset="0"/>
              </a:rPr>
              <a:t>with </a:t>
            </a:r>
            <a:r>
              <a:rPr lang="en-US" dirty="0">
                <a:solidFill>
                  <a:srgbClr val="FFFFFF"/>
                </a:solidFill>
                <a:latin typeface="Inria Sans" panose="020B0604020202020204" charset="0"/>
                <a:cs typeface="Times New Roman" panose="02020603050405020304" pitchFamily="18" charset="0"/>
              </a:rPr>
              <a:t>variable payload, 8 symbols of </a:t>
            </a:r>
            <a:r>
              <a:rPr lang="en-US" dirty="0" smtClean="0">
                <a:solidFill>
                  <a:srgbClr val="FFFFFF"/>
                </a:solidFill>
                <a:latin typeface="Inria Sans" panose="020B0604020202020204" charset="0"/>
                <a:cs typeface="Times New Roman" panose="02020603050405020304" pitchFamily="18" charset="0"/>
              </a:rPr>
              <a:t>preamble, CRC </a:t>
            </a:r>
            <a:r>
              <a:rPr lang="en-US" dirty="0">
                <a:solidFill>
                  <a:srgbClr val="FFFFFF"/>
                </a:solidFill>
                <a:latin typeface="Inria Sans" panose="020B0604020202020204" charset="0"/>
                <a:cs typeface="Times New Roman" panose="02020603050405020304" pitchFamily="18" charset="0"/>
              </a:rPr>
              <a:t>activated with a value of 4/5, Implicit Header deactivated, bandwidth of 125 kHz and Low Data </a:t>
            </a:r>
            <a:r>
              <a:rPr lang="en-US" dirty="0" smtClean="0">
                <a:solidFill>
                  <a:srgbClr val="FFFFFF"/>
                </a:solidFill>
                <a:latin typeface="Inria Sans" panose="020B0604020202020204" charset="0"/>
                <a:cs typeface="Times New Roman" panose="02020603050405020304" pitchFamily="18" charset="0"/>
              </a:rPr>
              <a:t>Rate optimization </a:t>
            </a:r>
            <a:r>
              <a:rPr lang="en-US" dirty="0">
                <a:solidFill>
                  <a:srgbClr val="FFFFFF"/>
                </a:solidFill>
                <a:latin typeface="Inria Sans" panose="020B0604020202020204" charset="0"/>
                <a:cs typeface="Times New Roman" panose="02020603050405020304" pitchFamily="18" charset="0"/>
              </a:rPr>
              <a:t>activated for high spreading factors (SF11 and SF12).</a:t>
            </a:r>
            <a:endParaRPr lang="en-US" sz="1100" i="1" baseline="-250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15930896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37</a:t>
            </a:fld>
            <a:endParaRPr/>
          </a:p>
        </p:txBody>
      </p:sp>
      <p:graphicFrame>
        <p:nvGraphicFramePr>
          <p:cNvPr id="4" name="Google Shape;327;p24"/>
          <p:cNvGraphicFramePr/>
          <p:nvPr>
            <p:extLst>
              <p:ext uri="{D42A27DB-BD31-4B8C-83A1-F6EECF244321}">
                <p14:modId xmlns:p14="http://schemas.microsoft.com/office/powerpoint/2010/main" val="74336731"/>
              </p:ext>
            </p:extLst>
          </p:nvPr>
        </p:nvGraphicFramePr>
        <p:xfrm>
          <a:off x="1111029" y="1276076"/>
          <a:ext cx="6984000" cy="3292927"/>
        </p:xfrm>
        <a:graphic>
          <a:graphicData uri="http://schemas.openxmlformats.org/drawingml/2006/table">
            <a:tbl>
              <a:tblPr>
                <a:noFill/>
                <a:tableStyleId>{8920840A-3DD9-4F27-BA70-8E1CD972C3AE}</a:tableStyleId>
              </a:tblPr>
              <a:tblGrid>
                <a:gridCol w="582000"/>
                <a:gridCol w="582000"/>
                <a:gridCol w="582000"/>
                <a:gridCol w="582000"/>
                <a:gridCol w="582000"/>
                <a:gridCol w="582000"/>
                <a:gridCol w="582000"/>
                <a:gridCol w="582000"/>
                <a:gridCol w="582000"/>
                <a:gridCol w="582000"/>
                <a:gridCol w="582000"/>
                <a:gridCol w="582000"/>
              </a:tblGrid>
              <a:tr h="470500">
                <a:tc rowSpan="2">
                  <a:txBody>
                    <a:bodyPr/>
                    <a:lstStyle/>
                    <a:p>
                      <a:pPr marL="0" lvl="0" indent="0" algn="ctr" rtl="0">
                        <a:spcBef>
                          <a:spcPts val="0"/>
                        </a:spcBef>
                        <a:spcAft>
                          <a:spcPts val="0"/>
                        </a:spcAft>
                        <a:buNone/>
                      </a:pPr>
                      <a:r>
                        <a:rPr lang="en-US" sz="1200" b="1" dirty="0" smtClean="0">
                          <a:solidFill>
                            <a:schemeClr val="accent4"/>
                          </a:solidFill>
                          <a:latin typeface="Inria Sans" panose="020B0604020202020204" charset="0"/>
                          <a:ea typeface="Inria Sans Light"/>
                          <a:cs typeface="Inria Sans Light"/>
                          <a:sym typeface="Inria Sans Light"/>
                        </a:rPr>
                        <a:t>SF </a:t>
                      </a:r>
                      <a:endParaRPr sz="1200" b="1" dirty="0">
                        <a:solidFill>
                          <a:schemeClr val="accent4"/>
                        </a:solidFill>
                        <a:latin typeface="Inria Sans" panose="020B0604020202020204" charset="0"/>
                        <a:ea typeface="Inria Sans Light"/>
                        <a:cs typeface="Inria Sans Light"/>
                        <a:sym typeface="Inria Sans Light"/>
                      </a:endParaRPr>
                    </a:p>
                  </a:txBody>
                  <a:tcPr marL="0" marR="0" marT="0" marB="0"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smtClean="0">
                          <a:solidFill>
                            <a:schemeClr val="accent4"/>
                          </a:solidFill>
                          <a:latin typeface="Inria Sans" panose="020B0604020202020204" charset="0"/>
                          <a:ea typeface="Inria Sans Light"/>
                          <a:cs typeface="Inria Sans Light"/>
                          <a:sym typeface="Inria Sans Light"/>
                        </a:rPr>
                        <a:t>125 (kHz)</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solidFill>
                        <a:schemeClr val="accent4"/>
                      </a:solidFill>
                      <a:prstDash val="solid"/>
                      <a:round/>
                      <a:headEnd type="none" w="sm" len="sm"/>
                      <a:tailEnd type="none" w="sm" len="sm"/>
                    </a:lnT>
                    <a:lnB w="12700" cap="flat" cmpd="sng" algn="ctr">
                      <a:solidFill>
                        <a:srgbClr val="6F98B3"/>
                      </a:solidFill>
                      <a:prstDash val="solid"/>
                      <a:round/>
                      <a:headEnd type="none" w="med" len="med"/>
                      <a:tailEnd type="none" w="med" len="med"/>
                    </a:lnB>
                    <a:solidFill>
                      <a:srgbClr val="082A44">
                        <a:alpha val="17320"/>
                      </a:srgbClr>
                    </a:solidFill>
                  </a:tcPr>
                </a:tc>
                <a:tc hMerge="1">
                  <a:txBody>
                    <a:bodyPr/>
                    <a:lstStyle/>
                    <a:p>
                      <a:endParaRPr lang="en-US"/>
                    </a:p>
                  </a:txBody>
                  <a:tcPr/>
                </a:tc>
                <a:tc hMerge="1">
                  <a:txBody>
                    <a:bodyPr/>
                    <a:lstStyle/>
                    <a:p>
                      <a:endParaRPr lang="en-US"/>
                    </a:p>
                  </a:txBody>
                  <a:tcPr/>
                </a:tc>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250 (kHz)</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solidFill>
                        <a:schemeClr val="accent4"/>
                      </a:solidFill>
                      <a:prstDash val="solid"/>
                      <a:round/>
                      <a:headEnd type="none" w="sm" len="sm"/>
                      <a:tailEnd type="none" w="sm" len="sm"/>
                    </a:lnT>
                    <a:lnB w="12700" cap="flat" cmpd="sng" algn="ctr">
                      <a:solidFill>
                        <a:srgbClr val="6F98B3"/>
                      </a:solidFill>
                      <a:prstDash val="solid"/>
                      <a:round/>
                      <a:headEnd type="none" w="med" len="med"/>
                      <a:tailEnd type="none" w="med" len="med"/>
                    </a:lnB>
                    <a:solidFill>
                      <a:srgbClr val="082A44">
                        <a:alpha val="17320"/>
                      </a:srgbClr>
                    </a:solidFill>
                  </a:tcPr>
                </a:tc>
                <a:tc hMerge="1">
                  <a:txBody>
                    <a:bodyPr/>
                    <a:lstStyle/>
                    <a:p>
                      <a:endParaRPr lang="en-US"/>
                    </a:p>
                  </a:txBody>
                  <a:tcPr/>
                </a:tc>
                <a:tc hMerge="1">
                  <a:txBody>
                    <a:bodyPr/>
                    <a:lstStyle/>
                    <a:p>
                      <a:endParaRPr lang="en-US"/>
                    </a:p>
                  </a:txBody>
                  <a:tcPr/>
                </a:tc>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500 (kHz)</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solidFill>
                        <a:schemeClr val="accent4"/>
                      </a:solidFill>
                      <a:prstDash val="solid"/>
                      <a:round/>
                      <a:headEnd type="none" w="sm" len="sm"/>
                      <a:tailEnd type="none" w="sm" len="sm"/>
                    </a:lnT>
                    <a:lnB w="12700" cap="flat" cmpd="sng" algn="ctr">
                      <a:solidFill>
                        <a:srgbClr val="6F98B3"/>
                      </a:solidFill>
                      <a:prstDash val="solid"/>
                      <a:round/>
                      <a:headEnd type="none" w="med" len="med"/>
                      <a:tailEnd type="none" w="med" len="med"/>
                    </a:lnB>
                    <a:solidFill>
                      <a:srgbClr val="082A44">
                        <a:alpha val="17320"/>
                      </a:srgbClr>
                    </a:solidFill>
                  </a:tcPr>
                </a:tc>
                <a:tc hMerge="1">
                  <a:txBody>
                    <a:bodyPr/>
                    <a:lstStyle/>
                    <a:p>
                      <a:endParaRPr lang="en-US"/>
                    </a:p>
                  </a:txBody>
                  <a:tcPr/>
                </a:tc>
                <a:tc hMerge="1">
                  <a:txBody>
                    <a:bodyPr/>
                    <a:lstStyle/>
                    <a:p>
                      <a:pPr marL="0" lvl="0" indent="0" algn="ctr" rtl="0">
                        <a:spcBef>
                          <a:spcPts val="0"/>
                        </a:spcBef>
                        <a:spcAft>
                          <a:spcPts val="0"/>
                        </a:spcAft>
                        <a:buNone/>
                      </a:pPr>
                      <a:endParaRPr sz="1200" dirty="0">
                        <a:solidFill>
                          <a:schemeClr val="accent4"/>
                        </a:solidFill>
                        <a:latin typeface="Inria Sans Light"/>
                        <a:ea typeface="Inria Sans Light"/>
                        <a:cs typeface="Inria Sans Light"/>
                        <a:sym typeface="Inria Sans Light"/>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rowSpan="2">
                  <a:txBody>
                    <a:bodyPr/>
                    <a:lstStyle/>
                    <a:p>
                      <a:pPr marL="0" lvl="0" indent="0" algn="ctr" rtl="0">
                        <a:spcBef>
                          <a:spcPts val="0"/>
                        </a:spcBef>
                        <a:spcAft>
                          <a:spcPts val="0"/>
                        </a:spcAft>
                        <a:buNone/>
                      </a:pPr>
                      <a:r>
                        <a:rPr lang="en-US" sz="1200" b="1" dirty="0" smtClean="0">
                          <a:solidFill>
                            <a:schemeClr val="accent4"/>
                          </a:solidFill>
                          <a:latin typeface="Inria Sans" panose="020B0604020202020204" charset="0"/>
                          <a:ea typeface="Inria Sans Light"/>
                          <a:cs typeface="Inria Sans Light"/>
                          <a:sym typeface="Inria Sans Light"/>
                        </a:rPr>
                        <a:t>SNR (dBm)</a:t>
                      </a: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rowSpan="2">
                  <a:txBody>
                    <a:bodyPr/>
                    <a:lstStyle/>
                    <a:p>
                      <a:pPr marL="0" lvl="0" indent="0" algn="ctr" rtl="0">
                        <a:spcBef>
                          <a:spcPts val="0"/>
                        </a:spcBef>
                        <a:spcAft>
                          <a:spcPts val="0"/>
                        </a:spcAft>
                        <a:buNone/>
                      </a:pPr>
                      <a:r>
                        <a:rPr lang="en-US" sz="1200" b="1" dirty="0" smtClean="0">
                          <a:solidFill>
                            <a:schemeClr val="accent4"/>
                          </a:solidFill>
                          <a:latin typeface="Inria Sans" panose="020B0604020202020204" charset="0"/>
                          <a:ea typeface="Inria Sans Light"/>
                          <a:cs typeface="Inria Sans Light"/>
                          <a:sym typeface="Inria Sans Light"/>
                        </a:rPr>
                        <a:t>Range (Km)</a:t>
                      </a: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763977">
                <a:tc vMerge="1">
                  <a:txBody>
                    <a:bodyPr/>
                    <a:lstStyle/>
                    <a:p>
                      <a:endParaRPr lang="en-US"/>
                    </a:p>
                  </a:txBody>
                  <a:tcPr/>
                </a:tc>
                <a:tc>
                  <a:txBody>
                    <a:bodyPr/>
                    <a:lstStyle/>
                    <a:p>
                      <a:pPr marL="0" lvl="0" indent="0" algn="ctr" rtl="0">
                        <a:spcBef>
                          <a:spcPts val="0"/>
                        </a:spcBef>
                        <a:spcAft>
                          <a:spcPts val="0"/>
                        </a:spcAft>
                        <a:buNone/>
                      </a:pPr>
                      <a:endParaRPr lang="en-US" sz="1200" b="1" dirty="0" smtClean="0">
                        <a:solidFill>
                          <a:schemeClr val="accent4"/>
                        </a:solidFill>
                        <a:latin typeface="Inria Sans" panose="020B0604020202020204" charset="0"/>
                        <a:ea typeface="Inria Sans Light"/>
                        <a:cs typeface="Inria Sans Light"/>
                        <a:sym typeface="Inria Sans Light"/>
                      </a:endParaRPr>
                    </a:p>
                    <a:p>
                      <a:pPr marL="0" lvl="0" indent="0" algn="ctr" rtl="0">
                        <a:spcBef>
                          <a:spcPts val="0"/>
                        </a:spcBef>
                        <a:spcAft>
                          <a:spcPts val="0"/>
                        </a:spcAft>
                        <a:buNone/>
                      </a:pPr>
                      <a:r>
                        <a:rPr lang="en-US" sz="1200" b="1" dirty="0" smtClean="0">
                          <a:solidFill>
                            <a:schemeClr val="accent4"/>
                          </a:solidFill>
                          <a:latin typeface="Inria Sans" panose="020B0604020202020204" charset="0"/>
                          <a:ea typeface="Inria Sans Light"/>
                          <a:cs typeface="Inria Sans Light"/>
                          <a:sym typeface="Inria Sans Light"/>
                        </a:rPr>
                        <a:t>Bit rate (kb/s)</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Sensitivity (dBm)</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ToA (ms)</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Bit rate (kb/s)</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Sensitivity (dBm)</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ToA (ms)</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Bit rate (kb/s)</a:t>
                      </a:r>
                    </a:p>
                  </a:txBody>
                  <a:tcPr marL="0" marR="0" marT="0" marB="0" vert="vert"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Sensitivity (dBm)</a:t>
                      </a:r>
                    </a:p>
                    <a:p>
                      <a:pPr marL="0" lvl="0" indent="0" algn="ctr" rtl="0">
                        <a:spcBef>
                          <a:spcPts val="0"/>
                        </a:spcBef>
                        <a:spcAft>
                          <a:spcPts val="0"/>
                        </a:spcAft>
                        <a:buNone/>
                      </a:pPr>
                      <a:endParaRPr lang="en-US"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ToA (ms)</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vMerge="1">
                  <a:txBody>
                    <a:bodyPr/>
                    <a:lstStyle/>
                    <a:p>
                      <a:endParaRPr lang="en-US"/>
                    </a:p>
                  </a:txBody>
                  <a:tcPr/>
                </a:tc>
                <a:tc vMerge="1">
                  <a:txBody>
                    <a:bodyPr/>
                    <a:lstStyle/>
                    <a:p>
                      <a:endParaRPr lang="en-US"/>
                    </a:p>
                  </a:txBody>
                  <a:tcPr/>
                </a:tc>
              </a:tr>
              <a:tr h="343075">
                <a:tc>
                  <a:txBody>
                    <a:bodyPr/>
                    <a:lstStyle/>
                    <a:p>
                      <a:pPr marL="0" lvl="0" indent="0" algn="ctr" rtl="0">
                        <a:spcBef>
                          <a:spcPts val="0"/>
                        </a:spcBef>
                        <a:spcAft>
                          <a:spcPts val="0"/>
                        </a:spcAft>
                        <a:buNone/>
                      </a:pPr>
                      <a:r>
                        <a:rPr lang="en" sz="1200" b="1" dirty="0" smtClean="0">
                          <a:solidFill>
                            <a:schemeClr val="tx1"/>
                          </a:solidFill>
                          <a:latin typeface="Inria Sans Light"/>
                          <a:ea typeface="Inria Sans Light"/>
                          <a:cs typeface="Inria Sans Light"/>
                          <a:sym typeface="Inria Sans Light"/>
                        </a:rPr>
                        <a:t>7</a:t>
                      </a:r>
                      <a:endParaRPr sz="1200" b="1" dirty="0">
                        <a:solidFill>
                          <a:schemeClr val="tx1"/>
                        </a:solidFill>
                        <a:latin typeface="Inria Sans Light"/>
                        <a:ea typeface="Inria Sans Light"/>
                        <a:cs typeface="Inria Sans Light"/>
                        <a:sym typeface="Inria Sans Light"/>
                      </a:endParaRPr>
                    </a:p>
                  </a:txBody>
                  <a:tcPr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5.4</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-124</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56</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110</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-122</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20</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lumMod val="95000"/>
                        </a:schemeClr>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219</a:t>
                      </a:r>
                      <a:endParaRPr sz="1200" b="1" dirty="0">
                        <a:solidFill>
                          <a:schemeClr val="dk1"/>
                        </a:solidFill>
                        <a:latin typeface="Inria Sans"/>
                        <a:ea typeface="Inria Sans"/>
                        <a:cs typeface="Inria Sans"/>
                        <a:sym typeface="Inria Sans"/>
                      </a:endParaRPr>
                    </a:p>
                  </a:txBody>
                  <a:tcPr anchor="ctr">
                    <a:lnL w="12700" cap="flat" cmpd="sng" algn="ctr">
                      <a:solidFill>
                        <a:schemeClr val="tx1">
                          <a:lumMod val="95000"/>
                        </a:schemeClr>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-116</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10</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-7.5</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2</a:t>
                      </a:r>
                      <a:endParaRPr sz="1200" b="1" dirty="0">
                        <a:solidFill>
                          <a:schemeClr val="dk1"/>
                        </a:solidFill>
                        <a:latin typeface="Inria Sans"/>
                        <a:ea typeface="Inria Sans"/>
                        <a:cs typeface="Inria Sans"/>
                        <a:sym typeface="Inria Sans"/>
                      </a:endParaRPr>
                    </a:p>
                  </a:txBody>
                  <a:tcPr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43075">
                <a:tc>
                  <a:txBody>
                    <a:bodyPr/>
                    <a:lstStyle/>
                    <a:p>
                      <a:pPr marL="0" lvl="0" indent="0" algn="ctr" rtl="0">
                        <a:spcBef>
                          <a:spcPts val="0"/>
                        </a:spcBef>
                        <a:spcAft>
                          <a:spcPts val="0"/>
                        </a:spcAft>
                        <a:buNone/>
                      </a:pPr>
                      <a:r>
                        <a:rPr lang="en" sz="1200" b="1" dirty="0" smtClean="0">
                          <a:solidFill>
                            <a:schemeClr val="tx1"/>
                          </a:solidFill>
                          <a:latin typeface="Inria Sans Light"/>
                          <a:ea typeface="Inria Sans Light"/>
                          <a:cs typeface="Inria Sans Light"/>
                          <a:sym typeface="Inria Sans Light"/>
                        </a:rPr>
                        <a:t>8</a:t>
                      </a:r>
                      <a:endParaRPr sz="1200" b="1" dirty="0">
                        <a:solidFill>
                          <a:schemeClr val="tx1"/>
                        </a:solidFill>
                        <a:latin typeface="Inria Sans Light"/>
                        <a:ea typeface="Inria Sans Light"/>
                        <a:cs typeface="Inria Sans Light"/>
                        <a:sym typeface="Inria Sans Light"/>
                      </a:endParaRPr>
                    </a:p>
                  </a:txBody>
                  <a:tcPr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43075">
                <a:tc>
                  <a:txBody>
                    <a:bodyPr/>
                    <a:lstStyle/>
                    <a:p>
                      <a:pPr marL="0" lvl="0" indent="0" algn="ctr" rtl="0">
                        <a:spcBef>
                          <a:spcPts val="0"/>
                        </a:spcBef>
                        <a:spcAft>
                          <a:spcPts val="0"/>
                        </a:spcAft>
                        <a:buNone/>
                      </a:pPr>
                      <a:r>
                        <a:rPr lang="en-US" sz="1200" b="1" dirty="0" smtClean="0">
                          <a:solidFill>
                            <a:schemeClr val="tx1"/>
                          </a:solidFill>
                          <a:latin typeface="Inria Sans Light"/>
                          <a:ea typeface="Inria Sans Light"/>
                          <a:cs typeface="Inria Sans Light"/>
                          <a:sym typeface="Inria Sans Light"/>
                        </a:rPr>
                        <a:t>9</a:t>
                      </a:r>
                      <a:endParaRPr sz="1200" b="1" dirty="0">
                        <a:solidFill>
                          <a:schemeClr val="tx1"/>
                        </a:solidFill>
                        <a:latin typeface="Inria Sans Light"/>
                        <a:ea typeface="Inria Sans Light"/>
                        <a:cs typeface="Inria Sans Light"/>
                        <a:sym typeface="Inria Sans Light"/>
                      </a:endParaRPr>
                    </a:p>
                  </a:txBody>
                  <a:tcPr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43075">
                <a:tc>
                  <a:txBody>
                    <a:bodyPr/>
                    <a:lstStyle/>
                    <a:p>
                      <a:pPr marL="0" lvl="0" indent="0" algn="ctr" rtl="0">
                        <a:spcBef>
                          <a:spcPts val="0"/>
                        </a:spcBef>
                        <a:spcAft>
                          <a:spcPts val="0"/>
                        </a:spcAft>
                        <a:buNone/>
                      </a:pPr>
                      <a:r>
                        <a:rPr lang="en-US" sz="1200" b="1" dirty="0" smtClean="0">
                          <a:solidFill>
                            <a:schemeClr val="tx1"/>
                          </a:solidFill>
                          <a:latin typeface="Inria Sans Light"/>
                          <a:ea typeface="Inria Sans Light"/>
                          <a:cs typeface="Inria Sans Light"/>
                          <a:sym typeface="Inria Sans Light"/>
                        </a:rPr>
                        <a:t>10</a:t>
                      </a:r>
                      <a:endParaRPr sz="1200" b="1" dirty="0">
                        <a:solidFill>
                          <a:schemeClr val="tx1"/>
                        </a:solidFill>
                        <a:latin typeface="Inria Sans Light"/>
                        <a:ea typeface="Inria Sans Light"/>
                        <a:cs typeface="Inria Sans Light"/>
                        <a:sym typeface="Inria Sans Light"/>
                      </a:endParaRPr>
                    </a:p>
                  </a:txBody>
                  <a:tcPr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43075">
                <a:tc>
                  <a:txBody>
                    <a:bodyPr/>
                    <a:lstStyle/>
                    <a:p>
                      <a:pPr marL="0" lvl="0" indent="0" algn="ctr" rtl="0">
                        <a:spcBef>
                          <a:spcPts val="0"/>
                        </a:spcBef>
                        <a:spcAft>
                          <a:spcPts val="0"/>
                        </a:spcAft>
                        <a:buNone/>
                      </a:pPr>
                      <a:r>
                        <a:rPr lang="en-US" sz="1200" b="1" dirty="0" smtClean="0">
                          <a:solidFill>
                            <a:schemeClr val="tx1"/>
                          </a:solidFill>
                          <a:latin typeface="Inria Sans Light"/>
                          <a:ea typeface="Inria Sans Light"/>
                          <a:cs typeface="Inria Sans Light"/>
                          <a:sym typeface="Inria Sans Light"/>
                        </a:rPr>
                        <a:t>11</a:t>
                      </a:r>
                      <a:endParaRPr sz="1200" b="1" dirty="0">
                        <a:solidFill>
                          <a:schemeClr val="tx1"/>
                        </a:solidFill>
                        <a:latin typeface="Inria Sans Light"/>
                        <a:ea typeface="Inria Sans Light"/>
                        <a:cs typeface="Inria Sans Light"/>
                        <a:sym typeface="Inria Sans Light"/>
                      </a:endParaRPr>
                    </a:p>
                  </a:txBody>
                  <a:tcPr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43075">
                <a:tc>
                  <a:txBody>
                    <a:bodyPr/>
                    <a:lstStyle/>
                    <a:p>
                      <a:pPr marL="0" lvl="0" indent="0" algn="ctr" rtl="0">
                        <a:spcBef>
                          <a:spcPts val="0"/>
                        </a:spcBef>
                        <a:spcAft>
                          <a:spcPts val="0"/>
                        </a:spcAft>
                        <a:buNone/>
                      </a:pPr>
                      <a:r>
                        <a:rPr lang="en-US" sz="1200" b="1" dirty="0" smtClean="0">
                          <a:solidFill>
                            <a:schemeClr val="tx1"/>
                          </a:solidFill>
                          <a:latin typeface="Inria Sans Light"/>
                          <a:ea typeface="Inria Sans Light"/>
                          <a:cs typeface="Inria Sans Light"/>
                          <a:sym typeface="Inria Sans Light"/>
                        </a:rPr>
                        <a:t>12</a:t>
                      </a:r>
                      <a:endParaRPr sz="1200" b="1" dirty="0">
                        <a:solidFill>
                          <a:schemeClr val="tx1"/>
                        </a:solidFill>
                        <a:latin typeface="Inria Sans Light"/>
                        <a:ea typeface="Inria Sans Light"/>
                        <a:cs typeface="Inria Sans Light"/>
                        <a:sym typeface="Inria Sans Light"/>
                      </a:endParaRPr>
                    </a:p>
                  </a:txBody>
                  <a:tcPr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0.29</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-137</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1483</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0.5</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-135</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38100" cap="flat" cmpd="sng" algn="ctr">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495</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38100" cap="flat" cmpd="sng" algn="ctr">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0.98</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-129</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38100" cap="flat" cmpd="sng" algn="ctr">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247</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38100" cap="flat" cmpd="sng" algn="ctr">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-20</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15</a:t>
                      </a:r>
                      <a:endParaRPr sz="1200" b="1" dirty="0">
                        <a:solidFill>
                          <a:schemeClr val="dk1"/>
                        </a:solidFill>
                        <a:latin typeface="Inria Sans"/>
                        <a:ea typeface="Inria Sans"/>
                        <a:cs typeface="Inria Sans"/>
                        <a:sym typeface="Inria Sans"/>
                      </a:endParaRPr>
                    </a:p>
                  </a:txBody>
                  <a:tcPr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r>
            </a:tbl>
          </a:graphicData>
        </a:graphic>
      </p:graphicFrame>
      <p:sp>
        <p:nvSpPr>
          <p:cNvPr id="7" name="Google Shape;267;p19"/>
          <p:cNvSpPr txBox="1">
            <a:spLocks/>
          </p:cNvSpPr>
          <p:nvPr/>
        </p:nvSpPr>
        <p:spPr>
          <a:xfrm>
            <a:off x="1111029" y="4591888"/>
            <a:ext cx="7131920" cy="63657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sz="1600" b="1" dirty="0" smtClean="0">
                <a:solidFill>
                  <a:srgbClr val="FFFFFF"/>
                </a:solidFill>
                <a:latin typeface="Inria Sans" panose="020B0604020202020204" charset="0"/>
                <a:cs typeface="Times New Roman" panose="02020603050405020304" pitchFamily="18" charset="0"/>
              </a:rPr>
              <a:t>Code rate: 4/5    		Payload:10 byte</a:t>
            </a:r>
            <a:endParaRPr lang="en-US" sz="1800" b="1" dirty="0">
              <a:solidFill>
                <a:srgbClr val="FFFFFF"/>
              </a:solidFill>
              <a:latin typeface="Inria Sans" panose="020B0604020202020204" charset="0"/>
              <a:cs typeface="Times New Roman" panose="02020603050405020304" pitchFamily="18" charset="0"/>
            </a:endParaRPr>
          </a:p>
        </p:txBody>
      </p:sp>
      <p:sp>
        <p:nvSpPr>
          <p:cNvPr id="8" name="Snip Diagonal Corner Rectangle 7"/>
          <p:cNvSpPr/>
          <p:nvPr/>
        </p:nvSpPr>
        <p:spPr>
          <a:xfrm>
            <a:off x="1111029" y="1173876"/>
            <a:ext cx="7119722" cy="3684814"/>
          </a:xfrm>
          <a:prstGeom prst="snip2DiagRect">
            <a:avLst/>
          </a:prstGeom>
          <a:solidFill>
            <a:srgbClr val="7F7F7F">
              <a:alpha val="8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a-IR" dirty="0" smtClean="0">
                <a:solidFill>
                  <a:srgbClr val="FFFF00"/>
                </a:solidFill>
              </a:rPr>
              <a:t>انجام شبیه سازی با پایتون و پر کردن جدول و کشیدن نمدار بر حسب سایز پکت ارسالی </a:t>
            </a:r>
            <a:endParaRPr lang="en-US" dirty="0">
              <a:solidFill>
                <a:schemeClr val="tx1"/>
              </a:solidFill>
            </a:endParaRPr>
          </a:p>
        </p:txBody>
      </p:sp>
    </p:spTree>
    <p:extLst>
      <p:ext uri="{BB962C8B-B14F-4D97-AF65-F5344CB8AC3E}">
        <p14:creationId xmlns:p14="http://schemas.microsoft.com/office/powerpoint/2010/main" val="14331477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680846" y="2339023"/>
            <a:ext cx="7596523" cy="466353"/>
          </a:xfrm>
          <a:prstGeom prst="rect">
            <a:avLst/>
          </a:prstGeom>
        </p:spPr>
        <p:txBody>
          <a:bodyPr spcFirstLastPara="1" wrap="square" lIns="0" tIns="0" rIns="0" bIns="0" anchor="b" anchorCtr="0">
            <a:noAutofit/>
          </a:bodyPr>
          <a:lstStyle/>
          <a:p>
            <a:pPr lvl="0"/>
            <a:r>
              <a:rPr lang="en-US" sz="3200" dirty="0"/>
              <a:t>ALOHA protocol </a:t>
            </a:r>
            <a:endParaRPr sz="32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4</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25628086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protocol</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39</a:t>
            </a:fld>
            <a:endParaRPr dirty="0"/>
          </a:p>
        </p:txBody>
      </p:sp>
      <p:sp>
        <p:nvSpPr>
          <p:cNvPr id="9" name="Rounded Rectangle 8"/>
          <p:cNvSpPr/>
          <p:nvPr/>
        </p:nvSpPr>
        <p:spPr>
          <a:xfrm>
            <a:off x="1611086" y="1457899"/>
            <a:ext cx="899772" cy="493891"/>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Channel Encoder</a:t>
            </a:r>
            <a:endParaRPr lang="en-US" sz="1100" dirty="0">
              <a:solidFill>
                <a:schemeClr val="bg1"/>
              </a:solidFill>
            </a:endParaRPr>
          </a:p>
        </p:txBody>
      </p:sp>
      <p:cxnSp>
        <p:nvCxnSpPr>
          <p:cNvPr id="10" name="Straight Arrow Connector 9"/>
          <p:cNvCxnSpPr/>
          <p:nvPr/>
        </p:nvCxnSpPr>
        <p:spPr>
          <a:xfrm>
            <a:off x="702594" y="1719157"/>
            <a:ext cx="85950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Google Shape;326;p24"/>
          <p:cNvSpPr txBox="1">
            <a:spLocks/>
          </p:cNvSpPr>
          <p:nvPr/>
        </p:nvSpPr>
        <p:spPr>
          <a:xfrm>
            <a:off x="745671" y="1335592"/>
            <a:ext cx="816429"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200" dirty="0" smtClean="0">
                <a:solidFill>
                  <a:schemeClr val="tx1"/>
                </a:solidFill>
                <a:latin typeface="Inria Sans" panose="020B0604020202020204" charset="0"/>
              </a:rPr>
              <a:t>Input Message</a:t>
            </a:r>
            <a:endParaRPr lang="en-US" sz="1200" dirty="0">
              <a:solidFill>
                <a:schemeClr val="tx1"/>
              </a:solidFill>
              <a:latin typeface="Inria Sans" panose="020B0604020202020204" charset="0"/>
            </a:endParaRPr>
          </a:p>
        </p:txBody>
      </p:sp>
      <p:cxnSp>
        <p:nvCxnSpPr>
          <p:cNvPr id="12" name="Straight Arrow Connector 11"/>
          <p:cNvCxnSpPr/>
          <p:nvPr/>
        </p:nvCxnSpPr>
        <p:spPr>
          <a:xfrm>
            <a:off x="2579915" y="1719157"/>
            <a:ext cx="370113"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Rounded Rectangle 12"/>
          <p:cNvSpPr/>
          <p:nvPr/>
        </p:nvSpPr>
        <p:spPr>
          <a:xfrm>
            <a:off x="2997314" y="1457899"/>
            <a:ext cx="867115" cy="457987"/>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Modulator</a:t>
            </a:r>
            <a:endParaRPr lang="en-US" sz="1200" dirty="0">
              <a:solidFill>
                <a:schemeClr val="bg1"/>
              </a:solidFill>
            </a:endParaRPr>
          </a:p>
        </p:txBody>
      </p:sp>
      <p:cxnSp>
        <p:nvCxnSpPr>
          <p:cNvPr id="14" name="Straight Arrow Connector 13"/>
          <p:cNvCxnSpPr/>
          <p:nvPr/>
        </p:nvCxnSpPr>
        <p:spPr>
          <a:xfrm flipV="1">
            <a:off x="3430871" y="1951790"/>
            <a:ext cx="1" cy="30155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 name="Rounded Rectangle 14"/>
          <p:cNvSpPr/>
          <p:nvPr/>
        </p:nvSpPr>
        <p:spPr>
          <a:xfrm>
            <a:off x="2950028" y="2292817"/>
            <a:ext cx="959815" cy="349461"/>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Spreading Generator</a:t>
            </a:r>
            <a:endParaRPr lang="en-US" sz="1100" dirty="0">
              <a:solidFill>
                <a:schemeClr val="bg1"/>
              </a:solidFill>
            </a:endParaRPr>
          </a:p>
        </p:txBody>
      </p:sp>
      <p:sp>
        <p:nvSpPr>
          <p:cNvPr id="16" name="Rectangle 15"/>
          <p:cNvSpPr/>
          <p:nvPr/>
        </p:nvSpPr>
        <p:spPr>
          <a:xfrm>
            <a:off x="636472" y="1328965"/>
            <a:ext cx="3410800" cy="1397770"/>
          </a:xfrm>
          <a:prstGeom prst="rect">
            <a:avLst/>
          </a:prstGeom>
          <a:solidFill>
            <a:srgbClr val="A7F5B8">
              <a:alpha val="27843"/>
            </a:srgbClr>
          </a:solidFill>
          <a:ln>
            <a:solidFill>
              <a:srgbClr val="8BB8E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smtClean="0">
                <a:solidFill>
                  <a:schemeClr val="tx1"/>
                </a:solidFill>
              </a:rPr>
              <a:t>System</a:t>
            </a:r>
            <a:endParaRPr lang="en-US" sz="1600" dirty="0">
              <a:solidFill>
                <a:schemeClr val="tx1"/>
              </a:solidFill>
            </a:endParaRPr>
          </a:p>
        </p:txBody>
      </p:sp>
      <p:pic>
        <p:nvPicPr>
          <p:cNvPr id="17" name="Picture 16"/>
          <p:cNvPicPr>
            <a:picLocks noChangeAspect="1"/>
          </p:cNvPicPr>
          <p:nvPr/>
        </p:nvPicPr>
        <p:blipFill>
          <a:blip r:embed="rId3"/>
          <a:stretch>
            <a:fillRect/>
          </a:stretch>
        </p:blipFill>
        <p:spPr>
          <a:xfrm>
            <a:off x="4621840" y="1372509"/>
            <a:ext cx="4336977" cy="1288910"/>
          </a:xfrm>
          <a:prstGeom prst="rect">
            <a:avLst/>
          </a:prstGeom>
        </p:spPr>
      </p:pic>
      <p:cxnSp>
        <p:nvCxnSpPr>
          <p:cNvPr id="18" name="Straight Arrow Connector 17"/>
          <p:cNvCxnSpPr/>
          <p:nvPr/>
        </p:nvCxnSpPr>
        <p:spPr>
          <a:xfrm>
            <a:off x="4107994" y="2016890"/>
            <a:ext cx="224520" cy="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9" name="Straight Arrow Connector 18"/>
          <p:cNvCxnSpPr/>
          <p:nvPr/>
        </p:nvCxnSpPr>
        <p:spPr>
          <a:xfrm>
            <a:off x="4385254" y="2740034"/>
            <a:ext cx="4606221" cy="1"/>
          </a:xfrm>
          <a:prstGeom prst="straightConnector1">
            <a:avLst/>
          </a:prstGeom>
          <a:ln w="28575">
            <a:solidFill>
              <a:srgbClr val="24D8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4517070" y="1288254"/>
            <a:ext cx="10890" cy="1538867"/>
          </a:xfrm>
          <a:prstGeom prst="straightConnector1">
            <a:avLst/>
          </a:prstGeom>
          <a:ln w="28575">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21" name="Google Shape;326;p24"/>
          <p:cNvSpPr txBox="1">
            <a:spLocks/>
          </p:cNvSpPr>
          <p:nvPr/>
        </p:nvSpPr>
        <p:spPr>
          <a:xfrm>
            <a:off x="8991475" y="2564384"/>
            <a:ext cx="272608"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2000" dirty="0" smtClean="0">
                <a:latin typeface="Inria Sans" panose="020B0604020202020204" charset="0"/>
              </a:rPr>
              <a:t>T</a:t>
            </a:r>
            <a:endParaRPr lang="en-US" sz="2000" dirty="0">
              <a:latin typeface="Inria Sans" panose="020B0604020202020204" charset="0"/>
            </a:endParaRPr>
          </a:p>
        </p:txBody>
      </p:sp>
      <p:sp>
        <p:nvSpPr>
          <p:cNvPr id="22" name="Google Shape;326;p24"/>
          <p:cNvSpPr txBox="1">
            <a:spLocks/>
          </p:cNvSpPr>
          <p:nvPr/>
        </p:nvSpPr>
        <p:spPr>
          <a:xfrm>
            <a:off x="4255352" y="1260548"/>
            <a:ext cx="272608"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2000" dirty="0" smtClean="0">
                <a:latin typeface="Inria Sans" panose="020B0604020202020204" charset="0"/>
              </a:rPr>
              <a:t>F</a:t>
            </a:r>
            <a:endParaRPr lang="en-US" sz="2000" dirty="0">
              <a:latin typeface="Inria Sans" panose="020B060402020202020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285" y="1686892"/>
            <a:ext cx="537537" cy="537537"/>
          </a:xfrm>
          <a:prstGeom prst="rect">
            <a:avLst/>
          </a:prstGeom>
        </p:spPr>
      </p:pic>
      <p:pic>
        <p:nvPicPr>
          <p:cNvPr id="25" name="Picture 24"/>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72615" y="1453104"/>
            <a:ext cx="1102673" cy="251740"/>
          </a:xfrm>
          <a:prstGeom prst="rect">
            <a:avLst/>
          </a:prstGeom>
        </p:spPr>
      </p:pic>
      <p:cxnSp>
        <p:nvCxnSpPr>
          <p:cNvPr id="26" name="Straight Arrow Connector 25"/>
          <p:cNvCxnSpPr/>
          <p:nvPr/>
        </p:nvCxnSpPr>
        <p:spPr>
          <a:xfrm>
            <a:off x="1853866" y="2027849"/>
            <a:ext cx="1229846" cy="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24" name="Flowchart: Direct Access Storage 23"/>
          <p:cNvSpPr/>
          <p:nvPr/>
        </p:nvSpPr>
        <p:spPr>
          <a:xfrm rot="10800000">
            <a:off x="3223579" y="1657237"/>
            <a:ext cx="1987049" cy="713813"/>
          </a:xfrm>
          <a:prstGeom prst="flowChartMagneticDrum">
            <a:avLst/>
          </a:prstGeom>
          <a:solidFill>
            <a:srgbClr val="00BDAF"/>
          </a:solidFill>
          <a:ln>
            <a:solidFill>
              <a:srgbClr val="040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Google Shape;326;p24"/>
          <p:cNvSpPr txBox="1">
            <a:spLocks/>
          </p:cNvSpPr>
          <p:nvPr/>
        </p:nvSpPr>
        <p:spPr>
          <a:xfrm>
            <a:off x="3988105" y="1852199"/>
            <a:ext cx="120215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800" b="1" dirty="0">
                <a:latin typeface="Inria Sans" panose="020B0604020202020204" charset="0"/>
              </a:rPr>
              <a:t>Channel </a:t>
            </a:r>
          </a:p>
        </p:txBody>
      </p:sp>
      <p:sp>
        <p:nvSpPr>
          <p:cNvPr id="27" name="Rectangle 26"/>
          <p:cNvSpPr/>
          <p:nvPr/>
        </p:nvSpPr>
        <p:spPr>
          <a:xfrm>
            <a:off x="3382574" y="1335592"/>
            <a:ext cx="1914307" cy="307777"/>
          </a:xfrm>
          <a:prstGeom prst="rect">
            <a:avLst/>
          </a:prstGeom>
        </p:spPr>
        <p:txBody>
          <a:bodyPr wrap="none">
            <a:spAutoFit/>
          </a:bodyPr>
          <a:lstStyle/>
          <a:p>
            <a:r>
              <a:rPr lang="en-US" b="1" dirty="0">
                <a:solidFill>
                  <a:schemeClr val="tx1"/>
                </a:solidFill>
                <a:latin typeface="Inria Sans" panose="020B0604020202020204" charset="0"/>
              </a:rPr>
              <a:t>D</a:t>
            </a:r>
            <a:r>
              <a:rPr lang="en-US" b="1" dirty="0" smtClean="0">
                <a:solidFill>
                  <a:schemeClr val="tx1"/>
                </a:solidFill>
                <a:latin typeface="Inria Sans" panose="020B0604020202020204" charset="0"/>
              </a:rPr>
              <a:t>esignated </a:t>
            </a:r>
            <a:r>
              <a:rPr lang="en-US" b="1" dirty="0">
                <a:solidFill>
                  <a:schemeClr val="tx1"/>
                </a:solidFill>
                <a:latin typeface="Inria Sans" panose="020B0604020202020204" charset="0"/>
              </a:rPr>
              <a:t>frequency</a:t>
            </a:r>
            <a:endParaRPr lang="en-US" dirty="0">
              <a:solidFill>
                <a:schemeClr val="tx1"/>
              </a:solidFill>
            </a:endParaRPr>
          </a:p>
        </p:txBody>
      </p:sp>
      <p:cxnSp>
        <p:nvCxnSpPr>
          <p:cNvPr id="31" name="Straight Arrow Connector 30"/>
          <p:cNvCxnSpPr/>
          <p:nvPr/>
        </p:nvCxnSpPr>
        <p:spPr>
          <a:xfrm>
            <a:off x="5344552" y="2027849"/>
            <a:ext cx="1229846" cy="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32" name="Rectangle 31"/>
          <p:cNvSpPr/>
          <p:nvPr/>
        </p:nvSpPr>
        <p:spPr>
          <a:xfrm>
            <a:off x="6602278" y="1863001"/>
            <a:ext cx="1253869" cy="307777"/>
          </a:xfrm>
          <a:prstGeom prst="rect">
            <a:avLst/>
          </a:prstGeom>
        </p:spPr>
        <p:txBody>
          <a:bodyPr wrap="none">
            <a:spAutoFit/>
          </a:bodyPr>
          <a:lstStyle/>
          <a:p>
            <a:r>
              <a:rPr lang="en-US" b="1" dirty="0" smtClean="0">
                <a:solidFill>
                  <a:schemeClr val="tx1"/>
                </a:solidFill>
                <a:latin typeface="Inria Sans" panose="020B0604020202020204" charset="0"/>
              </a:rPr>
              <a:t>Output signal</a:t>
            </a:r>
            <a:endParaRPr lang="en-US" dirty="0">
              <a:solidFill>
                <a:schemeClr val="tx1"/>
              </a:solidFill>
            </a:endParaRPr>
          </a:p>
        </p:txBody>
      </p:sp>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88" y="2745120"/>
            <a:ext cx="537537" cy="537537"/>
          </a:xfrm>
          <a:prstGeom prst="rect">
            <a:avLst/>
          </a:prstGeom>
        </p:spPr>
      </p:pic>
      <p:pic>
        <p:nvPicPr>
          <p:cNvPr id="34" name="Picture 33"/>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41418" y="2511332"/>
            <a:ext cx="1102673" cy="251740"/>
          </a:xfrm>
          <a:prstGeom prst="rect">
            <a:avLst/>
          </a:prstGeom>
        </p:spPr>
      </p:pic>
      <p:cxnSp>
        <p:nvCxnSpPr>
          <p:cNvPr id="35" name="Straight Arrow Connector 34"/>
          <p:cNvCxnSpPr/>
          <p:nvPr/>
        </p:nvCxnSpPr>
        <p:spPr>
          <a:xfrm>
            <a:off x="1822669" y="3086077"/>
            <a:ext cx="1229846" cy="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36" name="Flowchart: Direct Access Storage 35"/>
          <p:cNvSpPr/>
          <p:nvPr/>
        </p:nvSpPr>
        <p:spPr>
          <a:xfrm rot="10800000">
            <a:off x="3192382" y="2715465"/>
            <a:ext cx="1987049" cy="713813"/>
          </a:xfrm>
          <a:prstGeom prst="flowChartMagneticDrum">
            <a:avLst/>
          </a:prstGeom>
          <a:solidFill>
            <a:srgbClr val="00BDAF"/>
          </a:solidFill>
          <a:ln>
            <a:solidFill>
              <a:srgbClr val="040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3351377" y="2393820"/>
            <a:ext cx="1914307" cy="307777"/>
          </a:xfrm>
          <a:prstGeom prst="rect">
            <a:avLst/>
          </a:prstGeom>
        </p:spPr>
        <p:txBody>
          <a:bodyPr wrap="none">
            <a:spAutoFit/>
          </a:bodyPr>
          <a:lstStyle/>
          <a:p>
            <a:r>
              <a:rPr lang="en-US" b="1" dirty="0">
                <a:solidFill>
                  <a:schemeClr val="tx1"/>
                </a:solidFill>
                <a:latin typeface="Inria Sans" panose="020B0604020202020204" charset="0"/>
              </a:rPr>
              <a:t>D</a:t>
            </a:r>
            <a:r>
              <a:rPr lang="en-US" b="1" dirty="0" smtClean="0">
                <a:solidFill>
                  <a:schemeClr val="tx1"/>
                </a:solidFill>
                <a:latin typeface="Inria Sans" panose="020B0604020202020204" charset="0"/>
              </a:rPr>
              <a:t>esignated </a:t>
            </a:r>
            <a:r>
              <a:rPr lang="en-US" b="1" dirty="0">
                <a:solidFill>
                  <a:schemeClr val="tx1"/>
                </a:solidFill>
                <a:latin typeface="Inria Sans" panose="020B0604020202020204" charset="0"/>
              </a:rPr>
              <a:t>frequency</a:t>
            </a:r>
            <a:endParaRPr lang="en-US" dirty="0">
              <a:solidFill>
                <a:schemeClr val="tx1"/>
              </a:solidFill>
            </a:endParaRPr>
          </a:p>
        </p:txBody>
      </p:sp>
      <p:cxnSp>
        <p:nvCxnSpPr>
          <p:cNvPr id="38" name="Straight Arrow Connector 37"/>
          <p:cNvCxnSpPr/>
          <p:nvPr/>
        </p:nvCxnSpPr>
        <p:spPr>
          <a:xfrm>
            <a:off x="5313355" y="3086077"/>
            <a:ext cx="1229846" cy="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39" name="Rectangle 38"/>
          <p:cNvSpPr/>
          <p:nvPr/>
        </p:nvSpPr>
        <p:spPr>
          <a:xfrm>
            <a:off x="6571081" y="2921229"/>
            <a:ext cx="1253869" cy="307777"/>
          </a:xfrm>
          <a:prstGeom prst="rect">
            <a:avLst/>
          </a:prstGeom>
        </p:spPr>
        <p:txBody>
          <a:bodyPr wrap="none">
            <a:spAutoFit/>
          </a:bodyPr>
          <a:lstStyle/>
          <a:p>
            <a:r>
              <a:rPr lang="en-US" b="1" dirty="0" smtClean="0">
                <a:solidFill>
                  <a:schemeClr val="tx1"/>
                </a:solidFill>
                <a:latin typeface="Inria Sans" panose="020B0604020202020204" charset="0"/>
              </a:rPr>
              <a:t>Output signal</a:t>
            </a:r>
            <a:endParaRPr lang="en-US" dirty="0">
              <a:solidFill>
                <a:schemeClr val="tx1"/>
              </a:solidFill>
            </a:endParaRPr>
          </a:p>
        </p:txBody>
      </p:sp>
      <p:sp>
        <p:nvSpPr>
          <p:cNvPr id="42" name="Google Shape;326;p24"/>
          <p:cNvSpPr txBox="1">
            <a:spLocks/>
          </p:cNvSpPr>
          <p:nvPr/>
        </p:nvSpPr>
        <p:spPr>
          <a:xfrm>
            <a:off x="3954586" y="2936529"/>
            <a:ext cx="120215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800" b="1" dirty="0">
                <a:latin typeface="Inria Sans" panose="020B0604020202020204" charset="0"/>
              </a:rPr>
              <a:t>Channel </a:t>
            </a:r>
          </a:p>
        </p:txBody>
      </p:sp>
      <p:cxnSp>
        <p:nvCxnSpPr>
          <p:cNvPr id="43" name="Straight Arrow Connector 42"/>
          <p:cNvCxnSpPr/>
          <p:nvPr/>
        </p:nvCxnSpPr>
        <p:spPr>
          <a:xfrm flipV="1">
            <a:off x="1853866" y="2224429"/>
            <a:ext cx="1338516" cy="602692"/>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88" y="3852800"/>
            <a:ext cx="537537" cy="537537"/>
          </a:xfrm>
          <a:prstGeom prst="rect">
            <a:avLst/>
          </a:prstGeom>
        </p:spPr>
      </p:pic>
      <p:cxnSp>
        <p:nvCxnSpPr>
          <p:cNvPr id="46" name="Straight Arrow Connector 45"/>
          <p:cNvCxnSpPr/>
          <p:nvPr/>
        </p:nvCxnSpPr>
        <p:spPr>
          <a:xfrm>
            <a:off x="1822669" y="4193757"/>
            <a:ext cx="1229846" cy="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47" name="Flowchart: Direct Access Storage 46"/>
          <p:cNvSpPr/>
          <p:nvPr/>
        </p:nvSpPr>
        <p:spPr>
          <a:xfrm rot="10800000">
            <a:off x="3192382" y="3823145"/>
            <a:ext cx="1987049" cy="713813"/>
          </a:xfrm>
          <a:prstGeom prst="flowChartMagneticDrum">
            <a:avLst/>
          </a:prstGeom>
          <a:solidFill>
            <a:srgbClr val="00BDAF"/>
          </a:solidFill>
          <a:ln>
            <a:solidFill>
              <a:srgbClr val="040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Arrow Connector 47"/>
          <p:cNvCxnSpPr/>
          <p:nvPr/>
        </p:nvCxnSpPr>
        <p:spPr>
          <a:xfrm>
            <a:off x="5313355" y="4193757"/>
            <a:ext cx="1229846" cy="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49" name="Rectangle 48"/>
          <p:cNvSpPr/>
          <p:nvPr/>
        </p:nvSpPr>
        <p:spPr>
          <a:xfrm>
            <a:off x="6571081" y="4028909"/>
            <a:ext cx="1253869" cy="307777"/>
          </a:xfrm>
          <a:prstGeom prst="rect">
            <a:avLst/>
          </a:prstGeom>
        </p:spPr>
        <p:txBody>
          <a:bodyPr wrap="none">
            <a:spAutoFit/>
          </a:bodyPr>
          <a:lstStyle/>
          <a:p>
            <a:r>
              <a:rPr lang="en-US" b="1" dirty="0" smtClean="0">
                <a:solidFill>
                  <a:schemeClr val="tx1"/>
                </a:solidFill>
                <a:latin typeface="Inria Sans" panose="020B0604020202020204" charset="0"/>
              </a:rPr>
              <a:t>Output signal</a:t>
            </a:r>
            <a:endParaRPr lang="en-US" dirty="0">
              <a:solidFill>
                <a:schemeClr val="tx1"/>
              </a:solidFill>
            </a:endParaRPr>
          </a:p>
        </p:txBody>
      </p:sp>
      <p:sp>
        <p:nvSpPr>
          <p:cNvPr id="50" name="Google Shape;326;p24"/>
          <p:cNvSpPr txBox="1">
            <a:spLocks/>
          </p:cNvSpPr>
          <p:nvPr/>
        </p:nvSpPr>
        <p:spPr>
          <a:xfrm>
            <a:off x="3954586" y="4044209"/>
            <a:ext cx="120215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800" b="1" dirty="0">
                <a:latin typeface="Inria Sans" panose="020B0604020202020204" charset="0"/>
              </a:rPr>
              <a:t>Channel </a:t>
            </a:r>
          </a:p>
        </p:txBody>
      </p:sp>
      <p:cxnSp>
        <p:nvCxnSpPr>
          <p:cNvPr id="51" name="Straight Arrow Connector 50"/>
          <p:cNvCxnSpPr/>
          <p:nvPr/>
        </p:nvCxnSpPr>
        <p:spPr>
          <a:xfrm flipV="1">
            <a:off x="1853866" y="3588345"/>
            <a:ext cx="1252521" cy="346456"/>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53" name="Google Shape;326;p24"/>
          <p:cNvSpPr txBox="1">
            <a:spLocks/>
          </p:cNvSpPr>
          <p:nvPr/>
        </p:nvSpPr>
        <p:spPr>
          <a:xfrm>
            <a:off x="1277973" y="4877612"/>
            <a:ext cx="120215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2800" b="1" dirty="0" smtClean="0">
                <a:latin typeface="Inria Sans" panose="020B0604020202020204" charset="0"/>
              </a:rPr>
              <a:t>.</a:t>
            </a:r>
          </a:p>
          <a:p>
            <a:r>
              <a:rPr lang="en-US" sz="2800" b="1" dirty="0" smtClean="0">
                <a:latin typeface="Inria Sans" panose="020B0604020202020204" charset="0"/>
              </a:rPr>
              <a:t>.</a:t>
            </a:r>
          </a:p>
          <a:p>
            <a:endParaRPr lang="en-US" sz="2800" b="1" dirty="0" smtClean="0">
              <a:latin typeface="Inria Sans" panose="020B0604020202020204" charset="0"/>
            </a:endParaRPr>
          </a:p>
          <a:p>
            <a:endParaRPr lang="en-US" sz="2800" b="1" dirty="0">
              <a:latin typeface="Inria Sans" panose="020B0604020202020204" charset="0"/>
            </a:endParaRPr>
          </a:p>
        </p:txBody>
      </p:sp>
      <p:cxnSp>
        <p:nvCxnSpPr>
          <p:cNvPr id="54" name="Straight Arrow Connector 53"/>
          <p:cNvCxnSpPr/>
          <p:nvPr/>
        </p:nvCxnSpPr>
        <p:spPr>
          <a:xfrm flipV="1">
            <a:off x="1822669" y="2482286"/>
            <a:ext cx="1426860" cy="127127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pic>
        <p:nvPicPr>
          <p:cNvPr id="56" name="Picture 55"/>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50499" y="3782297"/>
            <a:ext cx="1102673" cy="251740"/>
          </a:xfrm>
          <a:prstGeom prst="rect">
            <a:avLst/>
          </a:prstGeom>
        </p:spPr>
      </p:pic>
      <p:sp>
        <p:nvSpPr>
          <p:cNvPr id="59" name="Rectangle 58"/>
          <p:cNvSpPr/>
          <p:nvPr/>
        </p:nvSpPr>
        <p:spPr>
          <a:xfrm>
            <a:off x="3399048" y="3496454"/>
            <a:ext cx="1914307" cy="307777"/>
          </a:xfrm>
          <a:prstGeom prst="rect">
            <a:avLst/>
          </a:prstGeom>
        </p:spPr>
        <p:txBody>
          <a:bodyPr wrap="none">
            <a:spAutoFit/>
          </a:bodyPr>
          <a:lstStyle/>
          <a:p>
            <a:r>
              <a:rPr lang="en-US" b="1" dirty="0">
                <a:solidFill>
                  <a:schemeClr val="tx1"/>
                </a:solidFill>
                <a:latin typeface="Inria Sans" panose="020B0604020202020204" charset="0"/>
              </a:rPr>
              <a:t>D</a:t>
            </a:r>
            <a:r>
              <a:rPr lang="en-US" b="1" dirty="0" smtClean="0">
                <a:solidFill>
                  <a:schemeClr val="tx1"/>
                </a:solidFill>
                <a:latin typeface="Inria Sans" panose="020B0604020202020204" charset="0"/>
              </a:rPr>
              <a:t>esignated </a:t>
            </a:r>
            <a:r>
              <a:rPr lang="en-US" b="1" dirty="0">
                <a:solidFill>
                  <a:schemeClr val="tx1"/>
                </a:solidFill>
                <a:latin typeface="Inria Sans" panose="020B0604020202020204" charset="0"/>
              </a:rPr>
              <a:t>frequency</a:t>
            </a:r>
            <a:endParaRPr lang="en-US" dirty="0">
              <a:solidFill>
                <a:schemeClr val="tx1"/>
              </a:solidFill>
            </a:endParaRPr>
          </a:p>
        </p:txBody>
      </p:sp>
    </p:spTree>
    <p:extLst>
      <p:ext uri="{BB962C8B-B14F-4D97-AF65-F5344CB8AC3E}">
        <p14:creationId xmlns:p14="http://schemas.microsoft.com/office/powerpoint/2010/main" val="388426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10" fill="hold" grpId="0" nodeType="clickEffect">
                                  <p:stCondLst>
                                    <p:cond delay="0"/>
                                  </p:stCondLst>
                                  <p:childTnLst>
                                    <p:anim calcmode="lin" valueType="num">
                                      <p:cBhvr>
                                        <p:cTn id="6" dur="500"/>
                                        <p:tgtEl>
                                          <p:spTgt spid="9"/>
                                        </p:tgtEl>
                                        <p:attrNameLst>
                                          <p:attrName>ppt_w</p:attrName>
                                        </p:attrNameLst>
                                      </p:cBhvr>
                                      <p:tavLst>
                                        <p:tav tm="0">
                                          <p:val>
                                            <p:strVal val="ppt_w"/>
                                          </p:val>
                                        </p:tav>
                                        <p:tav tm="100000">
                                          <p:val>
                                            <p:fltVal val="0"/>
                                          </p:val>
                                        </p:tav>
                                      </p:tavLst>
                                    </p:anim>
                                    <p:anim calcmode="lin" valueType="num">
                                      <p:cBhvr>
                                        <p:cTn id="7" dur="500"/>
                                        <p:tgtEl>
                                          <p:spTgt spid="9"/>
                                        </p:tgtEl>
                                        <p:attrNameLst>
                                          <p:attrName>ppt_h</p:attrName>
                                        </p:attrNameLst>
                                      </p:cBhvr>
                                      <p:tavLst>
                                        <p:tav tm="0">
                                          <p:val>
                                            <p:strVal val="ppt_h"/>
                                          </p:val>
                                        </p:tav>
                                        <p:tav tm="100000">
                                          <p:val>
                                            <p:strVal val="ppt_h"/>
                                          </p:val>
                                        </p:tav>
                                      </p:tavLst>
                                    </p:anim>
                                    <p:set>
                                      <p:cBhvr>
                                        <p:cTn id="8" dur="1" fill="hold">
                                          <p:stCondLst>
                                            <p:cond delay="499"/>
                                          </p:stCondLst>
                                        </p:cTn>
                                        <p:tgtEl>
                                          <p:spTgt spid="9"/>
                                        </p:tgtEl>
                                        <p:attrNameLst>
                                          <p:attrName>style.visibility</p:attrName>
                                        </p:attrNameLst>
                                      </p:cBhvr>
                                      <p:to>
                                        <p:strVal val="hidden"/>
                                      </p:to>
                                    </p:set>
                                  </p:childTnLst>
                                </p:cTn>
                              </p:par>
                              <p:par>
                                <p:cTn id="9" presetID="17" presetClass="exit" presetSubtype="10" fill="hold" nodeType="withEffect">
                                  <p:stCondLst>
                                    <p:cond delay="0"/>
                                  </p:stCondLst>
                                  <p:childTnLst>
                                    <p:anim calcmode="lin" valueType="num">
                                      <p:cBhvr>
                                        <p:cTn id="10" dur="500"/>
                                        <p:tgtEl>
                                          <p:spTgt spid="10"/>
                                        </p:tgtEl>
                                        <p:attrNameLst>
                                          <p:attrName>ppt_w</p:attrName>
                                        </p:attrNameLst>
                                      </p:cBhvr>
                                      <p:tavLst>
                                        <p:tav tm="0">
                                          <p:val>
                                            <p:strVal val="ppt_w"/>
                                          </p:val>
                                        </p:tav>
                                        <p:tav tm="100000">
                                          <p:val>
                                            <p:fltVal val="0"/>
                                          </p:val>
                                        </p:tav>
                                      </p:tavLst>
                                    </p:anim>
                                    <p:anim calcmode="lin" valueType="num">
                                      <p:cBhvr>
                                        <p:cTn id="11" dur="500"/>
                                        <p:tgtEl>
                                          <p:spTgt spid="10"/>
                                        </p:tgtEl>
                                        <p:attrNameLst>
                                          <p:attrName>ppt_h</p:attrName>
                                        </p:attrNameLst>
                                      </p:cBhvr>
                                      <p:tavLst>
                                        <p:tav tm="0">
                                          <p:val>
                                            <p:strVal val="ppt_h"/>
                                          </p:val>
                                        </p:tav>
                                        <p:tav tm="100000">
                                          <p:val>
                                            <p:strVal val="ppt_h"/>
                                          </p:val>
                                        </p:tav>
                                      </p:tavLst>
                                    </p:anim>
                                    <p:set>
                                      <p:cBhvr>
                                        <p:cTn id="12" dur="1" fill="hold">
                                          <p:stCondLst>
                                            <p:cond delay="499"/>
                                          </p:stCondLst>
                                        </p:cTn>
                                        <p:tgtEl>
                                          <p:spTgt spid="10"/>
                                        </p:tgtEl>
                                        <p:attrNameLst>
                                          <p:attrName>style.visibility</p:attrName>
                                        </p:attrNameLst>
                                      </p:cBhvr>
                                      <p:to>
                                        <p:strVal val="hidden"/>
                                      </p:to>
                                    </p:set>
                                  </p:childTnLst>
                                </p:cTn>
                              </p:par>
                              <p:par>
                                <p:cTn id="13" presetID="17" presetClass="exit" presetSubtype="10" fill="hold" grpId="0" nodeType="withEffect">
                                  <p:stCondLst>
                                    <p:cond delay="0"/>
                                  </p:stCondLst>
                                  <p:childTnLst>
                                    <p:anim calcmode="lin" valueType="num">
                                      <p:cBhvr>
                                        <p:cTn id="14" dur="500"/>
                                        <p:tgtEl>
                                          <p:spTgt spid="11"/>
                                        </p:tgtEl>
                                        <p:attrNameLst>
                                          <p:attrName>ppt_w</p:attrName>
                                        </p:attrNameLst>
                                      </p:cBhvr>
                                      <p:tavLst>
                                        <p:tav tm="0">
                                          <p:val>
                                            <p:strVal val="ppt_w"/>
                                          </p:val>
                                        </p:tav>
                                        <p:tav tm="100000">
                                          <p:val>
                                            <p:fltVal val="0"/>
                                          </p:val>
                                        </p:tav>
                                      </p:tavLst>
                                    </p:anim>
                                    <p:anim calcmode="lin" valueType="num">
                                      <p:cBhvr>
                                        <p:cTn id="15" dur="500"/>
                                        <p:tgtEl>
                                          <p:spTgt spid="11"/>
                                        </p:tgtEl>
                                        <p:attrNameLst>
                                          <p:attrName>ppt_h</p:attrName>
                                        </p:attrNameLst>
                                      </p:cBhvr>
                                      <p:tavLst>
                                        <p:tav tm="0">
                                          <p:val>
                                            <p:strVal val="ppt_h"/>
                                          </p:val>
                                        </p:tav>
                                        <p:tav tm="100000">
                                          <p:val>
                                            <p:strVal val="ppt_h"/>
                                          </p:val>
                                        </p:tav>
                                      </p:tavLst>
                                    </p:anim>
                                    <p:set>
                                      <p:cBhvr>
                                        <p:cTn id="16" dur="1" fill="hold">
                                          <p:stCondLst>
                                            <p:cond delay="499"/>
                                          </p:stCondLst>
                                        </p:cTn>
                                        <p:tgtEl>
                                          <p:spTgt spid="11"/>
                                        </p:tgtEl>
                                        <p:attrNameLst>
                                          <p:attrName>style.visibility</p:attrName>
                                        </p:attrNameLst>
                                      </p:cBhvr>
                                      <p:to>
                                        <p:strVal val="hidden"/>
                                      </p:to>
                                    </p:set>
                                  </p:childTnLst>
                                </p:cTn>
                              </p:par>
                              <p:par>
                                <p:cTn id="17" presetID="17" presetClass="exit" presetSubtype="10" fill="hold" nodeType="withEffect">
                                  <p:stCondLst>
                                    <p:cond delay="0"/>
                                  </p:stCondLst>
                                  <p:childTnLst>
                                    <p:anim calcmode="lin" valueType="num">
                                      <p:cBhvr>
                                        <p:cTn id="18" dur="500"/>
                                        <p:tgtEl>
                                          <p:spTgt spid="12"/>
                                        </p:tgtEl>
                                        <p:attrNameLst>
                                          <p:attrName>ppt_w</p:attrName>
                                        </p:attrNameLst>
                                      </p:cBhvr>
                                      <p:tavLst>
                                        <p:tav tm="0">
                                          <p:val>
                                            <p:strVal val="ppt_w"/>
                                          </p:val>
                                        </p:tav>
                                        <p:tav tm="100000">
                                          <p:val>
                                            <p:fltVal val="0"/>
                                          </p:val>
                                        </p:tav>
                                      </p:tavLst>
                                    </p:anim>
                                    <p:anim calcmode="lin" valueType="num">
                                      <p:cBhvr>
                                        <p:cTn id="19" dur="500"/>
                                        <p:tgtEl>
                                          <p:spTgt spid="12"/>
                                        </p:tgtEl>
                                        <p:attrNameLst>
                                          <p:attrName>ppt_h</p:attrName>
                                        </p:attrNameLst>
                                      </p:cBhvr>
                                      <p:tavLst>
                                        <p:tav tm="0">
                                          <p:val>
                                            <p:strVal val="ppt_h"/>
                                          </p:val>
                                        </p:tav>
                                        <p:tav tm="100000">
                                          <p:val>
                                            <p:strVal val="ppt_h"/>
                                          </p:val>
                                        </p:tav>
                                      </p:tavLst>
                                    </p:anim>
                                    <p:set>
                                      <p:cBhvr>
                                        <p:cTn id="20" dur="1" fill="hold">
                                          <p:stCondLst>
                                            <p:cond delay="499"/>
                                          </p:stCondLst>
                                        </p:cTn>
                                        <p:tgtEl>
                                          <p:spTgt spid="12"/>
                                        </p:tgtEl>
                                        <p:attrNameLst>
                                          <p:attrName>style.visibility</p:attrName>
                                        </p:attrNameLst>
                                      </p:cBhvr>
                                      <p:to>
                                        <p:strVal val="hidden"/>
                                      </p:to>
                                    </p:set>
                                  </p:childTnLst>
                                </p:cTn>
                              </p:par>
                              <p:par>
                                <p:cTn id="21" presetID="17" presetClass="exit" presetSubtype="10" fill="hold" grpId="0" nodeType="withEffect">
                                  <p:stCondLst>
                                    <p:cond delay="0"/>
                                  </p:stCondLst>
                                  <p:childTnLst>
                                    <p:anim calcmode="lin" valueType="num">
                                      <p:cBhvr>
                                        <p:cTn id="22" dur="500"/>
                                        <p:tgtEl>
                                          <p:spTgt spid="13"/>
                                        </p:tgtEl>
                                        <p:attrNameLst>
                                          <p:attrName>ppt_w</p:attrName>
                                        </p:attrNameLst>
                                      </p:cBhvr>
                                      <p:tavLst>
                                        <p:tav tm="0">
                                          <p:val>
                                            <p:strVal val="ppt_w"/>
                                          </p:val>
                                        </p:tav>
                                        <p:tav tm="100000">
                                          <p:val>
                                            <p:fltVal val="0"/>
                                          </p:val>
                                        </p:tav>
                                      </p:tavLst>
                                    </p:anim>
                                    <p:anim calcmode="lin" valueType="num">
                                      <p:cBhvr>
                                        <p:cTn id="23" dur="500"/>
                                        <p:tgtEl>
                                          <p:spTgt spid="13"/>
                                        </p:tgtEl>
                                        <p:attrNameLst>
                                          <p:attrName>ppt_h</p:attrName>
                                        </p:attrNameLst>
                                      </p:cBhvr>
                                      <p:tavLst>
                                        <p:tav tm="0">
                                          <p:val>
                                            <p:strVal val="ppt_h"/>
                                          </p:val>
                                        </p:tav>
                                        <p:tav tm="100000">
                                          <p:val>
                                            <p:strVal val="ppt_h"/>
                                          </p:val>
                                        </p:tav>
                                      </p:tavLst>
                                    </p:anim>
                                    <p:set>
                                      <p:cBhvr>
                                        <p:cTn id="24" dur="1" fill="hold">
                                          <p:stCondLst>
                                            <p:cond delay="499"/>
                                          </p:stCondLst>
                                        </p:cTn>
                                        <p:tgtEl>
                                          <p:spTgt spid="13"/>
                                        </p:tgtEl>
                                        <p:attrNameLst>
                                          <p:attrName>style.visibility</p:attrName>
                                        </p:attrNameLst>
                                      </p:cBhvr>
                                      <p:to>
                                        <p:strVal val="hidden"/>
                                      </p:to>
                                    </p:set>
                                  </p:childTnLst>
                                </p:cTn>
                              </p:par>
                              <p:par>
                                <p:cTn id="25" presetID="17" presetClass="exit" presetSubtype="10" fill="hold" nodeType="withEffect">
                                  <p:stCondLst>
                                    <p:cond delay="0"/>
                                  </p:stCondLst>
                                  <p:childTnLst>
                                    <p:anim calcmode="lin" valueType="num">
                                      <p:cBhvr>
                                        <p:cTn id="26" dur="500"/>
                                        <p:tgtEl>
                                          <p:spTgt spid="14"/>
                                        </p:tgtEl>
                                        <p:attrNameLst>
                                          <p:attrName>ppt_w</p:attrName>
                                        </p:attrNameLst>
                                      </p:cBhvr>
                                      <p:tavLst>
                                        <p:tav tm="0">
                                          <p:val>
                                            <p:strVal val="ppt_w"/>
                                          </p:val>
                                        </p:tav>
                                        <p:tav tm="100000">
                                          <p:val>
                                            <p:fltVal val="0"/>
                                          </p:val>
                                        </p:tav>
                                      </p:tavLst>
                                    </p:anim>
                                    <p:anim calcmode="lin" valueType="num">
                                      <p:cBhvr>
                                        <p:cTn id="27" dur="500"/>
                                        <p:tgtEl>
                                          <p:spTgt spid="14"/>
                                        </p:tgtEl>
                                        <p:attrNameLst>
                                          <p:attrName>ppt_h</p:attrName>
                                        </p:attrNameLst>
                                      </p:cBhvr>
                                      <p:tavLst>
                                        <p:tav tm="0">
                                          <p:val>
                                            <p:strVal val="ppt_h"/>
                                          </p:val>
                                        </p:tav>
                                        <p:tav tm="100000">
                                          <p:val>
                                            <p:strVal val="ppt_h"/>
                                          </p:val>
                                        </p:tav>
                                      </p:tavLst>
                                    </p:anim>
                                    <p:set>
                                      <p:cBhvr>
                                        <p:cTn id="28" dur="1" fill="hold">
                                          <p:stCondLst>
                                            <p:cond delay="499"/>
                                          </p:stCondLst>
                                        </p:cTn>
                                        <p:tgtEl>
                                          <p:spTgt spid="14"/>
                                        </p:tgtEl>
                                        <p:attrNameLst>
                                          <p:attrName>style.visibility</p:attrName>
                                        </p:attrNameLst>
                                      </p:cBhvr>
                                      <p:to>
                                        <p:strVal val="hidden"/>
                                      </p:to>
                                    </p:set>
                                  </p:childTnLst>
                                </p:cTn>
                              </p:par>
                              <p:par>
                                <p:cTn id="29" presetID="17" presetClass="exit" presetSubtype="10" fill="hold" grpId="0" nodeType="withEffect">
                                  <p:stCondLst>
                                    <p:cond delay="0"/>
                                  </p:stCondLst>
                                  <p:childTnLst>
                                    <p:anim calcmode="lin" valueType="num">
                                      <p:cBhvr>
                                        <p:cTn id="30" dur="500"/>
                                        <p:tgtEl>
                                          <p:spTgt spid="15"/>
                                        </p:tgtEl>
                                        <p:attrNameLst>
                                          <p:attrName>ppt_w</p:attrName>
                                        </p:attrNameLst>
                                      </p:cBhvr>
                                      <p:tavLst>
                                        <p:tav tm="0">
                                          <p:val>
                                            <p:strVal val="ppt_w"/>
                                          </p:val>
                                        </p:tav>
                                        <p:tav tm="100000">
                                          <p:val>
                                            <p:fltVal val="0"/>
                                          </p:val>
                                        </p:tav>
                                      </p:tavLst>
                                    </p:anim>
                                    <p:anim calcmode="lin" valueType="num">
                                      <p:cBhvr>
                                        <p:cTn id="31" dur="500"/>
                                        <p:tgtEl>
                                          <p:spTgt spid="15"/>
                                        </p:tgtEl>
                                        <p:attrNameLst>
                                          <p:attrName>ppt_h</p:attrName>
                                        </p:attrNameLst>
                                      </p:cBhvr>
                                      <p:tavLst>
                                        <p:tav tm="0">
                                          <p:val>
                                            <p:strVal val="ppt_h"/>
                                          </p:val>
                                        </p:tav>
                                        <p:tav tm="100000">
                                          <p:val>
                                            <p:strVal val="ppt_h"/>
                                          </p:val>
                                        </p:tav>
                                      </p:tavLst>
                                    </p:anim>
                                    <p:set>
                                      <p:cBhvr>
                                        <p:cTn id="32" dur="1" fill="hold">
                                          <p:stCondLst>
                                            <p:cond delay="499"/>
                                          </p:stCondLst>
                                        </p:cTn>
                                        <p:tgtEl>
                                          <p:spTgt spid="15"/>
                                        </p:tgtEl>
                                        <p:attrNameLst>
                                          <p:attrName>style.visibility</p:attrName>
                                        </p:attrNameLst>
                                      </p:cBhvr>
                                      <p:to>
                                        <p:strVal val="hidden"/>
                                      </p:to>
                                    </p:set>
                                  </p:childTnLst>
                                </p:cTn>
                              </p:par>
                              <p:par>
                                <p:cTn id="33" presetID="17" presetClass="exit" presetSubtype="10" fill="hold" grpId="0" nodeType="withEffect">
                                  <p:stCondLst>
                                    <p:cond delay="0"/>
                                  </p:stCondLst>
                                  <p:childTnLst>
                                    <p:anim calcmode="lin" valueType="num">
                                      <p:cBhvr>
                                        <p:cTn id="34" dur="500"/>
                                        <p:tgtEl>
                                          <p:spTgt spid="16"/>
                                        </p:tgtEl>
                                        <p:attrNameLst>
                                          <p:attrName>ppt_w</p:attrName>
                                        </p:attrNameLst>
                                      </p:cBhvr>
                                      <p:tavLst>
                                        <p:tav tm="0">
                                          <p:val>
                                            <p:strVal val="ppt_w"/>
                                          </p:val>
                                        </p:tav>
                                        <p:tav tm="100000">
                                          <p:val>
                                            <p:fltVal val="0"/>
                                          </p:val>
                                        </p:tav>
                                      </p:tavLst>
                                    </p:anim>
                                    <p:anim calcmode="lin" valueType="num">
                                      <p:cBhvr>
                                        <p:cTn id="35" dur="500"/>
                                        <p:tgtEl>
                                          <p:spTgt spid="16"/>
                                        </p:tgtEl>
                                        <p:attrNameLst>
                                          <p:attrName>ppt_h</p:attrName>
                                        </p:attrNameLst>
                                      </p:cBhvr>
                                      <p:tavLst>
                                        <p:tav tm="0">
                                          <p:val>
                                            <p:strVal val="ppt_h"/>
                                          </p:val>
                                        </p:tav>
                                        <p:tav tm="100000">
                                          <p:val>
                                            <p:strVal val="ppt_h"/>
                                          </p:val>
                                        </p:tav>
                                      </p:tavLst>
                                    </p:anim>
                                    <p:set>
                                      <p:cBhvr>
                                        <p:cTn id="36" dur="1" fill="hold">
                                          <p:stCondLst>
                                            <p:cond delay="499"/>
                                          </p:stCondLst>
                                        </p:cTn>
                                        <p:tgtEl>
                                          <p:spTgt spid="16"/>
                                        </p:tgtEl>
                                        <p:attrNameLst>
                                          <p:attrName>style.visibility</p:attrName>
                                        </p:attrNameLst>
                                      </p:cBhvr>
                                      <p:to>
                                        <p:strVal val="hidden"/>
                                      </p:to>
                                    </p:set>
                                  </p:childTnLst>
                                </p:cTn>
                              </p:par>
                              <p:par>
                                <p:cTn id="37" presetID="17" presetClass="exit" presetSubtype="10" fill="hold" nodeType="withEffect">
                                  <p:stCondLst>
                                    <p:cond delay="0"/>
                                  </p:stCondLst>
                                  <p:childTnLst>
                                    <p:anim calcmode="lin" valueType="num">
                                      <p:cBhvr>
                                        <p:cTn id="38" dur="500"/>
                                        <p:tgtEl>
                                          <p:spTgt spid="17"/>
                                        </p:tgtEl>
                                        <p:attrNameLst>
                                          <p:attrName>ppt_w</p:attrName>
                                        </p:attrNameLst>
                                      </p:cBhvr>
                                      <p:tavLst>
                                        <p:tav tm="0">
                                          <p:val>
                                            <p:strVal val="ppt_w"/>
                                          </p:val>
                                        </p:tav>
                                        <p:tav tm="100000">
                                          <p:val>
                                            <p:fltVal val="0"/>
                                          </p:val>
                                        </p:tav>
                                      </p:tavLst>
                                    </p:anim>
                                    <p:anim calcmode="lin" valueType="num">
                                      <p:cBhvr>
                                        <p:cTn id="39" dur="500"/>
                                        <p:tgtEl>
                                          <p:spTgt spid="17"/>
                                        </p:tgtEl>
                                        <p:attrNameLst>
                                          <p:attrName>ppt_h</p:attrName>
                                        </p:attrNameLst>
                                      </p:cBhvr>
                                      <p:tavLst>
                                        <p:tav tm="0">
                                          <p:val>
                                            <p:strVal val="ppt_h"/>
                                          </p:val>
                                        </p:tav>
                                        <p:tav tm="100000">
                                          <p:val>
                                            <p:strVal val="ppt_h"/>
                                          </p:val>
                                        </p:tav>
                                      </p:tavLst>
                                    </p:anim>
                                    <p:set>
                                      <p:cBhvr>
                                        <p:cTn id="40" dur="1" fill="hold">
                                          <p:stCondLst>
                                            <p:cond delay="499"/>
                                          </p:stCondLst>
                                        </p:cTn>
                                        <p:tgtEl>
                                          <p:spTgt spid="17"/>
                                        </p:tgtEl>
                                        <p:attrNameLst>
                                          <p:attrName>style.visibility</p:attrName>
                                        </p:attrNameLst>
                                      </p:cBhvr>
                                      <p:to>
                                        <p:strVal val="hidden"/>
                                      </p:to>
                                    </p:set>
                                  </p:childTnLst>
                                </p:cTn>
                              </p:par>
                              <p:par>
                                <p:cTn id="41" presetID="17" presetClass="exit" presetSubtype="10" fill="hold" nodeType="withEffect">
                                  <p:stCondLst>
                                    <p:cond delay="0"/>
                                  </p:stCondLst>
                                  <p:childTnLst>
                                    <p:anim calcmode="lin" valueType="num">
                                      <p:cBhvr>
                                        <p:cTn id="42" dur="500"/>
                                        <p:tgtEl>
                                          <p:spTgt spid="18"/>
                                        </p:tgtEl>
                                        <p:attrNameLst>
                                          <p:attrName>ppt_w</p:attrName>
                                        </p:attrNameLst>
                                      </p:cBhvr>
                                      <p:tavLst>
                                        <p:tav tm="0">
                                          <p:val>
                                            <p:strVal val="ppt_w"/>
                                          </p:val>
                                        </p:tav>
                                        <p:tav tm="100000">
                                          <p:val>
                                            <p:fltVal val="0"/>
                                          </p:val>
                                        </p:tav>
                                      </p:tavLst>
                                    </p:anim>
                                    <p:anim calcmode="lin" valueType="num">
                                      <p:cBhvr>
                                        <p:cTn id="43" dur="500"/>
                                        <p:tgtEl>
                                          <p:spTgt spid="18"/>
                                        </p:tgtEl>
                                        <p:attrNameLst>
                                          <p:attrName>ppt_h</p:attrName>
                                        </p:attrNameLst>
                                      </p:cBhvr>
                                      <p:tavLst>
                                        <p:tav tm="0">
                                          <p:val>
                                            <p:strVal val="ppt_h"/>
                                          </p:val>
                                        </p:tav>
                                        <p:tav tm="100000">
                                          <p:val>
                                            <p:strVal val="ppt_h"/>
                                          </p:val>
                                        </p:tav>
                                      </p:tavLst>
                                    </p:anim>
                                    <p:set>
                                      <p:cBhvr>
                                        <p:cTn id="44" dur="1" fill="hold">
                                          <p:stCondLst>
                                            <p:cond delay="499"/>
                                          </p:stCondLst>
                                        </p:cTn>
                                        <p:tgtEl>
                                          <p:spTgt spid="18"/>
                                        </p:tgtEl>
                                        <p:attrNameLst>
                                          <p:attrName>style.visibility</p:attrName>
                                        </p:attrNameLst>
                                      </p:cBhvr>
                                      <p:to>
                                        <p:strVal val="hidden"/>
                                      </p:to>
                                    </p:set>
                                  </p:childTnLst>
                                </p:cTn>
                              </p:par>
                              <p:par>
                                <p:cTn id="45" presetID="17" presetClass="exit" presetSubtype="10" fill="hold" nodeType="withEffect">
                                  <p:stCondLst>
                                    <p:cond delay="0"/>
                                  </p:stCondLst>
                                  <p:childTnLst>
                                    <p:anim calcmode="lin" valueType="num">
                                      <p:cBhvr>
                                        <p:cTn id="46" dur="500"/>
                                        <p:tgtEl>
                                          <p:spTgt spid="19"/>
                                        </p:tgtEl>
                                        <p:attrNameLst>
                                          <p:attrName>ppt_w</p:attrName>
                                        </p:attrNameLst>
                                      </p:cBhvr>
                                      <p:tavLst>
                                        <p:tav tm="0">
                                          <p:val>
                                            <p:strVal val="ppt_w"/>
                                          </p:val>
                                        </p:tav>
                                        <p:tav tm="100000">
                                          <p:val>
                                            <p:fltVal val="0"/>
                                          </p:val>
                                        </p:tav>
                                      </p:tavLst>
                                    </p:anim>
                                    <p:anim calcmode="lin" valueType="num">
                                      <p:cBhvr>
                                        <p:cTn id="47" dur="500"/>
                                        <p:tgtEl>
                                          <p:spTgt spid="19"/>
                                        </p:tgtEl>
                                        <p:attrNameLst>
                                          <p:attrName>ppt_h</p:attrName>
                                        </p:attrNameLst>
                                      </p:cBhvr>
                                      <p:tavLst>
                                        <p:tav tm="0">
                                          <p:val>
                                            <p:strVal val="ppt_h"/>
                                          </p:val>
                                        </p:tav>
                                        <p:tav tm="100000">
                                          <p:val>
                                            <p:strVal val="ppt_h"/>
                                          </p:val>
                                        </p:tav>
                                      </p:tavLst>
                                    </p:anim>
                                    <p:set>
                                      <p:cBhvr>
                                        <p:cTn id="48" dur="1" fill="hold">
                                          <p:stCondLst>
                                            <p:cond delay="499"/>
                                          </p:stCondLst>
                                        </p:cTn>
                                        <p:tgtEl>
                                          <p:spTgt spid="19"/>
                                        </p:tgtEl>
                                        <p:attrNameLst>
                                          <p:attrName>style.visibility</p:attrName>
                                        </p:attrNameLst>
                                      </p:cBhvr>
                                      <p:to>
                                        <p:strVal val="hidden"/>
                                      </p:to>
                                    </p:set>
                                  </p:childTnLst>
                                </p:cTn>
                              </p:par>
                              <p:par>
                                <p:cTn id="49" presetID="17" presetClass="exit" presetSubtype="10" fill="hold" nodeType="withEffect">
                                  <p:stCondLst>
                                    <p:cond delay="0"/>
                                  </p:stCondLst>
                                  <p:childTnLst>
                                    <p:anim calcmode="lin" valueType="num">
                                      <p:cBhvr>
                                        <p:cTn id="50" dur="500"/>
                                        <p:tgtEl>
                                          <p:spTgt spid="20"/>
                                        </p:tgtEl>
                                        <p:attrNameLst>
                                          <p:attrName>ppt_w</p:attrName>
                                        </p:attrNameLst>
                                      </p:cBhvr>
                                      <p:tavLst>
                                        <p:tav tm="0">
                                          <p:val>
                                            <p:strVal val="ppt_w"/>
                                          </p:val>
                                        </p:tav>
                                        <p:tav tm="100000">
                                          <p:val>
                                            <p:fltVal val="0"/>
                                          </p:val>
                                        </p:tav>
                                      </p:tavLst>
                                    </p:anim>
                                    <p:anim calcmode="lin" valueType="num">
                                      <p:cBhvr>
                                        <p:cTn id="51" dur="500"/>
                                        <p:tgtEl>
                                          <p:spTgt spid="20"/>
                                        </p:tgtEl>
                                        <p:attrNameLst>
                                          <p:attrName>ppt_h</p:attrName>
                                        </p:attrNameLst>
                                      </p:cBhvr>
                                      <p:tavLst>
                                        <p:tav tm="0">
                                          <p:val>
                                            <p:strVal val="ppt_h"/>
                                          </p:val>
                                        </p:tav>
                                        <p:tav tm="100000">
                                          <p:val>
                                            <p:strVal val="ppt_h"/>
                                          </p:val>
                                        </p:tav>
                                      </p:tavLst>
                                    </p:anim>
                                    <p:set>
                                      <p:cBhvr>
                                        <p:cTn id="52" dur="1" fill="hold">
                                          <p:stCondLst>
                                            <p:cond delay="499"/>
                                          </p:stCondLst>
                                        </p:cTn>
                                        <p:tgtEl>
                                          <p:spTgt spid="20"/>
                                        </p:tgtEl>
                                        <p:attrNameLst>
                                          <p:attrName>style.visibility</p:attrName>
                                        </p:attrNameLst>
                                      </p:cBhvr>
                                      <p:to>
                                        <p:strVal val="hidden"/>
                                      </p:to>
                                    </p:set>
                                  </p:childTnLst>
                                </p:cTn>
                              </p:par>
                              <p:par>
                                <p:cTn id="53" presetID="17" presetClass="exit" presetSubtype="10" fill="hold" grpId="0" nodeType="withEffect">
                                  <p:stCondLst>
                                    <p:cond delay="0"/>
                                  </p:stCondLst>
                                  <p:childTnLst>
                                    <p:anim calcmode="lin" valueType="num">
                                      <p:cBhvr>
                                        <p:cTn id="54" dur="500"/>
                                        <p:tgtEl>
                                          <p:spTgt spid="22"/>
                                        </p:tgtEl>
                                        <p:attrNameLst>
                                          <p:attrName>ppt_w</p:attrName>
                                        </p:attrNameLst>
                                      </p:cBhvr>
                                      <p:tavLst>
                                        <p:tav tm="0">
                                          <p:val>
                                            <p:strVal val="ppt_w"/>
                                          </p:val>
                                        </p:tav>
                                        <p:tav tm="100000">
                                          <p:val>
                                            <p:fltVal val="0"/>
                                          </p:val>
                                        </p:tav>
                                      </p:tavLst>
                                    </p:anim>
                                    <p:anim calcmode="lin" valueType="num">
                                      <p:cBhvr>
                                        <p:cTn id="55" dur="500"/>
                                        <p:tgtEl>
                                          <p:spTgt spid="22"/>
                                        </p:tgtEl>
                                        <p:attrNameLst>
                                          <p:attrName>ppt_h</p:attrName>
                                        </p:attrNameLst>
                                      </p:cBhvr>
                                      <p:tavLst>
                                        <p:tav tm="0">
                                          <p:val>
                                            <p:strVal val="ppt_h"/>
                                          </p:val>
                                        </p:tav>
                                        <p:tav tm="100000">
                                          <p:val>
                                            <p:strVal val="ppt_h"/>
                                          </p:val>
                                        </p:tav>
                                      </p:tavLst>
                                    </p:anim>
                                    <p:set>
                                      <p:cBhvr>
                                        <p:cTn id="56" dur="1" fill="hold">
                                          <p:stCondLst>
                                            <p:cond delay="499"/>
                                          </p:stCondLst>
                                        </p:cTn>
                                        <p:tgtEl>
                                          <p:spTgt spid="22"/>
                                        </p:tgtEl>
                                        <p:attrNameLst>
                                          <p:attrName>style.visibility</p:attrName>
                                        </p:attrNameLst>
                                      </p:cBhvr>
                                      <p:to>
                                        <p:strVal val="hidden"/>
                                      </p:to>
                                    </p:set>
                                  </p:childTnLst>
                                </p:cTn>
                              </p:par>
                              <p:par>
                                <p:cTn id="57" presetID="14" presetClass="exit" presetSubtype="10" fill="hold" grpId="0" nodeType="withEffect">
                                  <p:stCondLst>
                                    <p:cond delay="0"/>
                                  </p:stCondLst>
                                  <p:childTnLst>
                                    <p:animEffect transition="out" filter="randombar(horizontal)">
                                      <p:cBhvr>
                                        <p:cTn id="58" dur="500"/>
                                        <p:tgtEl>
                                          <p:spTgt spid="21"/>
                                        </p:tgtEl>
                                      </p:cBhvr>
                                    </p:animEffect>
                                    <p:set>
                                      <p:cBhvr>
                                        <p:cTn id="59" dur="1" fill="hold">
                                          <p:stCondLst>
                                            <p:cond delay="499"/>
                                          </p:stCondLst>
                                        </p:cTn>
                                        <p:tgtEl>
                                          <p:spTgt spid="21"/>
                                        </p:tgtEl>
                                        <p:attrNameLst>
                                          <p:attrName>style.visibility</p:attrName>
                                        </p:attrNameLst>
                                      </p:cBhvr>
                                      <p:to>
                                        <p:strVal val="hidden"/>
                                      </p:to>
                                    </p:set>
                                  </p:childTnLst>
                                </p:cTn>
                              </p:par>
                              <p:par>
                                <p:cTn id="60" presetID="42" presetClass="entr" presetSubtype="0" fill="hold" nodeType="with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1000"/>
                                        <p:tgtEl>
                                          <p:spTgt spid="3"/>
                                        </p:tgtEl>
                                      </p:cBhvr>
                                    </p:animEffect>
                                    <p:anim calcmode="lin" valueType="num">
                                      <p:cBhvr>
                                        <p:cTn id="63" dur="1000" fill="hold"/>
                                        <p:tgtEl>
                                          <p:spTgt spid="3"/>
                                        </p:tgtEl>
                                        <p:attrNameLst>
                                          <p:attrName>ppt_x</p:attrName>
                                        </p:attrNameLst>
                                      </p:cBhvr>
                                      <p:tavLst>
                                        <p:tav tm="0">
                                          <p:val>
                                            <p:strVal val="#ppt_x"/>
                                          </p:val>
                                        </p:tav>
                                        <p:tav tm="100000">
                                          <p:val>
                                            <p:strVal val="#ppt_x"/>
                                          </p:val>
                                        </p:tav>
                                      </p:tavLst>
                                    </p:anim>
                                    <p:anim calcmode="lin" valueType="num">
                                      <p:cBhvr>
                                        <p:cTn id="64" dur="1000" fill="hold"/>
                                        <p:tgtEl>
                                          <p:spTgt spid="3"/>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1000"/>
                                        <p:tgtEl>
                                          <p:spTgt spid="25"/>
                                        </p:tgtEl>
                                      </p:cBhvr>
                                    </p:animEffect>
                                    <p:anim calcmode="lin" valueType="num">
                                      <p:cBhvr>
                                        <p:cTn id="68" dur="1000" fill="hold"/>
                                        <p:tgtEl>
                                          <p:spTgt spid="25"/>
                                        </p:tgtEl>
                                        <p:attrNameLst>
                                          <p:attrName>ppt_x</p:attrName>
                                        </p:attrNameLst>
                                      </p:cBhvr>
                                      <p:tavLst>
                                        <p:tav tm="0">
                                          <p:val>
                                            <p:strVal val="#ppt_x"/>
                                          </p:val>
                                        </p:tav>
                                        <p:tav tm="100000">
                                          <p:val>
                                            <p:strVal val="#ppt_x"/>
                                          </p:val>
                                        </p:tav>
                                      </p:tavLst>
                                    </p:anim>
                                    <p:anim calcmode="lin" valueType="num">
                                      <p:cBhvr>
                                        <p:cTn id="6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nodeType="click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randombar(horizontal)">
                                      <p:cBhvr>
                                        <p:cTn id="74" dur="500"/>
                                        <p:tgtEl>
                                          <p:spTgt spid="26"/>
                                        </p:tgtEl>
                                      </p:cBhvr>
                                    </p:animEffect>
                                  </p:childTnLst>
                                </p:cTn>
                              </p:par>
                              <p:par>
                                <p:cTn id="75" presetID="14" presetClass="entr" presetSubtype="10"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randombar(horizontal)">
                                      <p:cBhvr>
                                        <p:cTn id="77" dur="500"/>
                                        <p:tgtEl>
                                          <p:spTgt spid="31"/>
                                        </p:tgtEl>
                                      </p:cBhvr>
                                    </p:animEffect>
                                  </p:childTnLst>
                                </p:cTn>
                              </p:par>
                              <p:par>
                                <p:cTn id="78" presetID="14" presetClass="entr" presetSubtype="10"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randombar(horizontal)">
                                      <p:cBhvr>
                                        <p:cTn id="80" dur="500"/>
                                        <p:tgtEl>
                                          <p:spTgt spid="24"/>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randombar(horizontal)">
                                      <p:cBhvr>
                                        <p:cTn id="83" dur="500"/>
                                        <p:tgtEl>
                                          <p:spTgt spid="27"/>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randombar(horizontal)">
                                      <p:cBhvr>
                                        <p:cTn id="86" dur="500"/>
                                        <p:tgtEl>
                                          <p:spTgt spid="29"/>
                                        </p:tgtEl>
                                      </p:cBhvr>
                                    </p:animEffect>
                                  </p:childTnLst>
                                </p:cTn>
                              </p:par>
                              <p:par>
                                <p:cTn id="87" presetID="14" presetClass="entr" presetSubtype="10"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randombar(horizontal)">
                                      <p:cBhvr>
                                        <p:cTn id="89" dur="500"/>
                                        <p:tgtEl>
                                          <p:spTgt spid="32"/>
                                        </p:tgtEl>
                                      </p:cBhvr>
                                    </p:animEffect>
                                  </p:childTnLst>
                                </p:cTn>
                              </p:par>
                            </p:childTnLst>
                          </p:cTn>
                        </p:par>
                      </p:childTnLst>
                    </p:cTn>
                  </p:par>
                  <p:par>
                    <p:cTn id="90" fill="hold">
                      <p:stCondLst>
                        <p:cond delay="indefinite"/>
                      </p:stCondLst>
                      <p:childTnLst>
                        <p:par>
                          <p:cTn id="91" fill="hold">
                            <p:stCondLst>
                              <p:cond delay="0"/>
                            </p:stCondLst>
                            <p:childTnLst>
                              <p:par>
                                <p:cTn id="92" presetID="14" presetClass="entr" presetSubtype="10" fill="hold" nodeType="click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randombar(horizontal)">
                                      <p:cBhvr>
                                        <p:cTn id="94" dur="500"/>
                                        <p:tgtEl>
                                          <p:spTgt spid="35"/>
                                        </p:tgtEl>
                                      </p:cBhvr>
                                    </p:animEffect>
                                  </p:childTnLst>
                                </p:cTn>
                              </p:par>
                              <p:par>
                                <p:cTn id="95" presetID="14" presetClass="entr" presetSubtype="10" fill="hold" nodeType="with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randombar(horizontal)">
                                      <p:cBhvr>
                                        <p:cTn id="97" dur="500"/>
                                        <p:tgtEl>
                                          <p:spTgt spid="33"/>
                                        </p:tgtEl>
                                      </p:cBhvr>
                                    </p:animEffect>
                                  </p:childTnLst>
                                </p:cTn>
                              </p:par>
                              <p:par>
                                <p:cTn id="98" presetID="14" presetClass="entr" presetSubtype="10" fill="hold"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randombar(horizontal)">
                                      <p:cBhvr>
                                        <p:cTn id="100" dur="500"/>
                                        <p:tgtEl>
                                          <p:spTgt spid="38"/>
                                        </p:tgtEl>
                                      </p:cBhvr>
                                    </p:animEffect>
                                  </p:childTnLst>
                                </p:cTn>
                              </p:par>
                              <p:par>
                                <p:cTn id="101" presetID="14" presetClass="entr" presetSubtype="10" fill="hold" nodeType="with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randombar(horizontal)">
                                      <p:cBhvr>
                                        <p:cTn id="103" dur="500"/>
                                        <p:tgtEl>
                                          <p:spTgt spid="43"/>
                                        </p:tgtEl>
                                      </p:cBhvr>
                                    </p:animEffect>
                                  </p:childTnLst>
                                </p:cTn>
                              </p:par>
                              <p:par>
                                <p:cTn id="104" presetID="14" presetClass="entr" presetSubtype="10" fill="hold" grpId="0" nodeType="with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randombar(horizontal)">
                                      <p:cBhvr>
                                        <p:cTn id="106" dur="500"/>
                                        <p:tgtEl>
                                          <p:spTgt spid="36"/>
                                        </p:tgtEl>
                                      </p:cBhvr>
                                    </p:animEffect>
                                  </p:childTnLst>
                                </p:cTn>
                              </p:par>
                              <p:par>
                                <p:cTn id="107" presetID="14" presetClass="entr" presetSubtype="10" fill="hold" grpId="0" nodeType="withEffect">
                                  <p:stCondLst>
                                    <p:cond delay="0"/>
                                  </p:stCondLst>
                                  <p:childTnLst>
                                    <p:set>
                                      <p:cBhvr>
                                        <p:cTn id="108" dur="1" fill="hold">
                                          <p:stCondLst>
                                            <p:cond delay="0"/>
                                          </p:stCondLst>
                                        </p:cTn>
                                        <p:tgtEl>
                                          <p:spTgt spid="42"/>
                                        </p:tgtEl>
                                        <p:attrNameLst>
                                          <p:attrName>style.visibility</p:attrName>
                                        </p:attrNameLst>
                                      </p:cBhvr>
                                      <p:to>
                                        <p:strVal val="visible"/>
                                      </p:to>
                                    </p:set>
                                    <p:animEffect transition="in" filter="randombar(horizontal)">
                                      <p:cBhvr>
                                        <p:cTn id="109" dur="500"/>
                                        <p:tgtEl>
                                          <p:spTgt spid="42"/>
                                        </p:tgtEl>
                                      </p:cBhvr>
                                    </p:animEffect>
                                  </p:childTnLst>
                                </p:cTn>
                              </p:par>
                              <p:par>
                                <p:cTn id="110" presetID="14" presetClass="entr" presetSubtype="10" fill="hold" grpId="0" nodeType="withEffect">
                                  <p:stCondLst>
                                    <p:cond delay="0"/>
                                  </p:stCondLst>
                                  <p:childTnLst>
                                    <p:set>
                                      <p:cBhvr>
                                        <p:cTn id="111" dur="1" fill="hold">
                                          <p:stCondLst>
                                            <p:cond delay="0"/>
                                          </p:stCondLst>
                                        </p:cTn>
                                        <p:tgtEl>
                                          <p:spTgt spid="37"/>
                                        </p:tgtEl>
                                        <p:attrNameLst>
                                          <p:attrName>style.visibility</p:attrName>
                                        </p:attrNameLst>
                                      </p:cBhvr>
                                      <p:to>
                                        <p:strVal val="visible"/>
                                      </p:to>
                                    </p:set>
                                    <p:animEffect transition="in" filter="randombar(horizontal)">
                                      <p:cBhvr>
                                        <p:cTn id="112" dur="500"/>
                                        <p:tgtEl>
                                          <p:spTgt spid="37"/>
                                        </p:tgtEl>
                                      </p:cBhvr>
                                    </p:animEffect>
                                  </p:childTnLst>
                                </p:cTn>
                              </p:par>
                              <p:par>
                                <p:cTn id="113" presetID="14" presetClass="entr" presetSubtype="10" fill="hold" nodeType="with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randombar(horizontal)">
                                      <p:cBhvr>
                                        <p:cTn id="115" dur="500"/>
                                        <p:tgtEl>
                                          <p:spTgt spid="34"/>
                                        </p:tgtEl>
                                      </p:cBhvr>
                                    </p:animEffect>
                                  </p:childTnLst>
                                </p:cTn>
                              </p:par>
                              <p:par>
                                <p:cTn id="116" presetID="14" presetClass="entr" presetSubtype="10" fill="hold" grpId="0" nodeType="withEffect">
                                  <p:stCondLst>
                                    <p:cond delay="0"/>
                                  </p:stCondLst>
                                  <p:childTnLst>
                                    <p:set>
                                      <p:cBhvr>
                                        <p:cTn id="117" dur="1" fill="hold">
                                          <p:stCondLst>
                                            <p:cond delay="0"/>
                                          </p:stCondLst>
                                        </p:cTn>
                                        <p:tgtEl>
                                          <p:spTgt spid="39"/>
                                        </p:tgtEl>
                                        <p:attrNameLst>
                                          <p:attrName>style.visibility</p:attrName>
                                        </p:attrNameLst>
                                      </p:cBhvr>
                                      <p:to>
                                        <p:strVal val="visible"/>
                                      </p:to>
                                    </p:set>
                                    <p:animEffect transition="in" filter="randombar(horizontal)">
                                      <p:cBhvr>
                                        <p:cTn id="118" dur="500"/>
                                        <p:tgtEl>
                                          <p:spTgt spid="39"/>
                                        </p:tgtEl>
                                      </p:cBhvr>
                                    </p:animEffect>
                                  </p:childTnLst>
                                </p:cTn>
                              </p:par>
                            </p:childTnLst>
                          </p:cTn>
                        </p:par>
                      </p:childTnLst>
                    </p:cTn>
                  </p:par>
                  <p:par>
                    <p:cTn id="119" fill="hold">
                      <p:stCondLst>
                        <p:cond delay="indefinite"/>
                      </p:stCondLst>
                      <p:childTnLst>
                        <p:par>
                          <p:cTn id="120" fill="hold">
                            <p:stCondLst>
                              <p:cond delay="0"/>
                            </p:stCondLst>
                            <p:childTnLst>
                              <p:par>
                                <p:cTn id="121" presetID="14" presetClass="entr" presetSubtype="10" fill="hold" nodeType="clickEffect">
                                  <p:stCondLst>
                                    <p:cond delay="0"/>
                                  </p:stCondLst>
                                  <p:childTnLst>
                                    <p:set>
                                      <p:cBhvr>
                                        <p:cTn id="122" dur="1" fill="hold">
                                          <p:stCondLst>
                                            <p:cond delay="0"/>
                                          </p:stCondLst>
                                        </p:cTn>
                                        <p:tgtEl>
                                          <p:spTgt spid="46"/>
                                        </p:tgtEl>
                                        <p:attrNameLst>
                                          <p:attrName>style.visibility</p:attrName>
                                        </p:attrNameLst>
                                      </p:cBhvr>
                                      <p:to>
                                        <p:strVal val="visible"/>
                                      </p:to>
                                    </p:set>
                                    <p:animEffect transition="in" filter="randombar(horizontal)">
                                      <p:cBhvr>
                                        <p:cTn id="123" dur="500"/>
                                        <p:tgtEl>
                                          <p:spTgt spid="46"/>
                                        </p:tgtEl>
                                      </p:cBhvr>
                                    </p:animEffect>
                                  </p:childTnLst>
                                </p:cTn>
                              </p:par>
                              <p:par>
                                <p:cTn id="124" presetID="14" presetClass="entr" presetSubtype="10" fill="hold"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randombar(horizontal)">
                                      <p:cBhvr>
                                        <p:cTn id="126" dur="500"/>
                                        <p:tgtEl>
                                          <p:spTgt spid="45"/>
                                        </p:tgtEl>
                                      </p:cBhvr>
                                    </p:animEffect>
                                  </p:childTnLst>
                                </p:cTn>
                              </p:par>
                              <p:par>
                                <p:cTn id="127" presetID="14" presetClass="entr" presetSubtype="10" fill="hold" nodeType="withEffect">
                                  <p:stCondLst>
                                    <p:cond delay="0"/>
                                  </p:stCondLst>
                                  <p:childTnLst>
                                    <p:set>
                                      <p:cBhvr>
                                        <p:cTn id="128" dur="1" fill="hold">
                                          <p:stCondLst>
                                            <p:cond delay="0"/>
                                          </p:stCondLst>
                                        </p:cTn>
                                        <p:tgtEl>
                                          <p:spTgt spid="48"/>
                                        </p:tgtEl>
                                        <p:attrNameLst>
                                          <p:attrName>style.visibility</p:attrName>
                                        </p:attrNameLst>
                                      </p:cBhvr>
                                      <p:to>
                                        <p:strVal val="visible"/>
                                      </p:to>
                                    </p:set>
                                    <p:animEffect transition="in" filter="randombar(horizontal)">
                                      <p:cBhvr>
                                        <p:cTn id="129" dur="500"/>
                                        <p:tgtEl>
                                          <p:spTgt spid="48"/>
                                        </p:tgtEl>
                                      </p:cBhvr>
                                    </p:animEffect>
                                  </p:childTnLst>
                                </p:cTn>
                              </p:par>
                              <p:par>
                                <p:cTn id="130" presetID="14" presetClass="entr" presetSubtype="10" fill="hold" grpId="0" nodeType="with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randombar(horizontal)">
                                      <p:cBhvr>
                                        <p:cTn id="132" dur="500"/>
                                        <p:tgtEl>
                                          <p:spTgt spid="47"/>
                                        </p:tgtEl>
                                      </p:cBhvr>
                                    </p:animEffect>
                                  </p:childTnLst>
                                </p:cTn>
                              </p:par>
                              <p:par>
                                <p:cTn id="133" presetID="14" presetClass="entr" presetSubtype="10" fill="hold" grpId="0" nodeType="withEffect">
                                  <p:stCondLst>
                                    <p:cond delay="0"/>
                                  </p:stCondLst>
                                  <p:childTnLst>
                                    <p:set>
                                      <p:cBhvr>
                                        <p:cTn id="134" dur="1" fill="hold">
                                          <p:stCondLst>
                                            <p:cond delay="0"/>
                                          </p:stCondLst>
                                        </p:cTn>
                                        <p:tgtEl>
                                          <p:spTgt spid="49"/>
                                        </p:tgtEl>
                                        <p:attrNameLst>
                                          <p:attrName>style.visibility</p:attrName>
                                        </p:attrNameLst>
                                      </p:cBhvr>
                                      <p:to>
                                        <p:strVal val="visible"/>
                                      </p:to>
                                    </p:set>
                                    <p:animEffect transition="in" filter="randombar(horizontal)">
                                      <p:cBhvr>
                                        <p:cTn id="135" dur="500"/>
                                        <p:tgtEl>
                                          <p:spTgt spid="49"/>
                                        </p:tgtEl>
                                      </p:cBhvr>
                                    </p:animEffect>
                                  </p:childTnLst>
                                </p:cTn>
                              </p:par>
                              <p:par>
                                <p:cTn id="136" presetID="14" presetClass="entr" presetSubtype="10" fill="hold" nodeType="withEffect">
                                  <p:stCondLst>
                                    <p:cond delay="0"/>
                                  </p:stCondLst>
                                  <p:childTnLst>
                                    <p:set>
                                      <p:cBhvr>
                                        <p:cTn id="137" dur="1" fill="hold">
                                          <p:stCondLst>
                                            <p:cond delay="0"/>
                                          </p:stCondLst>
                                        </p:cTn>
                                        <p:tgtEl>
                                          <p:spTgt spid="51"/>
                                        </p:tgtEl>
                                        <p:attrNameLst>
                                          <p:attrName>style.visibility</p:attrName>
                                        </p:attrNameLst>
                                      </p:cBhvr>
                                      <p:to>
                                        <p:strVal val="visible"/>
                                      </p:to>
                                    </p:set>
                                    <p:animEffect transition="in" filter="randombar(horizontal)">
                                      <p:cBhvr>
                                        <p:cTn id="138" dur="500"/>
                                        <p:tgtEl>
                                          <p:spTgt spid="51"/>
                                        </p:tgtEl>
                                      </p:cBhvr>
                                    </p:animEffect>
                                  </p:childTnLst>
                                </p:cTn>
                              </p:par>
                              <p:par>
                                <p:cTn id="139" presetID="14" presetClass="entr" presetSubtype="10" fill="hold" nodeType="withEffect">
                                  <p:stCondLst>
                                    <p:cond delay="0"/>
                                  </p:stCondLst>
                                  <p:childTnLst>
                                    <p:set>
                                      <p:cBhvr>
                                        <p:cTn id="140" dur="1" fill="hold">
                                          <p:stCondLst>
                                            <p:cond delay="0"/>
                                          </p:stCondLst>
                                        </p:cTn>
                                        <p:tgtEl>
                                          <p:spTgt spid="54"/>
                                        </p:tgtEl>
                                        <p:attrNameLst>
                                          <p:attrName>style.visibility</p:attrName>
                                        </p:attrNameLst>
                                      </p:cBhvr>
                                      <p:to>
                                        <p:strVal val="visible"/>
                                      </p:to>
                                    </p:set>
                                    <p:animEffect transition="in" filter="randombar(horizontal)">
                                      <p:cBhvr>
                                        <p:cTn id="141" dur="500"/>
                                        <p:tgtEl>
                                          <p:spTgt spid="54"/>
                                        </p:tgtEl>
                                      </p:cBhvr>
                                    </p:animEffect>
                                  </p:childTnLst>
                                </p:cTn>
                              </p:par>
                              <p:par>
                                <p:cTn id="142" presetID="14" presetClass="entr" presetSubtype="10" fill="hold" grpId="0" nodeType="withEffect">
                                  <p:stCondLst>
                                    <p:cond delay="0"/>
                                  </p:stCondLst>
                                  <p:childTnLst>
                                    <p:set>
                                      <p:cBhvr>
                                        <p:cTn id="143" dur="1" fill="hold">
                                          <p:stCondLst>
                                            <p:cond delay="0"/>
                                          </p:stCondLst>
                                        </p:cTn>
                                        <p:tgtEl>
                                          <p:spTgt spid="50"/>
                                        </p:tgtEl>
                                        <p:attrNameLst>
                                          <p:attrName>style.visibility</p:attrName>
                                        </p:attrNameLst>
                                      </p:cBhvr>
                                      <p:to>
                                        <p:strVal val="visible"/>
                                      </p:to>
                                    </p:set>
                                    <p:animEffect transition="in" filter="randombar(horizontal)">
                                      <p:cBhvr>
                                        <p:cTn id="144" dur="500"/>
                                        <p:tgtEl>
                                          <p:spTgt spid="50"/>
                                        </p:tgtEl>
                                      </p:cBhvr>
                                    </p:animEffect>
                                  </p:childTnLst>
                                </p:cTn>
                              </p:par>
                              <p:par>
                                <p:cTn id="145" presetID="14" presetClass="entr" presetSubtype="10" fill="hold"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randombar(horizontal)">
                                      <p:cBhvr>
                                        <p:cTn id="147" dur="500"/>
                                        <p:tgtEl>
                                          <p:spTgt spid="56"/>
                                        </p:tgtEl>
                                      </p:cBhvr>
                                    </p:animEffect>
                                  </p:childTnLst>
                                </p:cTn>
                              </p:par>
                              <p:par>
                                <p:cTn id="148" presetID="14" presetClass="entr" presetSubtype="10" fill="hold" grpId="0" nodeType="withEffect">
                                  <p:stCondLst>
                                    <p:cond delay="0"/>
                                  </p:stCondLst>
                                  <p:childTnLst>
                                    <p:set>
                                      <p:cBhvr>
                                        <p:cTn id="149" dur="1" fill="hold">
                                          <p:stCondLst>
                                            <p:cond delay="0"/>
                                          </p:stCondLst>
                                        </p:cTn>
                                        <p:tgtEl>
                                          <p:spTgt spid="59"/>
                                        </p:tgtEl>
                                        <p:attrNameLst>
                                          <p:attrName>style.visibility</p:attrName>
                                        </p:attrNameLst>
                                      </p:cBhvr>
                                      <p:to>
                                        <p:strVal val="visible"/>
                                      </p:to>
                                    </p:set>
                                    <p:animEffect transition="in" filter="randombar(horizontal)">
                                      <p:cBhvr>
                                        <p:cTn id="150" dur="500"/>
                                        <p:tgtEl>
                                          <p:spTgt spid="59"/>
                                        </p:tgtEl>
                                      </p:cBhvr>
                                    </p:animEffect>
                                  </p:childTnLst>
                                </p:cTn>
                              </p:par>
                            </p:childTnLst>
                          </p:cTn>
                        </p:par>
                      </p:childTnLst>
                    </p:cTn>
                  </p:par>
                  <p:par>
                    <p:cTn id="151" fill="hold">
                      <p:stCondLst>
                        <p:cond delay="indefinite"/>
                      </p:stCondLst>
                      <p:childTnLst>
                        <p:par>
                          <p:cTn id="152" fill="hold">
                            <p:stCondLst>
                              <p:cond delay="0"/>
                            </p:stCondLst>
                            <p:childTnLst>
                              <p:par>
                                <p:cTn id="153" presetID="14" presetClass="entr" presetSubtype="10" fill="hold" grpId="0" nodeType="clickEffect">
                                  <p:stCondLst>
                                    <p:cond delay="0"/>
                                  </p:stCondLst>
                                  <p:childTnLst>
                                    <p:set>
                                      <p:cBhvr>
                                        <p:cTn id="154" dur="1" fill="hold">
                                          <p:stCondLst>
                                            <p:cond delay="0"/>
                                          </p:stCondLst>
                                        </p:cTn>
                                        <p:tgtEl>
                                          <p:spTgt spid="53"/>
                                        </p:tgtEl>
                                        <p:attrNameLst>
                                          <p:attrName>style.visibility</p:attrName>
                                        </p:attrNameLst>
                                      </p:cBhvr>
                                      <p:to>
                                        <p:strVal val="visible"/>
                                      </p:to>
                                    </p:set>
                                    <p:animEffect transition="in" filter="randombar(horizontal)">
                                      <p:cBhvr>
                                        <p:cTn id="15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3" grpId="0" animBg="1"/>
      <p:bldP spid="15" grpId="0" animBg="1"/>
      <p:bldP spid="16" grpId="0" animBg="1"/>
      <p:bldP spid="21" grpId="0"/>
      <p:bldP spid="22" grpId="0"/>
      <p:bldP spid="24" grpId="0" animBg="1"/>
      <p:bldP spid="29" grpId="0"/>
      <p:bldP spid="27" grpId="0"/>
      <p:bldP spid="32" grpId="0"/>
      <p:bldP spid="36" grpId="0" animBg="1"/>
      <p:bldP spid="37" grpId="0"/>
      <p:bldP spid="39" grpId="0"/>
      <p:bldP spid="42" grpId="0"/>
      <p:bldP spid="47" grpId="0" animBg="1"/>
      <p:bldP spid="49" grpId="0"/>
      <p:bldP spid="50" grpId="0"/>
      <p:bldP spid="53" grpId="0"/>
      <p:bldP spid="5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Times New Roman" panose="02020603050405020304" pitchFamily="18" charset="0"/>
                <a:cs typeface="Times New Roman" panose="02020603050405020304" pitchFamily="18" charset="0"/>
              </a:rPr>
              <a:t>Introduction</a:t>
            </a:r>
            <a:endParaRPr dirty="0">
              <a:latin typeface="Times New Roman" panose="02020603050405020304" pitchFamily="18" charset="0"/>
              <a:cs typeface="Times New Roman" panose="02020603050405020304" pitchFamily="18" charset="0"/>
            </a:endParaRPr>
          </a:p>
        </p:txBody>
      </p:sp>
      <p:sp>
        <p:nvSpPr>
          <p:cNvPr id="242" name="Google Shape;242;p17"/>
          <p:cNvSpPr txBox="1">
            <a:spLocks noGrp="1"/>
          </p:cNvSpPr>
          <p:nvPr>
            <p:ph type="body" idx="1"/>
          </p:nvPr>
        </p:nvSpPr>
        <p:spPr>
          <a:xfrm>
            <a:off x="544286" y="1419258"/>
            <a:ext cx="8271539" cy="1114622"/>
          </a:xfrm>
          <a:prstGeom prst="rect">
            <a:avLst/>
          </a:prstGeom>
        </p:spPr>
        <p:txBody>
          <a:bodyPr spcFirstLastPara="1" wrap="square" lIns="0" tIns="0" rIns="0" bIns="0" anchor="t" anchorCtr="0">
            <a:noAutofit/>
          </a:bodyPr>
          <a:lstStyle/>
          <a:p>
            <a:pPr lvl="0" algn="just"/>
            <a:r>
              <a:rPr lang="en-US" sz="1700" dirty="0">
                <a:latin typeface="Inria Sans" panose="020B0604020202020204" charset="0"/>
                <a:cs typeface="Times New Roman" panose="02020603050405020304" pitchFamily="18" charset="0"/>
              </a:rPr>
              <a:t>The Internet of Things (IoT) is an extension of the Internet in which large numbers of “things”, including sensors, actuators and </a:t>
            </a:r>
            <a:r>
              <a:rPr lang="en-US" sz="1700" dirty="0" smtClean="0">
                <a:latin typeface="Inria Sans" panose="020B0604020202020204" charset="0"/>
                <a:cs typeface="Times New Roman" panose="02020603050405020304" pitchFamily="18" charset="0"/>
              </a:rPr>
              <a:t>processors</a:t>
            </a:r>
            <a:r>
              <a:rPr lang="en-US" sz="1700" dirty="0">
                <a:latin typeface="Inria Sans" panose="020B0604020202020204" charset="0"/>
                <a:cs typeface="Times New Roman" panose="02020603050405020304" pitchFamily="18" charset="0"/>
              </a:rPr>
              <a:t>, in addition to human users, are networked and able to provide high resolution data on their environment and exercise a degree of control over </a:t>
            </a:r>
            <a:r>
              <a:rPr lang="en-US" sz="1700" dirty="0" smtClean="0">
                <a:latin typeface="Inria Sans" panose="020B0604020202020204" charset="0"/>
                <a:cs typeface="Times New Roman" panose="02020603050405020304" pitchFamily="18" charset="0"/>
              </a:rPr>
              <a:t>it.</a:t>
            </a:r>
          </a:p>
          <a:p>
            <a:pPr lvl="0" algn="just"/>
            <a:endParaRPr lang="en-US" sz="1700" dirty="0">
              <a:latin typeface="Inria Sans" panose="020B060402020202020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5" name="Google Shape;242;p17"/>
          <p:cNvSpPr txBox="1">
            <a:spLocks/>
          </p:cNvSpPr>
          <p:nvPr/>
        </p:nvSpPr>
        <p:spPr>
          <a:xfrm>
            <a:off x="544286" y="2594905"/>
            <a:ext cx="8271539" cy="3177934"/>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algn="just"/>
            <a:r>
              <a:rPr lang="en-US" sz="1700" dirty="0">
                <a:latin typeface="Inria Sans" panose="020B0604020202020204" charset="0"/>
                <a:cs typeface="Times New Roman" panose="02020603050405020304" pitchFamily="18" charset="0"/>
              </a:rPr>
              <a:t>The principal advantage of IoT consists of its ability to enable communication between an </a:t>
            </a:r>
            <a:r>
              <a:rPr lang="en-US" sz="1700" dirty="0" smtClean="0">
                <a:latin typeface="Inria Sans" panose="020B0604020202020204" charset="0"/>
                <a:cs typeface="Times New Roman" panose="02020603050405020304" pitchFamily="18" charset="0"/>
              </a:rPr>
              <a:t>infinite amount </a:t>
            </a:r>
            <a:r>
              <a:rPr lang="en-US" sz="1700" dirty="0">
                <a:latin typeface="Inria Sans" panose="020B0604020202020204" charset="0"/>
                <a:cs typeface="Times New Roman" panose="02020603050405020304" pitchFamily="18" charset="0"/>
              </a:rPr>
              <a:t>of machines incorporated into a large-scale wireless </a:t>
            </a:r>
            <a:r>
              <a:rPr lang="en-US" sz="1700" dirty="0" smtClean="0">
                <a:latin typeface="Inria Sans" panose="020B0604020202020204" charset="0"/>
                <a:cs typeface="Times New Roman" panose="02020603050405020304" pitchFamily="18" charset="0"/>
              </a:rPr>
              <a:t>network.</a:t>
            </a:r>
          </a:p>
          <a:p>
            <a:pPr algn="just"/>
            <a:endParaRPr lang="en-US" sz="1700" dirty="0">
              <a:latin typeface="Inria Sans" panose="020B0604020202020204" charset="0"/>
              <a:cs typeface="Times New Roman" panose="02020603050405020304" pitchFamily="18" charset="0"/>
            </a:endParaRPr>
          </a:p>
          <a:p>
            <a:pPr algn="just"/>
            <a:r>
              <a:rPr lang="en-US" sz="1700" dirty="0" smtClean="0">
                <a:latin typeface="Inria Sans" panose="020B0604020202020204" charset="0"/>
                <a:cs typeface="Times New Roman" panose="02020603050405020304" pitchFamily="18" charset="0"/>
              </a:rPr>
              <a:t>These </a:t>
            </a:r>
            <a:r>
              <a:rPr lang="en-US" sz="1700" dirty="0">
                <a:latin typeface="Inria Sans" panose="020B0604020202020204" charset="0"/>
                <a:cs typeface="Times New Roman" panose="02020603050405020304" pitchFamily="18" charset="0"/>
              </a:rPr>
              <a:t>automated </a:t>
            </a:r>
            <a:r>
              <a:rPr lang="en-US" sz="1700" dirty="0" smtClean="0">
                <a:latin typeface="Inria Sans" panose="020B0604020202020204" charset="0"/>
                <a:cs typeface="Times New Roman" panose="02020603050405020304" pitchFamily="18" charset="0"/>
              </a:rPr>
              <a:t>devices and </a:t>
            </a:r>
            <a:r>
              <a:rPr lang="en-US" sz="1700" dirty="0">
                <a:latin typeface="Inria Sans" panose="020B0604020202020204" charset="0"/>
                <a:cs typeface="Times New Roman" panose="02020603050405020304" pitchFamily="18" charset="0"/>
              </a:rPr>
              <a:t>sensors together produce and transmit information in real-time, which is useless in the case </a:t>
            </a:r>
            <a:r>
              <a:rPr lang="en-US" sz="1700" dirty="0" smtClean="0">
                <a:latin typeface="Inria Sans" panose="020B0604020202020204" charset="0"/>
                <a:cs typeface="Times New Roman" panose="02020603050405020304" pitchFamily="18" charset="0"/>
              </a:rPr>
              <a:t>of incorrect </a:t>
            </a:r>
            <a:r>
              <a:rPr lang="en-US" sz="1700" dirty="0">
                <a:latin typeface="Inria Sans" panose="020B0604020202020204" charset="0"/>
                <a:cs typeface="Times New Roman" panose="02020603050405020304" pitchFamily="18" charset="0"/>
              </a:rPr>
              <a:t>or </a:t>
            </a:r>
            <a:r>
              <a:rPr lang="en-US" sz="1700" dirty="0" err="1" smtClean="0">
                <a:latin typeface="Inria Sans" panose="020B0604020202020204" charset="0"/>
                <a:cs typeface="Times New Roman" panose="02020603050405020304" pitchFamily="18" charset="0"/>
              </a:rPr>
              <a:t>insuffcient</a:t>
            </a:r>
            <a:r>
              <a:rPr lang="en-US" sz="1700" dirty="0" smtClean="0">
                <a:latin typeface="Inria Sans" panose="020B0604020202020204" charset="0"/>
                <a:cs typeface="Times New Roman" panose="02020603050405020304" pitchFamily="18" charset="0"/>
              </a:rPr>
              <a:t> </a:t>
            </a:r>
            <a:r>
              <a:rPr lang="en-US" sz="1700" dirty="0">
                <a:latin typeface="Inria Sans" panose="020B0604020202020204" charset="0"/>
                <a:cs typeface="Times New Roman" panose="02020603050405020304" pitchFamily="18" charset="0"/>
              </a:rPr>
              <a:t>filtering and data processing. </a:t>
            </a:r>
          </a:p>
        </p:txBody>
      </p:sp>
    </p:spTree>
    <p:extLst>
      <p:ext uri="{BB962C8B-B14F-4D97-AF65-F5344CB8AC3E}">
        <p14:creationId xmlns:p14="http://schemas.microsoft.com/office/powerpoint/2010/main" val="19783436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8" y="888677"/>
            <a:ext cx="7803328"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protocol</a:t>
            </a:r>
            <a:endParaRPr sz="2000" dirty="0">
              <a:latin typeface="Inria Sans" panose="020B0604020202020204" charset="0"/>
            </a:endParaRPr>
          </a:p>
        </p:txBody>
      </p:sp>
      <p:sp>
        <p:nvSpPr>
          <p:cNvPr id="52" name="Google Shape;267;p19"/>
          <p:cNvSpPr txBox="1">
            <a:spLocks/>
          </p:cNvSpPr>
          <p:nvPr/>
        </p:nvSpPr>
        <p:spPr>
          <a:xfrm>
            <a:off x="1207850" y="1434601"/>
            <a:ext cx="7783626" cy="53208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TDMA creates channels by assigning users nonoverlapping time </a:t>
            </a:r>
            <a:r>
              <a:rPr lang="en-US" dirty="0" smtClean="0">
                <a:solidFill>
                  <a:srgbClr val="FFFFFF"/>
                </a:solidFill>
                <a:latin typeface="Inria Sans" panose="020B0604020202020204" charset="0"/>
                <a:cs typeface="Times New Roman" panose="02020603050405020304" pitchFamily="18" charset="0"/>
              </a:rPr>
              <a:t>slots. </a:t>
            </a:r>
            <a:r>
              <a:rPr lang="en-US" dirty="0">
                <a:solidFill>
                  <a:srgbClr val="FFFFFF"/>
                </a:solidFill>
                <a:latin typeface="Inria Sans" panose="020B0604020202020204" charset="0"/>
                <a:cs typeface="Times New Roman" panose="02020603050405020304" pitchFamily="18" charset="0"/>
              </a:rPr>
              <a:t>In a system with N users, each user can thus use the total bandwidth W, but only a fraction 1/N of the time</a:t>
            </a:r>
            <a:endParaRPr lang="en-US" sz="1800" b="1" dirty="0">
              <a:solidFill>
                <a:srgbClr val="FFFFFF"/>
              </a:solidFill>
              <a:latin typeface="Inria Sans" panose="020B0604020202020204" charset="0"/>
              <a:cs typeface="Times New Roman" panose="02020603050405020304" pitchFamily="18" charset="0"/>
            </a:endParaRPr>
          </a:p>
        </p:txBody>
      </p:sp>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1951732"/>
            <a:ext cx="537537" cy="537537"/>
          </a:xfrm>
          <a:prstGeom prst="rect">
            <a:avLst/>
          </a:prstGeom>
        </p:spPr>
      </p:pic>
      <p:sp>
        <p:nvSpPr>
          <p:cNvPr id="2" name="Rectangle 1"/>
          <p:cNvSpPr/>
          <p:nvPr/>
        </p:nvSpPr>
        <p:spPr>
          <a:xfrm>
            <a:off x="725715" y="2010043"/>
            <a:ext cx="27577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2678441"/>
            <a:ext cx="537537" cy="537537"/>
          </a:xfrm>
          <a:prstGeom prst="rect">
            <a:avLst/>
          </a:prstGeom>
        </p:spPr>
      </p:pic>
      <p:sp>
        <p:nvSpPr>
          <p:cNvPr id="61" name="Rectangle 60"/>
          <p:cNvSpPr/>
          <p:nvPr/>
        </p:nvSpPr>
        <p:spPr>
          <a:xfrm>
            <a:off x="725715" y="2736752"/>
            <a:ext cx="275771"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3405150"/>
            <a:ext cx="537537" cy="537537"/>
          </a:xfrm>
          <a:prstGeom prst="rect">
            <a:avLst/>
          </a:prstGeom>
        </p:spPr>
      </p:pic>
      <p:sp>
        <p:nvSpPr>
          <p:cNvPr id="63" name="Rectangle 62"/>
          <p:cNvSpPr/>
          <p:nvPr/>
        </p:nvSpPr>
        <p:spPr>
          <a:xfrm>
            <a:off x="725715" y="3463461"/>
            <a:ext cx="275771"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3</a:t>
            </a:r>
            <a:endParaRPr lang="en-US" dirty="0"/>
          </a:p>
        </p:txBody>
      </p: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4073802"/>
            <a:ext cx="537537" cy="537537"/>
          </a:xfrm>
          <a:prstGeom prst="rect">
            <a:avLst/>
          </a:prstGeom>
        </p:spPr>
      </p:pic>
      <p:sp>
        <p:nvSpPr>
          <p:cNvPr id="65" name="Rectangle 64"/>
          <p:cNvSpPr/>
          <p:nvPr/>
        </p:nvSpPr>
        <p:spPr>
          <a:xfrm>
            <a:off x="725715" y="4132114"/>
            <a:ext cx="275771"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4</a:t>
            </a:r>
            <a:endParaRPr lang="en-US" dirty="0"/>
          </a:p>
        </p:txBody>
      </p:sp>
      <p:cxnSp>
        <p:nvCxnSpPr>
          <p:cNvPr id="66" name="Straight Arrow Connector 65"/>
          <p:cNvCxnSpPr/>
          <p:nvPr/>
        </p:nvCxnSpPr>
        <p:spPr>
          <a:xfrm>
            <a:off x="1837997" y="4704716"/>
            <a:ext cx="4606221" cy="1"/>
          </a:xfrm>
          <a:prstGeom prst="straightConnector1">
            <a:avLst/>
          </a:prstGeom>
          <a:ln w="28575">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67" name="Google Shape;326;p24"/>
          <p:cNvSpPr txBox="1">
            <a:spLocks/>
          </p:cNvSpPr>
          <p:nvPr/>
        </p:nvSpPr>
        <p:spPr>
          <a:xfrm>
            <a:off x="6545818" y="4529066"/>
            <a:ext cx="272608"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2000" dirty="0" smtClean="0">
                <a:latin typeface="Inria Sans" panose="020B0604020202020204" charset="0"/>
              </a:rPr>
              <a:t>T</a:t>
            </a:r>
            <a:endParaRPr lang="en-US" sz="2000" dirty="0">
              <a:latin typeface="Inria Sans" panose="020B0604020202020204" charset="0"/>
            </a:endParaRPr>
          </a:p>
        </p:txBody>
      </p:sp>
      <p:sp>
        <p:nvSpPr>
          <p:cNvPr id="68" name="Google Shape;267;p19"/>
          <p:cNvSpPr txBox="1">
            <a:spLocks/>
          </p:cNvSpPr>
          <p:nvPr/>
        </p:nvSpPr>
        <p:spPr>
          <a:xfrm>
            <a:off x="1981200" y="4815052"/>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a:solidFill>
                  <a:srgbClr val="FFFFFF"/>
                </a:solidFill>
                <a:latin typeface="Inria Sans" panose="020B0604020202020204" charset="0"/>
                <a:cs typeface="Times New Roman" panose="02020603050405020304" pitchFamily="18" charset="0"/>
              </a:rPr>
              <a:t>1</a:t>
            </a:r>
            <a:endParaRPr lang="en-US" sz="1800" b="1" dirty="0">
              <a:solidFill>
                <a:srgbClr val="FFFFFF"/>
              </a:solidFill>
              <a:latin typeface="Inria Sans" panose="020B0604020202020204" charset="0"/>
              <a:cs typeface="Times New Roman" panose="02020603050405020304" pitchFamily="18" charset="0"/>
            </a:endParaRPr>
          </a:p>
        </p:txBody>
      </p:sp>
      <p:sp>
        <p:nvSpPr>
          <p:cNvPr id="69" name="Rectangle 68"/>
          <p:cNvSpPr/>
          <p:nvPr/>
        </p:nvSpPr>
        <p:spPr>
          <a:xfrm>
            <a:off x="1981200" y="2054547"/>
            <a:ext cx="27577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0" name="Google Shape;267;p19"/>
          <p:cNvSpPr txBox="1">
            <a:spLocks/>
          </p:cNvSpPr>
          <p:nvPr/>
        </p:nvSpPr>
        <p:spPr>
          <a:xfrm>
            <a:off x="2344058" y="4815052"/>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2</a:t>
            </a:r>
            <a:endParaRPr lang="en-US" sz="1800" b="1" dirty="0">
              <a:solidFill>
                <a:srgbClr val="FFFFFF"/>
              </a:solidFill>
              <a:latin typeface="Inria Sans" panose="020B0604020202020204" charset="0"/>
              <a:cs typeface="Times New Roman" panose="02020603050405020304" pitchFamily="18" charset="0"/>
            </a:endParaRPr>
          </a:p>
        </p:txBody>
      </p:sp>
      <p:sp>
        <p:nvSpPr>
          <p:cNvPr id="71" name="Rectangle 70"/>
          <p:cNvSpPr/>
          <p:nvPr/>
        </p:nvSpPr>
        <p:spPr>
          <a:xfrm>
            <a:off x="2344058" y="2733912"/>
            <a:ext cx="275771"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2" name="Rectangle 71"/>
          <p:cNvSpPr/>
          <p:nvPr/>
        </p:nvSpPr>
        <p:spPr>
          <a:xfrm>
            <a:off x="2685143" y="3405150"/>
            <a:ext cx="275771"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3" name="Google Shape;267;p19"/>
          <p:cNvSpPr txBox="1">
            <a:spLocks/>
          </p:cNvSpPr>
          <p:nvPr/>
        </p:nvSpPr>
        <p:spPr>
          <a:xfrm>
            <a:off x="2685143" y="4804104"/>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3</a:t>
            </a:r>
            <a:endParaRPr lang="en-US" sz="1800" b="1" dirty="0">
              <a:solidFill>
                <a:srgbClr val="FFFFFF"/>
              </a:solidFill>
              <a:latin typeface="Inria Sans" panose="020B0604020202020204" charset="0"/>
              <a:cs typeface="Times New Roman" panose="02020603050405020304" pitchFamily="18" charset="0"/>
            </a:endParaRPr>
          </a:p>
        </p:txBody>
      </p:sp>
      <p:sp>
        <p:nvSpPr>
          <p:cNvPr id="74" name="Rectangle 73"/>
          <p:cNvSpPr/>
          <p:nvPr/>
        </p:nvSpPr>
        <p:spPr>
          <a:xfrm>
            <a:off x="3064926" y="4073803"/>
            <a:ext cx="275771"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5" name="Google Shape;267;p19"/>
          <p:cNvSpPr txBox="1">
            <a:spLocks/>
          </p:cNvSpPr>
          <p:nvPr/>
        </p:nvSpPr>
        <p:spPr>
          <a:xfrm>
            <a:off x="3034746"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4</a:t>
            </a:r>
            <a:endParaRPr lang="en-US" sz="1800" b="1" dirty="0">
              <a:solidFill>
                <a:srgbClr val="FFFFFF"/>
              </a:solidFill>
              <a:latin typeface="Inria Sans" panose="020B0604020202020204" charset="0"/>
              <a:cs typeface="Times New Roman" panose="02020603050405020304" pitchFamily="18" charset="0"/>
            </a:endParaRPr>
          </a:p>
        </p:txBody>
      </p:sp>
      <p:sp>
        <p:nvSpPr>
          <p:cNvPr id="76" name="Rectangle 75"/>
          <p:cNvSpPr/>
          <p:nvPr/>
        </p:nvSpPr>
        <p:spPr>
          <a:xfrm>
            <a:off x="3340698" y="2054547"/>
            <a:ext cx="27577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7" name="Google Shape;267;p19"/>
          <p:cNvSpPr txBox="1">
            <a:spLocks/>
          </p:cNvSpPr>
          <p:nvPr/>
        </p:nvSpPr>
        <p:spPr>
          <a:xfrm>
            <a:off x="3398756"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5</a:t>
            </a:r>
            <a:endParaRPr lang="en-US" sz="1800" b="1" dirty="0">
              <a:solidFill>
                <a:srgbClr val="FFFFFF"/>
              </a:solidFill>
              <a:latin typeface="Inria Sans" panose="020B0604020202020204" charset="0"/>
              <a:cs typeface="Times New Roman" panose="02020603050405020304" pitchFamily="18" charset="0"/>
            </a:endParaRPr>
          </a:p>
        </p:txBody>
      </p:sp>
      <p:sp>
        <p:nvSpPr>
          <p:cNvPr id="78" name="Rectangle 77"/>
          <p:cNvSpPr/>
          <p:nvPr/>
        </p:nvSpPr>
        <p:spPr>
          <a:xfrm>
            <a:off x="4054433" y="3399697"/>
            <a:ext cx="275771"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9" name="Google Shape;267;p19"/>
          <p:cNvSpPr txBox="1">
            <a:spLocks/>
          </p:cNvSpPr>
          <p:nvPr/>
        </p:nvSpPr>
        <p:spPr>
          <a:xfrm>
            <a:off x="3724173"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6</a:t>
            </a:r>
            <a:endParaRPr lang="en-US" sz="1800" b="1" dirty="0">
              <a:solidFill>
                <a:srgbClr val="FFFFFF"/>
              </a:solidFill>
              <a:latin typeface="Inria Sans" panose="020B0604020202020204" charset="0"/>
              <a:cs typeface="Times New Roman" panose="02020603050405020304" pitchFamily="18" charset="0"/>
            </a:endParaRPr>
          </a:p>
        </p:txBody>
      </p:sp>
      <p:sp>
        <p:nvSpPr>
          <p:cNvPr id="80" name="Google Shape;267;p19"/>
          <p:cNvSpPr txBox="1">
            <a:spLocks/>
          </p:cNvSpPr>
          <p:nvPr/>
        </p:nvSpPr>
        <p:spPr>
          <a:xfrm>
            <a:off x="4049590"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7</a:t>
            </a:r>
            <a:endParaRPr lang="en-US" sz="1800" b="1" dirty="0">
              <a:solidFill>
                <a:srgbClr val="FFFFFF"/>
              </a:solidFill>
              <a:latin typeface="Inria Sans" panose="020B0604020202020204" charset="0"/>
              <a:cs typeface="Times New Roman" panose="02020603050405020304" pitchFamily="18" charset="0"/>
            </a:endParaRPr>
          </a:p>
        </p:txBody>
      </p:sp>
      <p:sp>
        <p:nvSpPr>
          <p:cNvPr id="81" name="Google Shape;267;p19"/>
          <p:cNvSpPr txBox="1">
            <a:spLocks/>
          </p:cNvSpPr>
          <p:nvPr/>
        </p:nvSpPr>
        <p:spPr>
          <a:xfrm>
            <a:off x="4467861"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8</a:t>
            </a:r>
            <a:endParaRPr lang="en-US" sz="1800" b="1" dirty="0">
              <a:solidFill>
                <a:srgbClr val="FFFFFF"/>
              </a:solidFill>
              <a:latin typeface="Inria Sans" panose="020B0604020202020204" charset="0"/>
              <a:cs typeface="Times New Roman" panose="02020603050405020304" pitchFamily="18" charset="0"/>
            </a:endParaRPr>
          </a:p>
        </p:txBody>
      </p:sp>
      <p:sp>
        <p:nvSpPr>
          <p:cNvPr id="82" name="Google Shape;267;p19"/>
          <p:cNvSpPr txBox="1">
            <a:spLocks/>
          </p:cNvSpPr>
          <p:nvPr/>
        </p:nvSpPr>
        <p:spPr>
          <a:xfrm>
            <a:off x="4816205"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9</a:t>
            </a:r>
            <a:endParaRPr lang="en-US" sz="1800" b="1" dirty="0">
              <a:solidFill>
                <a:srgbClr val="FFFFFF"/>
              </a:solidFill>
              <a:latin typeface="Inria Sans" panose="020B0604020202020204" charset="0"/>
              <a:cs typeface="Times New Roman" panose="02020603050405020304" pitchFamily="18" charset="0"/>
            </a:endParaRPr>
          </a:p>
        </p:txBody>
      </p:sp>
      <p:sp>
        <p:nvSpPr>
          <p:cNvPr id="83" name="Rectangle 82"/>
          <p:cNvSpPr/>
          <p:nvPr/>
        </p:nvSpPr>
        <p:spPr>
          <a:xfrm>
            <a:off x="4801691" y="2068355"/>
            <a:ext cx="27577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4" name="Google Shape;267;p19"/>
          <p:cNvSpPr txBox="1">
            <a:spLocks/>
          </p:cNvSpPr>
          <p:nvPr/>
        </p:nvSpPr>
        <p:spPr>
          <a:xfrm>
            <a:off x="5181371"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10</a:t>
            </a:r>
            <a:endParaRPr lang="en-US" sz="1800" b="1" dirty="0">
              <a:solidFill>
                <a:srgbClr val="FFFFFF"/>
              </a:solidFill>
              <a:latin typeface="Inria Sans" panose="020B0604020202020204" charset="0"/>
              <a:cs typeface="Times New Roman" panose="02020603050405020304" pitchFamily="18" charset="0"/>
            </a:endParaRPr>
          </a:p>
        </p:txBody>
      </p:sp>
      <p:sp>
        <p:nvSpPr>
          <p:cNvPr id="86" name="Rectangle 85"/>
          <p:cNvSpPr/>
          <p:nvPr/>
        </p:nvSpPr>
        <p:spPr>
          <a:xfrm>
            <a:off x="5165810" y="2733912"/>
            <a:ext cx="275771"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7" name="Rectangle 86"/>
          <p:cNvSpPr/>
          <p:nvPr/>
        </p:nvSpPr>
        <p:spPr>
          <a:xfrm>
            <a:off x="5506895" y="3405150"/>
            <a:ext cx="275771"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8" name="Rectangle 87"/>
          <p:cNvSpPr/>
          <p:nvPr/>
        </p:nvSpPr>
        <p:spPr>
          <a:xfrm>
            <a:off x="5886678" y="4073803"/>
            <a:ext cx="275771"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9" name="Google Shape;267;p19"/>
          <p:cNvSpPr txBox="1">
            <a:spLocks/>
          </p:cNvSpPr>
          <p:nvPr/>
        </p:nvSpPr>
        <p:spPr>
          <a:xfrm>
            <a:off x="5555386"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11</a:t>
            </a:r>
            <a:endParaRPr lang="en-US" sz="1800" b="1" dirty="0">
              <a:solidFill>
                <a:srgbClr val="FFFFFF"/>
              </a:solidFill>
              <a:latin typeface="Inria Sans" panose="020B0604020202020204" charset="0"/>
              <a:cs typeface="Times New Roman" panose="02020603050405020304" pitchFamily="18" charset="0"/>
            </a:endParaRPr>
          </a:p>
        </p:txBody>
      </p:sp>
      <p:sp>
        <p:nvSpPr>
          <p:cNvPr id="90" name="Google Shape;267;p19"/>
          <p:cNvSpPr txBox="1">
            <a:spLocks/>
          </p:cNvSpPr>
          <p:nvPr/>
        </p:nvSpPr>
        <p:spPr>
          <a:xfrm>
            <a:off x="5903730"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12</a:t>
            </a:r>
            <a:endParaRPr lang="en-US" sz="1800" b="1"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1" name="TextBox 90"/>
              <p:cNvSpPr txBox="1"/>
              <p:nvPr/>
            </p:nvSpPr>
            <p:spPr>
              <a:xfrm>
                <a:off x="6324645" y="2220500"/>
                <a:ext cx="2395656" cy="3456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𝑝𝑒𝑓𝑜𝑟𝑚𝑎𝑛𝑐𝑒</m:t>
                      </m:r>
                      <m:r>
                        <a:rPr lang="en-US" sz="1200" b="0" i="1" smtClean="0">
                          <a:solidFill>
                            <a:schemeClr val="tx1"/>
                          </a:solidFill>
                          <a:latin typeface="Cambria Math" panose="02040503050406030204" pitchFamily="18" charset="0"/>
                        </a:rPr>
                        <m:t>= </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10</m:t>
                          </m:r>
                        </m:num>
                        <m:den>
                          <m:r>
                            <a:rPr lang="en-US" sz="1200" b="0" i="1" smtClean="0">
                              <a:solidFill>
                                <a:schemeClr val="tx1"/>
                              </a:solidFill>
                              <a:latin typeface="Cambria Math" panose="02040503050406030204" pitchFamily="18" charset="0"/>
                            </a:rPr>
                            <m:t>12</m:t>
                          </m:r>
                        </m:den>
                      </m:f>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100</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83</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3</m:t>
                      </m:r>
                      <m:r>
                        <a:rPr lang="en-US" sz="1200" b="0" i="1" smtClean="0">
                          <a:solidFill>
                            <a:schemeClr val="tx1"/>
                          </a:solidFill>
                          <a:latin typeface="Cambria Math" panose="02040503050406030204" pitchFamily="18" charset="0"/>
                          <a:ea typeface="Cambria Math" panose="02040503050406030204" pitchFamily="18" charset="0"/>
                        </a:rPr>
                        <m:t> %</m:t>
                      </m:r>
                    </m:oMath>
                  </m:oMathPara>
                </a14:m>
                <a:endParaRPr lang="en-US" sz="1200" dirty="0">
                  <a:solidFill>
                    <a:schemeClr val="tx1"/>
                  </a:solidFill>
                </a:endParaRPr>
              </a:p>
            </p:txBody>
          </p:sp>
        </mc:Choice>
        <mc:Fallback xmlns="">
          <p:sp>
            <p:nvSpPr>
              <p:cNvPr id="91" name="TextBox 90"/>
              <p:cNvSpPr txBox="1">
                <a:spLocks noRot="1" noChangeAspect="1" noMove="1" noResize="1" noEditPoints="1" noAdjustHandles="1" noChangeArrowheads="1" noChangeShapeType="1" noTextEdit="1"/>
              </p:cNvSpPr>
              <p:nvPr/>
            </p:nvSpPr>
            <p:spPr>
              <a:xfrm>
                <a:off x="6324645" y="2220500"/>
                <a:ext cx="2395656" cy="345672"/>
              </a:xfrm>
              <a:prstGeom prst="rect">
                <a:avLst/>
              </a:prstGeom>
              <a:blipFill rotWithShape="0">
                <a:blip r:embed="rId4"/>
                <a:stretch>
                  <a:fillRect l="-1786" t="-1754" r="-1276" b="-14035"/>
                </a:stretch>
              </a:blipFill>
            </p:spPr>
            <p:txBody>
              <a:bodyPr/>
              <a:lstStyle/>
              <a:p>
                <a:r>
                  <a:rPr lang="en-US">
                    <a:noFill/>
                  </a:rPr>
                  <a:t> </a:t>
                </a:r>
              </a:p>
            </p:txBody>
          </p:sp>
        </mc:Fallback>
      </mc:AlternateContent>
      <p:sp>
        <p:nvSpPr>
          <p:cNvPr id="92"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smtClean="0"/>
              <a:t>26</a:t>
            </a:r>
            <a:endParaRPr dirty="0"/>
          </a:p>
        </p:txBody>
      </p:sp>
    </p:spTree>
    <p:extLst>
      <p:ext uri="{BB962C8B-B14F-4D97-AF65-F5344CB8AC3E}">
        <p14:creationId xmlns:p14="http://schemas.microsoft.com/office/powerpoint/2010/main" val="261628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xit" presetSubtype="10" fill="hold" nodeType="withEffect">
                                  <p:stCondLst>
                                    <p:cond delay="0"/>
                                  </p:stCondLst>
                                  <p:childTnLst>
                                    <p:anim calcmode="lin" valueType="num">
                                      <p:cBhvr>
                                        <p:cTn id="6" dur="500"/>
                                        <p:tgtEl>
                                          <p:spTgt spid="66"/>
                                        </p:tgtEl>
                                        <p:attrNameLst>
                                          <p:attrName>ppt_w</p:attrName>
                                        </p:attrNameLst>
                                      </p:cBhvr>
                                      <p:tavLst>
                                        <p:tav tm="0">
                                          <p:val>
                                            <p:strVal val="ppt_w"/>
                                          </p:val>
                                        </p:tav>
                                        <p:tav tm="100000">
                                          <p:val>
                                            <p:fltVal val="0"/>
                                          </p:val>
                                        </p:tav>
                                      </p:tavLst>
                                    </p:anim>
                                    <p:anim calcmode="lin" valueType="num">
                                      <p:cBhvr>
                                        <p:cTn id="7" dur="500"/>
                                        <p:tgtEl>
                                          <p:spTgt spid="66"/>
                                        </p:tgtEl>
                                        <p:attrNameLst>
                                          <p:attrName>ppt_h</p:attrName>
                                        </p:attrNameLst>
                                      </p:cBhvr>
                                      <p:tavLst>
                                        <p:tav tm="0">
                                          <p:val>
                                            <p:strVal val="ppt_h"/>
                                          </p:val>
                                        </p:tav>
                                        <p:tav tm="100000">
                                          <p:val>
                                            <p:strVal val="ppt_h"/>
                                          </p:val>
                                        </p:tav>
                                      </p:tavLst>
                                    </p:anim>
                                    <p:set>
                                      <p:cBhvr>
                                        <p:cTn id="8" dur="1" fill="hold">
                                          <p:stCondLst>
                                            <p:cond delay="499"/>
                                          </p:stCondLst>
                                        </p:cTn>
                                        <p:tgtEl>
                                          <p:spTgt spid="66"/>
                                        </p:tgtEl>
                                        <p:attrNameLst>
                                          <p:attrName>style.visibility</p:attrName>
                                        </p:attrNameLst>
                                      </p:cBhvr>
                                      <p:to>
                                        <p:strVal val="hidden"/>
                                      </p:to>
                                    </p:set>
                                  </p:childTnLst>
                                </p:cTn>
                              </p:par>
                              <p:par>
                                <p:cTn id="9" presetID="14" presetClass="exit" presetSubtype="10" fill="hold" grpId="0" nodeType="withEffect">
                                  <p:stCondLst>
                                    <p:cond delay="0"/>
                                  </p:stCondLst>
                                  <p:childTnLst>
                                    <p:animEffect transition="out" filter="randombar(horizontal)">
                                      <p:cBhvr>
                                        <p:cTn id="10" dur="500"/>
                                        <p:tgtEl>
                                          <p:spTgt spid="67"/>
                                        </p:tgtEl>
                                      </p:cBhvr>
                                    </p:animEffect>
                                    <p:set>
                                      <p:cBhvr>
                                        <p:cTn id="11" dur="1" fill="hold">
                                          <p:stCondLst>
                                            <p:cond delay="4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protocol</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41</a:t>
            </a:fld>
            <a:endParaRPr/>
          </a:p>
        </p:txBody>
      </p:sp>
      <p:sp>
        <p:nvSpPr>
          <p:cNvPr id="4" name="Google Shape;267;p19"/>
          <p:cNvSpPr txBox="1">
            <a:spLocks/>
          </p:cNvSpPr>
          <p:nvPr/>
        </p:nvSpPr>
        <p:spPr>
          <a:xfrm>
            <a:off x="1207850" y="1434601"/>
            <a:ext cx="7783626" cy="62449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sz="1600" dirty="0" smtClean="0">
                <a:solidFill>
                  <a:srgbClr val="FFFFFF"/>
                </a:solidFill>
                <a:latin typeface="Inria Sans" panose="020B0604020202020204" charset="0"/>
                <a:cs typeface="Times New Roman" panose="02020603050405020304" pitchFamily="18" charset="0"/>
              </a:rPr>
              <a:t>Node transmits as soon as it has a frame.</a:t>
            </a:r>
          </a:p>
          <a:p>
            <a:pPr marL="268288" indent="-268288" algn="just">
              <a:buClr>
                <a:srgbClr val="10E7D9"/>
              </a:buClr>
              <a:buSzPts val="1800"/>
              <a:buFont typeface="Wingdings" panose="05000000000000000000" pitchFamily="2" charset="2"/>
              <a:buChar char="v"/>
            </a:pPr>
            <a:r>
              <a:rPr lang="en-US" sz="1600" dirty="0" smtClean="0">
                <a:solidFill>
                  <a:srgbClr val="FFFFFF"/>
                </a:solidFill>
                <a:latin typeface="Inria Sans" panose="020B0604020202020204" charset="0"/>
                <a:cs typeface="Times New Roman" panose="02020603050405020304" pitchFamily="18" charset="0"/>
              </a:rPr>
              <a:t>If  a collision is detected, it waits for a random time interval and then retransmits.</a:t>
            </a:r>
            <a:endParaRPr lang="en-US" sz="1600" dirty="0">
              <a:solidFill>
                <a:srgbClr val="FFFFFF"/>
              </a:solidFill>
              <a:latin typeface="Inria Sans" panose="020B0604020202020204" charset="0"/>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2053327"/>
            <a:ext cx="537537" cy="537537"/>
          </a:xfrm>
          <a:prstGeom prst="rect">
            <a:avLst/>
          </a:prstGeom>
        </p:spPr>
      </p:pic>
      <p:sp>
        <p:nvSpPr>
          <p:cNvPr id="6" name="Rectangle 5"/>
          <p:cNvSpPr/>
          <p:nvPr/>
        </p:nvSpPr>
        <p:spPr>
          <a:xfrm>
            <a:off x="725715" y="2111638"/>
            <a:ext cx="27577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2780036"/>
            <a:ext cx="537537" cy="537537"/>
          </a:xfrm>
          <a:prstGeom prst="rect">
            <a:avLst/>
          </a:prstGeom>
        </p:spPr>
      </p:pic>
      <p:sp>
        <p:nvSpPr>
          <p:cNvPr id="8" name="Rectangle 7"/>
          <p:cNvSpPr/>
          <p:nvPr/>
        </p:nvSpPr>
        <p:spPr>
          <a:xfrm>
            <a:off x="725715" y="2838347"/>
            <a:ext cx="275771"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3506745"/>
            <a:ext cx="537537" cy="537537"/>
          </a:xfrm>
          <a:prstGeom prst="rect">
            <a:avLst/>
          </a:prstGeom>
        </p:spPr>
      </p:pic>
      <p:sp>
        <p:nvSpPr>
          <p:cNvPr id="10" name="Rectangle 9"/>
          <p:cNvSpPr/>
          <p:nvPr/>
        </p:nvSpPr>
        <p:spPr>
          <a:xfrm>
            <a:off x="725715" y="3565056"/>
            <a:ext cx="275771"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3</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4175397"/>
            <a:ext cx="537537" cy="537537"/>
          </a:xfrm>
          <a:prstGeom prst="rect">
            <a:avLst/>
          </a:prstGeom>
        </p:spPr>
      </p:pic>
      <p:sp>
        <p:nvSpPr>
          <p:cNvPr id="12" name="Rectangle 11"/>
          <p:cNvSpPr/>
          <p:nvPr/>
        </p:nvSpPr>
        <p:spPr>
          <a:xfrm>
            <a:off x="725715" y="4233709"/>
            <a:ext cx="275771"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4</a:t>
            </a:r>
            <a:endParaRPr lang="en-US" dirty="0"/>
          </a:p>
        </p:txBody>
      </p:sp>
      <p:cxnSp>
        <p:nvCxnSpPr>
          <p:cNvPr id="13" name="Straight Arrow Connector 12"/>
          <p:cNvCxnSpPr/>
          <p:nvPr/>
        </p:nvCxnSpPr>
        <p:spPr>
          <a:xfrm>
            <a:off x="1837997" y="4806311"/>
            <a:ext cx="4606221" cy="1"/>
          </a:xfrm>
          <a:prstGeom prst="straightConnector1">
            <a:avLst/>
          </a:prstGeom>
          <a:ln w="28575">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14" name="Google Shape;326;p24"/>
          <p:cNvSpPr txBox="1">
            <a:spLocks/>
          </p:cNvSpPr>
          <p:nvPr/>
        </p:nvSpPr>
        <p:spPr>
          <a:xfrm>
            <a:off x="6545818" y="4630661"/>
            <a:ext cx="272608"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2000" dirty="0" smtClean="0">
                <a:latin typeface="Inria Sans" panose="020B0604020202020204" charset="0"/>
              </a:rPr>
              <a:t>T</a:t>
            </a:r>
            <a:endParaRPr lang="en-US" sz="2000" dirty="0">
              <a:latin typeface="Inria Sans" panose="020B0604020202020204" charset="0"/>
            </a:endParaRPr>
          </a:p>
        </p:txBody>
      </p:sp>
      <p:sp>
        <p:nvSpPr>
          <p:cNvPr id="16" name="Rectangle 15"/>
          <p:cNvSpPr/>
          <p:nvPr/>
        </p:nvSpPr>
        <p:spPr>
          <a:xfrm>
            <a:off x="2592351" y="2156142"/>
            <a:ext cx="39595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Rectangle 17"/>
          <p:cNvSpPr/>
          <p:nvPr/>
        </p:nvSpPr>
        <p:spPr>
          <a:xfrm>
            <a:off x="2900248" y="2780036"/>
            <a:ext cx="440450"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Rectangle 18"/>
          <p:cNvSpPr/>
          <p:nvPr/>
        </p:nvSpPr>
        <p:spPr>
          <a:xfrm>
            <a:off x="3273488" y="3501292"/>
            <a:ext cx="417979"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Rectangle 20"/>
          <p:cNvSpPr/>
          <p:nvPr/>
        </p:nvSpPr>
        <p:spPr>
          <a:xfrm>
            <a:off x="1981200" y="4209747"/>
            <a:ext cx="409787"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Rectangle 22"/>
          <p:cNvSpPr/>
          <p:nvPr/>
        </p:nvSpPr>
        <p:spPr>
          <a:xfrm>
            <a:off x="5382381" y="2192672"/>
            <a:ext cx="456232"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2" name="Rectangle 31"/>
          <p:cNvSpPr/>
          <p:nvPr/>
        </p:nvSpPr>
        <p:spPr>
          <a:xfrm>
            <a:off x="4533299" y="2780036"/>
            <a:ext cx="413657"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Rectangle 32"/>
          <p:cNvSpPr/>
          <p:nvPr/>
        </p:nvSpPr>
        <p:spPr>
          <a:xfrm>
            <a:off x="5109030" y="3501292"/>
            <a:ext cx="546703"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4" name="Rectangle 33"/>
          <p:cNvSpPr/>
          <p:nvPr/>
        </p:nvSpPr>
        <p:spPr>
          <a:xfrm>
            <a:off x="3915548" y="4233709"/>
            <a:ext cx="451118"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37" name="Straight Arrow Connector 36"/>
          <p:cNvCxnSpPr/>
          <p:nvPr/>
        </p:nvCxnSpPr>
        <p:spPr>
          <a:xfrm>
            <a:off x="2900248" y="2022430"/>
            <a:ext cx="0" cy="2937773"/>
          </a:xfrm>
          <a:prstGeom prst="straightConnector1">
            <a:avLst/>
          </a:prstGeom>
          <a:ln w="285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340698" y="2022429"/>
            <a:ext cx="0" cy="2937773"/>
          </a:xfrm>
          <a:prstGeom prst="straightConnector1">
            <a:avLst/>
          </a:prstGeom>
          <a:ln w="285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5382381" y="2022428"/>
            <a:ext cx="0" cy="2937773"/>
          </a:xfrm>
          <a:prstGeom prst="straightConnector1">
            <a:avLst/>
          </a:prstGeom>
          <a:ln w="285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643631" y="2032405"/>
            <a:ext cx="0" cy="2937773"/>
          </a:xfrm>
          <a:prstGeom prst="straightConnector1">
            <a:avLst/>
          </a:prstGeom>
          <a:ln w="285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0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xit" presetSubtype="10" fill="hold" nodeType="withEffect">
                                  <p:stCondLst>
                                    <p:cond delay="0"/>
                                  </p:stCondLst>
                                  <p:childTnLst>
                                    <p:anim calcmode="lin" valueType="num">
                                      <p:cBhvr>
                                        <p:cTn id="6" dur="500"/>
                                        <p:tgtEl>
                                          <p:spTgt spid="13"/>
                                        </p:tgtEl>
                                        <p:attrNameLst>
                                          <p:attrName>ppt_w</p:attrName>
                                        </p:attrNameLst>
                                      </p:cBhvr>
                                      <p:tavLst>
                                        <p:tav tm="0">
                                          <p:val>
                                            <p:strVal val="ppt_w"/>
                                          </p:val>
                                        </p:tav>
                                        <p:tav tm="100000">
                                          <p:val>
                                            <p:fltVal val="0"/>
                                          </p:val>
                                        </p:tav>
                                      </p:tavLst>
                                    </p:anim>
                                    <p:anim calcmode="lin" valueType="num">
                                      <p:cBhvr>
                                        <p:cTn id="7" dur="500"/>
                                        <p:tgtEl>
                                          <p:spTgt spid="13"/>
                                        </p:tgtEl>
                                        <p:attrNameLst>
                                          <p:attrName>ppt_h</p:attrName>
                                        </p:attrNameLst>
                                      </p:cBhvr>
                                      <p:tavLst>
                                        <p:tav tm="0">
                                          <p:val>
                                            <p:strVal val="ppt_h"/>
                                          </p:val>
                                        </p:tav>
                                        <p:tav tm="100000">
                                          <p:val>
                                            <p:strVal val="ppt_h"/>
                                          </p:val>
                                        </p:tav>
                                      </p:tavLst>
                                    </p:anim>
                                    <p:set>
                                      <p:cBhvr>
                                        <p:cTn id="8" dur="1" fill="hold">
                                          <p:stCondLst>
                                            <p:cond delay="499"/>
                                          </p:stCondLst>
                                        </p:cTn>
                                        <p:tgtEl>
                                          <p:spTgt spid="13"/>
                                        </p:tgtEl>
                                        <p:attrNameLst>
                                          <p:attrName>style.visibility</p:attrName>
                                        </p:attrNameLst>
                                      </p:cBhvr>
                                      <p:to>
                                        <p:strVal val="hidden"/>
                                      </p:to>
                                    </p:set>
                                  </p:childTnLst>
                                </p:cTn>
                              </p:par>
                              <p:par>
                                <p:cTn id="9" presetID="14" presetClass="exit" presetSubtype="10" fill="hold" grpId="0" nodeType="withEffect">
                                  <p:stCondLst>
                                    <p:cond delay="0"/>
                                  </p:stCondLst>
                                  <p:childTnLst>
                                    <p:animEffect transition="out" filter="randombar(horizontal)">
                                      <p:cBhvr>
                                        <p:cTn id="10" dur="500"/>
                                        <p:tgtEl>
                                          <p:spTgt spid="14"/>
                                        </p:tgtEl>
                                      </p:cBhvr>
                                    </p:animEffect>
                                    <p:set>
                                      <p:cBhvr>
                                        <p:cTn id="11" dur="1" fill="hold">
                                          <p:stCondLst>
                                            <p:cond delay="499"/>
                                          </p:stCondLst>
                                        </p:cTn>
                                        <p:tgtEl>
                                          <p:spTgt spid="14"/>
                                        </p:tgtEl>
                                        <p:attrNameLst>
                                          <p:attrName>style.visibility</p:attrName>
                                        </p:attrNameLst>
                                      </p:cBhvr>
                                      <p:to>
                                        <p:strVal val="hidden"/>
                                      </p:to>
                                    </p:set>
                                  </p:childTnLst>
                                </p:cTn>
                              </p:par>
                              <p:par>
                                <p:cTn id="12" presetID="17" presetClass="exit" presetSubtype="10" fill="hold" nodeType="withEffect">
                                  <p:stCondLst>
                                    <p:cond delay="0"/>
                                  </p:stCondLst>
                                  <p:childTnLst>
                                    <p:anim calcmode="lin" valueType="num">
                                      <p:cBhvr>
                                        <p:cTn id="13" dur="500"/>
                                        <p:tgtEl>
                                          <p:spTgt spid="37"/>
                                        </p:tgtEl>
                                        <p:attrNameLst>
                                          <p:attrName>ppt_w</p:attrName>
                                        </p:attrNameLst>
                                      </p:cBhvr>
                                      <p:tavLst>
                                        <p:tav tm="0">
                                          <p:val>
                                            <p:strVal val="ppt_w"/>
                                          </p:val>
                                        </p:tav>
                                        <p:tav tm="100000">
                                          <p:val>
                                            <p:fltVal val="0"/>
                                          </p:val>
                                        </p:tav>
                                      </p:tavLst>
                                    </p:anim>
                                    <p:anim calcmode="lin" valueType="num">
                                      <p:cBhvr>
                                        <p:cTn id="14" dur="500"/>
                                        <p:tgtEl>
                                          <p:spTgt spid="37"/>
                                        </p:tgtEl>
                                        <p:attrNameLst>
                                          <p:attrName>ppt_h</p:attrName>
                                        </p:attrNameLst>
                                      </p:cBhvr>
                                      <p:tavLst>
                                        <p:tav tm="0">
                                          <p:val>
                                            <p:strVal val="ppt_h"/>
                                          </p:val>
                                        </p:tav>
                                        <p:tav tm="100000">
                                          <p:val>
                                            <p:strVal val="ppt_h"/>
                                          </p:val>
                                        </p:tav>
                                      </p:tavLst>
                                    </p:anim>
                                    <p:set>
                                      <p:cBhvr>
                                        <p:cTn id="15" dur="1" fill="hold">
                                          <p:stCondLst>
                                            <p:cond delay="499"/>
                                          </p:stCondLst>
                                        </p:cTn>
                                        <p:tgtEl>
                                          <p:spTgt spid="37"/>
                                        </p:tgtEl>
                                        <p:attrNameLst>
                                          <p:attrName>style.visibility</p:attrName>
                                        </p:attrNameLst>
                                      </p:cBhvr>
                                      <p:to>
                                        <p:strVal val="hidden"/>
                                      </p:to>
                                    </p:set>
                                  </p:childTnLst>
                                </p:cTn>
                              </p:par>
                              <p:par>
                                <p:cTn id="16" presetID="17" presetClass="exit" presetSubtype="10" fill="hold" nodeType="withEffect">
                                  <p:stCondLst>
                                    <p:cond delay="0"/>
                                  </p:stCondLst>
                                  <p:childTnLst>
                                    <p:anim calcmode="lin" valueType="num">
                                      <p:cBhvr>
                                        <p:cTn id="17" dur="500"/>
                                        <p:tgtEl>
                                          <p:spTgt spid="40"/>
                                        </p:tgtEl>
                                        <p:attrNameLst>
                                          <p:attrName>ppt_w</p:attrName>
                                        </p:attrNameLst>
                                      </p:cBhvr>
                                      <p:tavLst>
                                        <p:tav tm="0">
                                          <p:val>
                                            <p:strVal val="ppt_w"/>
                                          </p:val>
                                        </p:tav>
                                        <p:tav tm="100000">
                                          <p:val>
                                            <p:fltVal val="0"/>
                                          </p:val>
                                        </p:tav>
                                      </p:tavLst>
                                    </p:anim>
                                    <p:anim calcmode="lin" valueType="num">
                                      <p:cBhvr>
                                        <p:cTn id="18" dur="500"/>
                                        <p:tgtEl>
                                          <p:spTgt spid="40"/>
                                        </p:tgtEl>
                                        <p:attrNameLst>
                                          <p:attrName>ppt_h</p:attrName>
                                        </p:attrNameLst>
                                      </p:cBhvr>
                                      <p:tavLst>
                                        <p:tav tm="0">
                                          <p:val>
                                            <p:strVal val="ppt_h"/>
                                          </p:val>
                                        </p:tav>
                                        <p:tav tm="100000">
                                          <p:val>
                                            <p:strVal val="ppt_h"/>
                                          </p:val>
                                        </p:tav>
                                      </p:tavLst>
                                    </p:anim>
                                    <p:set>
                                      <p:cBhvr>
                                        <p:cTn id="19" dur="1" fill="hold">
                                          <p:stCondLst>
                                            <p:cond delay="499"/>
                                          </p:stCondLst>
                                        </p:cTn>
                                        <p:tgtEl>
                                          <p:spTgt spid="40"/>
                                        </p:tgtEl>
                                        <p:attrNameLst>
                                          <p:attrName>style.visibility</p:attrName>
                                        </p:attrNameLst>
                                      </p:cBhvr>
                                      <p:to>
                                        <p:strVal val="hidden"/>
                                      </p:to>
                                    </p:set>
                                  </p:childTnLst>
                                </p:cTn>
                              </p:par>
                              <p:par>
                                <p:cTn id="20" presetID="17" presetClass="exit" presetSubtype="10" fill="hold" nodeType="withEffect">
                                  <p:stCondLst>
                                    <p:cond delay="0"/>
                                  </p:stCondLst>
                                  <p:childTnLst>
                                    <p:anim calcmode="lin" valueType="num">
                                      <p:cBhvr>
                                        <p:cTn id="21" dur="500"/>
                                        <p:tgtEl>
                                          <p:spTgt spid="41"/>
                                        </p:tgtEl>
                                        <p:attrNameLst>
                                          <p:attrName>ppt_w</p:attrName>
                                        </p:attrNameLst>
                                      </p:cBhvr>
                                      <p:tavLst>
                                        <p:tav tm="0">
                                          <p:val>
                                            <p:strVal val="ppt_w"/>
                                          </p:val>
                                        </p:tav>
                                        <p:tav tm="100000">
                                          <p:val>
                                            <p:fltVal val="0"/>
                                          </p:val>
                                        </p:tav>
                                      </p:tavLst>
                                    </p:anim>
                                    <p:anim calcmode="lin" valueType="num">
                                      <p:cBhvr>
                                        <p:cTn id="22" dur="500"/>
                                        <p:tgtEl>
                                          <p:spTgt spid="41"/>
                                        </p:tgtEl>
                                        <p:attrNameLst>
                                          <p:attrName>ppt_h</p:attrName>
                                        </p:attrNameLst>
                                      </p:cBhvr>
                                      <p:tavLst>
                                        <p:tav tm="0">
                                          <p:val>
                                            <p:strVal val="ppt_h"/>
                                          </p:val>
                                        </p:tav>
                                        <p:tav tm="100000">
                                          <p:val>
                                            <p:strVal val="ppt_h"/>
                                          </p:val>
                                        </p:tav>
                                      </p:tavLst>
                                    </p:anim>
                                    <p:set>
                                      <p:cBhvr>
                                        <p:cTn id="23" dur="1" fill="hold">
                                          <p:stCondLst>
                                            <p:cond delay="499"/>
                                          </p:stCondLst>
                                        </p:cTn>
                                        <p:tgtEl>
                                          <p:spTgt spid="41"/>
                                        </p:tgtEl>
                                        <p:attrNameLst>
                                          <p:attrName>style.visibility</p:attrName>
                                        </p:attrNameLst>
                                      </p:cBhvr>
                                      <p:to>
                                        <p:strVal val="hidden"/>
                                      </p:to>
                                    </p:set>
                                  </p:childTnLst>
                                </p:cTn>
                              </p:par>
                              <p:par>
                                <p:cTn id="24" presetID="17" presetClass="exit" presetSubtype="10" fill="hold" nodeType="withEffect">
                                  <p:stCondLst>
                                    <p:cond delay="0"/>
                                  </p:stCondLst>
                                  <p:childTnLst>
                                    <p:anim calcmode="lin" valueType="num">
                                      <p:cBhvr>
                                        <p:cTn id="25" dur="500"/>
                                        <p:tgtEl>
                                          <p:spTgt spid="44"/>
                                        </p:tgtEl>
                                        <p:attrNameLst>
                                          <p:attrName>ppt_w</p:attrName>
                                        </p:attrNameLst>
                                      </p:cBhvr>
                                      <p:tavLst>
                                        <p:tav tm="0">
                                          <p:val>
                                            <p:strVal val="ppt_w"/>
                                          </p:val>
                                        </p:tav>
                                        <p:tav tm="100000">
                                          <p:val>
                                            <p:fltVal val="0"/>
                                          </p:val>
                                        </p:tav>
                                      </p:tavLst>
                                    </p:anim>
                                    <p:anim calcmode="lin" valueType="num">
                                      <p:cBhvr>
                                        <p:cTn id="26" dur="500"/>
                                        <p:tgtEl>
                                          <p:spTgt spid="44"/>
                                        </p:tgtEl>
                                        <p:attrNameLst>
                                          <p:attrName>ppt_h</p:attrName>
                                        </p:attrNameLst>
                                      </p:cBhvr>
                                      <p:tavLst>
                                        <p:tav tm="0">
                                          <p:val>
                                            <p:strVal val="ppt_h"/>
                                          </p:val>
                                        </p:tav>
                                        <p:tav tm="100000">
                                          <p:val>
                                            <p:strVal val="ppt_h"/>
                                          </p:val>
                                        </p:tav>
                                      </p:tavLst>
                                    </p:anim>
                                    <p:set>
                                      <p:cBhvr>
                                        <p:cTn id="27" dur="1" fill="hold">
                                          <p:stCondLst>
                                            <p:cond delay="49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protocol</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42</a:t>
            </a:fld>
            <a:endParaRPr/>
          </a:p>
        </p:txBody>
      </p:sp>
      <p:sp>
        <p:nvSpPr>
          <p:cNvPr id="4" name="Google Shape;267;p19"/>
          <p:cNvSpPr txBox="1">
            <a:spLocks/>
          </p:cNvSpPr>
          <p:nvPr/>
        </p:nvSpPr>
        <p:spPr>
          <a:xfrm>
            <a:off x="1207850" y="1270592"/>
            <a:ext cx="7783626" cy="62449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sz="1600" dirty="0" smtClean="0">
                <a:solidFill>
                  <a:srgbClr val="FFFFFF"/>
                </a:solidFill>
                <a:latin typeface="Inria Sans" panose="020B0604020202020204" charset="0"/>
                <a:cs typeface="Times New Roman" panose="02020603050405020304" pitchFamily="18" charset="0"/>
              </a:rPr>
              <a:t>Node transmits as soon as it has a frame.</a:t>
            </a:r>
          </a:p>
          <a:p>
            <a:pPr marL="268288" indent="-268288" algn="just">
              <a:buClr>
                <a:srgbClr val="10E7D9"/>
              </a:buClr>
              <a:buSzPts val="1800"/>
              <a:buFont typeface="Wingdings" panose="05000000000000000000" pitchFamily="2" charset="2"/>
              <a:buChar char="v"/>
            </a:pPr>
            <a:r>
              <a:rPr lang="en-US" sz="1600" dirty="0" smtClean="0">
                <a:solidFill>
                  <a:srgbClr val="FFFFFF"/>
                </a:solidFill>
                <a:latin typeface="Inria Sans" panose="020B0604020202020204" charset="0"/>
                <a:cs typeface="Times New Roman" panose="02020603050405020304" pitchFamily="18" charset="0"/>
              </a:rPr>
              <a:t>If  a collision is detected, it waits for a random time interval and then retransmits.</a:t>
            </a:r>
            <a:endParaRPr lang="en-US" sz="1600" dirty="0">
              <a:solidFill>
                <a:srgbClr val="FFFFFF"/>
              </a:solidFill>
              <a:latin typeface="Inria Sans" panose="020B0604020202020204" charset="0"/>
              <a:cs typeface="Times New Roman" panose="02020603050405020304" pitchFamily="18" charset="0"/>
            </a:endParaRPr>
          </a:p>
        </p:txBody>
      </p:sp>
      <p:sp>
        <p:nvSpPr>
          <p:cNvPr id="29" name="Flowchart: Direct Access Storage 28"/>
          <p:cNvSpPr/>
          <p:nvPr/>
        </p:nvSpPr>
        <p:spPr>
          <a:xfrm rot="10800000">
            <a:off x="3905476" y="3491260"/>
            <a:ext cx="1987049" cy="713813"/>
          </a:xfrm>
          <a:prstGeom prst="flowChartMagneticDrum">
            <a:avLst/>
          </a:prstGeom>
          <a:solidFill>
            <a:srgbClr val="00BDAF"/>
          </a:solidFill>
          <a:ln>
            <a:solidFill>
              <a:srgbClr val="040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cxnSp>
        <p:nvCxnSpPr>
          <p:cNvPr id="30" name="Straight Arrow Connector 29"/>
          <p:cNvCxnSpPr/>
          <p:nvPr/>
        </p:nvCxnSpPr>
        <p:spPr>
          <a:xfrm>
            <a:off x="5917589" y="3861872"/>
            <a:ext cx="1229846" cy="0"/>
          </a:xfrm>
          <a:prstGeom prst="straightConnector1">
            <a:avLst/>
          </a:prstGeom>
          <a:ln>
            <a:solidFill>
              <a:srgbClr val="BFBFBF"/>
            </a:solidFill>
            <a:tailEnd type="triangle"/>
          </a:ln>
        </p:spPr>
        <p:style>
          <a:lnRef idx="3">
            <a:schemeClr val="accent6"/>
          </a:lnRef>
          <a:fillRef idx="0">
            <a:schemeClr val="accent6"/>
          </a:fillRef>
          <a:effectRef idx="2">
            <a:schemeClr val="accent6"/>
          </a:effectRef>
          <a:fontRef idx="minor">
            <a:schemeClr val="tx1"/>
          </a:fontRef>
        </p:style>
      </p:cxnSp>
      <p:sp>
        <p:nvSpPr>
          <p:cNvPr id="35" name="Google Shape;326;p24"/>
          <p:cNvSpPr txBox="1">
            <a:spLocks/>
          </p:cNvSpPr>
          <p:nvPr/>
        </p:nvSpPr>
        <p:spPr>
          <a:xfrm>
            <a:off x="4695261" y="3683403"/>
            <a:ext cx="120215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800" b="1" dirty="0">
                <a:latin typeface="Inria Sans" panose="020B0604020202020204" charset="0"/>
              </a:rPr>
              <a:t>Channel </a:t>
            </a:r>
          </a:p>
        </p:txBody>
      </p:sp>
      <p:sp>
        <p:nvSpPr>
          <p:cNvPr id="39" name="Freeform 38"/>
          <p:cNvSpPr/>
          <p:nvPr/>
        </p:nvSpPr>
        <p:spPr>
          <a:xfrm rot="16200000">
            <a:off x="1299709" y="3766397"/>
            <a:ext cx="468506" cy="197186"/>
          </a:xfrm>
          <a:custGeom>
            <a:avLst/>
            <a:gdLst>
              <a:gd name="connsiteX0" fmla="*/ 0 w 3052543"/>
              <a:gd name="connsiteY0" fmla="*/ 77837 h 778371"/>
              <a:gd name="connsiteX1" fmla="*/ 77837 w 3052543"/>
              <a:gd name="connsiteY1" fmla="*/ 0 h 778371"/>
              <a:gd name="connsiteX2" fmla="*/ 2974706 w 3052543"/>
              <a:gd name="connsiteY2" fmla="*/ 0 h 778371"/>
              <a:gd name="connsiteX3" fmla="*/ 3052543 w 3052543"/>
              <a:gd name="connsiteY3" fmla="*/ 77837 h 778371"/>
              <a:gd name="connsiteX4" fmla="*/ 3052543 w 3052543"/>
              <a:gd name="connsiteY4" fmla="*/ 700534 h 778371"/>
              <a:gd name="connsiteX5" fmla="*/ 2974706 w 3052543"/>
              <a:gd name="connsiteY5" fmla="*/ 778371 h 778371"/>
              <a:gd name="connsiteX6" fmla="*/ 77837 w 3052543"/>
              <a:gd name="connsiteY6" fmla="*/ 778371 h 778371"/>
              <a:gd name="connsiteX7" fmla="*/ 0 w 3052543"/>
              <a:gd name="connsiteY7" fmla="*/ 700534 h 778371"/>
              <a:gd name="connsiteX8" fmla="*/ 0 w 3052543"/>
              <a:gd name="connsiteY8" fmla="*/ 77837 h 77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2543" h="778371">
                <a:moveTo>
                  <a:pt x="0" y="77837"/>
                </a:moveTo>
                <a:cubicBezTo>
                  <a:pt x="0" y="34849"/>
                  <a:pt x="34849" y="0"/>
                  <a:pt x="77837" y="0"/>
                </a:cubicBezTo>
                <a:lnTo>
                  <a:pt x="2974706" y="0"/>
                </a:lnTo>
                <a:cubicBezTo>
                  <a:pt x="3017694" y="0"/>
                  <a:pt x="3052543" y="34849"/>
                  <a:pt x="3052543" y="77837"/>
                </a:cubicBezTo>
                <a:lnTo>
                  <a:pt x="3052543" y="700534"/>
                </a:lnTo>
                <a:cubicBezTo>
                  <a:pt x="3052543" y="743522"/>
                  <a:pt x="3017694" y="778371"/>
                  <a:pt x="2974706" y="778371"/>
                </a:cubicBezTo>
                <a:lnTo>
                  <a:pt x="77837" y="778371"/>
                </a:lnTo>
                <a:cubicBezTo>
                  <a:pt x="34849" y="778371"/>
                  <a:pt x="0" y="743522"/>
                  <a:pt x="0" y="700534"/>
                </a:cubicBezTo>
                <a:lnTo>
                  <a:pt x="0" y="77837"/>
                </a:lnTo>
                <a:close/>
              </a:path>
            </a:pathLst>
          </a:custGeom>
          <a:solidFill>
            <a:srgbClr val="92D050"/>
          </a:solidFill>
          <a:ln>
            <a:solidFill>
              <a:srgbClr val="92D050"/>
            </a:solidFill>
          </a:ln>
        </p:spPr>
        <p:style>
          <a:lnRef idx="1">
            <a:schemeClr val="accent1"/>
          </a:lnRef>
          <a:fillRef idx="2">
            <a:schemeClr val="accent1"/>
          </a:fillRef>
          <a:effectRef idx="1">
            <a:schemeClr val="accent1"/>
          </a:effectRef>
          <a:fontRef idx="minor">
            <a:schemeClr val="dk1">
              <a:hueOff val="0"/>
              <a:satOff val="0"/>
              <a:lumOff val="0"/>
              <a:alphaOff val="0"/>
            </a:schemeClr>
          </a:fontRef>
        </p:style>
        <p:txBody>
          <a:bodyPr spcFirstLastPara="0" vert="horz" wrap="square" lIns="53278" tIns="43118" rIns="53278" bIns="43118" numCol="1" spcCol="1270" anchor="ctr" anchorCtr="0">
            <a:noAutofit/>
          </a:bodyPr>
          <a:lstStyle/>
          <a:p>
            <a:pPr lvl="0" algn="ctr" defTabSz="711200" rtl="1">
              <a:lnSpc>
                <a:spcPct val="90000"/>
              </a:lnSpc>
              <a:spcBef>
                <a:spcPct val="0"/>
              </a:spcBef>
              <a:spcAft>
                <a:spcPct val="35000"/>
              </a:spcAft>
            </a:pPr>
            <a:r>
              <a:rPr lang="en-US" sz="1050" b="1" dirty="0" smtClean="0">
                <a:latin typeface="Times New Roman"/>
                <a:cs typeface="B Nazanin"/>
              </a:rPr>
              <a:t>PHY</a:t>
            </a:r>
            <a:endParaRPr lang="en-US" sz="900" b="1" kern="1200" dirty="0">
              <a:cs typeface="B Nazanin" pitchFamily="2" charset="-78"/>
            </a:endParaRPr>
          </a:p>
        </p:txBody>
      </p:sp>
      <p:sp>
        <p:nvSpPr>
          <p:cNvPr id="42" name="Freeform 41"/>
          <p:cNvSpPr/>
          <p:nvPr/>
        </p:nvSpPr>
        <p:spPr>
          <a:xfrm rot="16200000">
            <a:off x="1071112" y="3767476"/>
            <a:ext cx="468506" cy="195029"/>
          </a:xfrm>
          <a:custGeom>
            <a:avLst/>
            <a:gdLst>
              <a:gd name="connsiteX0" fmla="*/ 0 w 3052543"/>
              <a:gd name="connsiteY0" fmla="*/ 77837 h 778371"/>
              <a:gd name="connsiteX1" fmla="*/ 77837 w 3052543"/>
              <a:gd name="connsiteY1" fmla="*/ 0 h 778371"/>
              <a:gd name="connsiteX2" fmla="*/ 2974706 w 3052543"/>
              <a:gd name="connsiteY2" fmla="*/ 0 h 778371"/>
              <a:gd name="connsiteX3" fmla="*/ 3052543 w 3052543"/>
              <a:gd name="connsiteY3" fmla="*/ 77837 h 778371"/>
              <a:gd name="connsiteX4" fmla="*/ 3052543 w 3052543"/>
              <a:gd name="connsiteY4" fmla="*/ 700534 h 778371"/>
              <a:gd name="connsiteX5" fmla="*/ 2974706 w 3052543"/>
              <a:gd name="connsiteY5" fmla="*/ 778371 h 778371"/>
              <a:gd name="connsiteX6" fmla="*/ 77837 w 3052543"/>
              <a:gd name="connsiteY6" fmla="*/ 778371 h 778371"/>
              <a:gd name="connsiteX7" fmla="*/ 0 w 3052543"/>
              <a:gd name="connsiteY7" fmla="*/ 700534 h 778371"/>
              <a:gd name="connsiteX8" fmla="*/ 0 w 3052543"/>
              <a:gd name="connsiteY8" fmla="*/ 77837 h 77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2543" h="778371">
                <a:moveTo>
                  <a:pt x="0" y="77837"/>
                </a:moveTo>
                <a:cubicBezTo>
                  <a:pt x="0" y="34849"/>
                  <a:pt x="34849" y="0"/>
                  <a:pt x="77837" y="0"/>
                </a:cubicBezTo>
                <a:lnTo>
                  <a:pt x="2974706" y="0"/>
                </a:lnTo>
                <a:cubicBezTo>
                  <a:pt x="3017694" y="0"/>
                  <a:pt x="3052543" y="34849"/>
                  <a:pt x="3052543" y="77837"/>
                </a:cubicBezTo>
                <a:lnTo>
                  <a:pt x="3052543" y="700534"/>
                </a:lnTo>
                <a:cubicBezTo>
                  <a:pt x="3052543" y="743522"/>
                  <a:pt x="3017694" y="778371"/>
                  <a:pt x="2974706" y="778371"/>
                </a:cubicBezTo>
                <a:lnTo>
                  <a:pt x="77837" y="778371"/>
                </a:lnTo>
                <a:cubicBezTo>
                  <a:pt x="34849" y="778371"/>
                  <a:pt x="0" y="743522"/>
                  <a:pt x="0" y="700534"/>
                </a:cubicBezTo>
                <a:lnTo>
                  <a:pt x="0" y="77837"/>
                </a:lnTo>
                <a:close/>
              </a:path>
            </a:pathLst>
          </a:custGeom>
          <a:solidFill>
            <a:srgbClr val="92D050"/>
          </a:solidFill>
          <a:ln>
            <a:solidFill>
              <a:srgbClr val="92D050"/>
            </a:solidFill>
          </a:ln>
        </p:spPr>
        <p:style>
          <a:lnRef idx="1">
            <a:schemeClr val="accent1"/>
          </a:lnRef>
          <a:fillRef idx="2">
            <a:schemeClr val="accent1"/>
          </a:fillRef>
          <a:effectRef idx="1">
            <a:schemeClr val="accent1"/>
          </a:effectRef>
          <a:fontRef idx="minor">
            <a:schemeClr val="dk1">
              <a:hueOff val="0"/>
              <a:satOff val="0"/>
              <a:lumOff val="0"/>
              <a:alphaOff val="0"/>
            </a:schemeClr>
          </a:fontRef>
        </p:style>
        <p:txBody>
          <a:bodyPr spcFirstLastPara="0" vert="horz" wrap="square" lIns="53278" tIns="43118" rIns="53278" bIns="43118" numCol="1" spcCol="1270" anchor="ctr" anchorCtr="0">
            <a:noAutofit/>
          </a:bodyPr>
          <a:lstStyle/>
          <a:p>
            <a:pPr lvl="0" algn="ctr" defTabSz="711200" rtl="1">
              <a:lnSpc>
                <a:spcPct val="90000"/>
              </a:lnSpc>
              <a:spcBef>
                <a:spcPct val="0"/>
              </a:spcBef>
              <a:spcAft>
                <a:spcPct val="35000"/>
              </a:spcAft>
            </a:pPr>
            <a:r>
              <a:rPr lang="en-US" sz="1050" b="1" dirty="0" smtClean="0">
                <a:latin typeface="Times New Roman"/>
                <a:cs typeface="B Nazanin"/>
              </a:rPr>
              <a:t>MAC</a:t>
            </a:r>
            <a:endParaRPr lang="en-US" sz="900" b="1" kern="1200" dirty="0">
              <a:cs typeface="B Nazanin" pitchFamily="2" charset="-78"/>
            </a:endParaRPr>
          </a:p>
        </p:txBody>
      </p:sp>
      <p:cxnSp>
        <p:nvCxnSpPr>
          <p:cNvPr id="43" name="Straight Arrow Connector 42"/>
          <p:cNvCxnSpPr/>
          <p:nvPr/>
        </p:nvCxnSpPr>
        <p:spPr>
          <a:xfrm>
            <a:off x="142114" y="3840149"/>
            <a:ext cx="877069" cy="1317"/>
          </a:xfrm>
          <a:prstGeom prst="straightConnector1">
            <a:avLst/>
          </a:prstGeom>
          <a:ln w="28575">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105694" y="3434114"/>
            <a:ext cx="2206466" cy="855516"/>
          </a:xfrm>
          <a:prstGeom prst="rect">
            <a:avLst/>
          </a:prstGeom>
          <a:noFill/>
          <a:ln>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2174411" y="3533183"/>
            <a:ext cx="847273" cy="268122"/>
          </a:xfrm>
          <a:custGeom>
            <a:avLst/>
            <a:gdLst>
              <a:gd name="connsiteX0" fmla="*/ 0 w 3052543"/>
              <a:gd name="connsiteY0" fmla="*/ 77837 h 778371"/>
              <a:gd name="connsiteX1" fmla="*/ 77837 w 3052543"/>
              <a:gd name="connsiteY1" fmla="*/ 0 h 778371"/>
              <a:gd name="connsiteX2" fmla="*/ 2974706 w 3052543"/>
              <a:gd name="connsiteY2" fmla="*/ 0 h 778371"/>
              <a:gd name="connsiteX3" fmla="*/ 3052543 w 3052543"/>
              <a:gd name="connsiteY3" fmla="*/ 77837 h 778371"/>
              <a:gd name="connsiteX4" fmla="*/ 3052543 w 3052543"/>
              <a:gd name="connsiteY4" fmla="*/ 700534 h 778371"/>
              <a:gd name="connsiteX5" fmla="*/ 2974706 w 3052543"/>
              <a:gd name="connsiteY5" fmla="*/ 778371 h 778371"/>
              <a:gd name="connsiteX6" fmla="*/ 77837 w 3052543"/>
              <a:gd name="connsiteY6" fmla="*/ 778371 h 778371"/>
              <a:gd name="connsiteX7" fmla="*/ 0 w 3052543"/>
              <a:gd name="connsiteY7" fmla="*/ 700534 h 778371"/>
              <a:gd name="connsiteX8" fmla="*/ 0 w 3052543"/>
              <a:gd name="connsiteY8" fmla="*/ 77837 h 77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2543" h="778371">
                <a:moveTo>
                  <a:pt x="0" y="77837"/>
                </a:moveTo>
                <a:cubicBezTo>
                  <a:pt x="0" y="34849"/>
                  <a:pt x="34849" y="0"/>
                  <a:pt x="77837" y="0"/>
                </a:cubicBezTo>
                <a:lnTo>
                  <a:pt x="2974706" y="0"/>
                </a:lnTo>
                <a:cubicBezTo>
                  <a:pt x="3017694" y="0"/>
                  <a:pt x="3052543" y="34849"/>
                  <a:pt x="3052543" y="77837"/>
                </a:cubicBezTo>
                <a:lnTo>
                  <a:pt x="3052543" y="700534"/>
                </a:lnTo>
                <a:cubicBezTo>
                  <a:pt x="3052543" y="743522"/>
                  <a:pt x="3017694" y="778371"/>
                  <a:pt x="2974706" y="778371"/>
                </a:cubicBezTo>
                <a:lnTo>
                  <a:pt x="77837" y="778371"/>
                </a:lnTo>
                <a:cubicBezTo>
                  <a:pt x="34849" y="778371"/>
                  <a:pt x="0" y="743522"/>
                  <a:pt x="0" y="700534"/>
                </a:cubicBezTo>
                <a:lnTo>
                  <a:pt x="0" y="77837"/>
                </a:lnTo>
                <a:close/>
              </a:path>
            </a:pathLst>
          </a:custGeom>
          <a:solidFill>
            <a:schemeClr val="accent2"/>
          </a:solidFill>
          <a:ln>
            <a:solidFill>
              <a:schemeClr val="accent2"/>
            </a:solidFill>
          </a:ln>
        </p:spPr>
        <p:style>
          <a:lnRef idx="1">
            <a:schemeClr val="accent1"/>
          </a:lnRef>
          <a:fillRef idx="2">
            <a:schemeClr val="accent1"/>
          </a:fillRef>
          <a:effectRef idx="1">
            <a:schemeClr val="accent1"/>
          </a:effectRef>
          <a:fontRef idx="minor">
            <a:schemeClr val="dk1">
              <a:hueOff val="0"/>
              <a:satOff val="0"/>
              <a:lumOff val="0"/>
              <a:alphaOff val="0"/>
            </a:schemeClr>
          </a:fontRef>
        </p:style>
        <p:txBody>
          <a:bodyPr spcFirstLastPara="0" vert="horz" wrap="square" lIns="53278" tIns="43118" rIns="53278" bIns="43118" numCol="1" spcCol="1270" anchor="ctr" anchorCtr="0">
            <a:noAutofit/>
          </a:bodyPr>
          <a:lstStyle/>
          <a:p>
            <a:pPr lvl="0" algn="ctr" defTabSz="711200" rtl="1">
              <a:lnSpc>
                <a:spcPct val="90000"/>
              </a:lnSpc>
              <a:spcBef>
                <a:spcPct val="0"/>
              </a:spcBef>
              <a:spcAft>
                <a:spcPct val="35000"/>
              </a:spcAft>
            </a:pPr>
            <a:r>
              <a:rPr lang="en-US" sz="1000" b="1" dirty="0" smtClean="0">
                <a:latin typeface="Times New Roman"/>
                <a:cs typeface="B Nazanin"/>
              </a:rPr>
              <a:t>New packets</a:t>
            </a:r>
            <a:endParaRPr lang="en-US" sz="800" b="1" kern="1200" dirty="0">
              <a:cs typeface="B Nazanin" pitchFamily="2" charset="-78"/>
            </a:endParaRPr>
          </a:p>
        </p:txBody>
      </p:sp>
      <p:sp>
        <p:nvSpPr>
          <p:cNvPr id="76" name="Freeform 75"/>
          <p:cNvSpPr/>
          <p:nvPr/>
        </p:nvSpPr>
        <p:spPr>
          <a:xfrm>
            <a:off x="2174411" y="3873838"/>
            <a:ext cx="847273" cy="268122"/>
          </a:xfrm>
          <a:custGeom>
            <a:avLst/>
            <a:gdLst>
              <a:gd name="connsiteX0" fmla="*/ 0 w 3052543"/>
              <a:gd name="connsiteY0" fmla="*/ 77837 h 778371"/>
              <a:gd name="connsiteX1" fmla="*/ 77837 w 3052543"/>
              <a:gd name="connsiteY1" fmla="*/ 0 h 778371"/>
              <a:gd name="connsiteX2" fmla="*/ 2974706 w 3052543"/>
              <a:gd name="connsiteY2" fmla="*/ 0 h 778371"/>
              <a:gd name="connsiteX3" fmla="*/ 3052543 w 3052543"/>
              <a:gd name="connsiteY3" fmla="*/ 77837 h 778371"/>
              <a:gd name="connsiteX4" fmla="*/ 3052543 w 3052543"/>
              <a:gd name="connsiteY4" fmla="*/ 700534 h 778371"/>
              <a:gd name="connsiteX5" fmla="*/ 2974706 w 3052543"/>
              <a:gd name="connsiteY5" fmla="*/ 778371 h 778371"/>
              <a:gd name="connsiteX6" fmla="*/ 77837 w 3052543"/>
              <a:gd name="connsiteY6" fmla="*/ 778371 h 778371"/>
              <a:gd name="connsiteX7" fmla="*/ 0 w 3052543"/>
              <a:gd name="connsiteY7" fmla="*/ 700534 h 778371"/>
              <a:gd name="connsiteX8" fmla="*/ 0 w 3052543"/>
              <a:gd name="connsiteY8" fmla="*/ 77837 h 77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2543" h="778371">
                <a:moveTo>
                  <a:pt x="0" y="77837"/>
                </a:moveTo>
                <a:cubicBezTo>
                  <a:pt x="0" y="34849"/>
                  <a:pt x="34849" y="0"/>
                  <a:pt x="77837" y="0"/>
                </a:cubicBezTo>
                <a:lnTo>
                  <a:pt x="2974706" y="0"/>
                </a:lnTo>
                <a:cubicBezTo>
                  <a:pt x="3017694" y="0"/>
                  <a:pt x="3052543" y="34849"/>
                  <a:pt x="3052543" y="77837"/>
                </a:cubicBezTo>
                <a:lnTo>
                  <a:pt x="3052543" y="700534"/>
                </a:lnTo>
                <a:cubicBezTo>
                  <a:pt x="3052543" y="743522"/>
                  <a:pt x="3017694" y="778371"/>
                  <a:pt x="2974706" y="778371"/>
                </a:cubicBezTo>
                <a:lnTo>
                  <a:pt x="77837" y="778371"/>
                </a:lnTo>
                <a:cubicBezTo>
                  <a:pt x="34849" y="778371"/>
                  <a:pt x="0" y="743522"/>
                  <a:pt x="0" y="700534"/>
                </a:cubicBezTo>
                <a:lnTo>
                  <a:pt x="0" y="77837"/>
                </a:lnTo>
                <a:close/>
              </a:path>
            </a:pathLst>
          </a:custGeom>
          <a:solidFill>
            <a:schemeClr val="accent2"/>
          </a:solidFill>
          <a:ln>
            <a:solidFill>
              <a:schemeClr val="accent2"/>
            </a:solidFill>
          </a:ln>
        </p:spPr>
        <p:style>
          <a:lnRef idx="1">
            <a:schemeClr val="accent1"/>
          </a:lnRef>
          <a:fillRef idx="2">
            <a:schemeClr val="accent1"/>
          </a:fillRef>
          <a:effectRef idx="1">
            <a:schemeClr val="accent1"/>
          </a:effectRef>
          <a:fontRef idx="minor">
            <a:schemeClr val="dk1">
              <a:hueOff val="0"/>
              <a:satOff val="0"/>
              <a:lumOff val="0"/>
              <a:alphaOff val="0"/>
            </a:schemeClr>
          </a:fontRef>
        </p:style>
        <p:txBody>
          <a:bodyPr spcFirstLastPara="0" vert="horz" wrap="square" lIns="53278" tIns="43118" rIns="53278" bIns="43118" numCol="1" spcCol="1270" anchor="ctr" anchorCtr="0">
            <a:noAutofit/>
          </a:bodyPr>
          <a:lstStyle/>
          <a:p>
            <a:pPr lvl="0" algn="ctr" defTabSz="711200" rtl="1">
              <a:lnSpc>
                <a:spcPct val="90000"/>
              </a:lnSpc>
              <a:spcBef>
                <a:spcPct val="0"/>
              </a:spcBef>
              <a:spcAft>
                <a:spcPct val="35000"/>
              </a:spcAft>
            </a:pPr>
            <a:r>
              <a:rPr lang="en-US" sz="1000" b="1" dirty="0" smtClean="0">
                <a:latin typeface="Times New Roman"/>
                <a:cs typeface="B Nazanin"/>
              </a:rPr>
              <a:t>Old packets </a:t>
            </a:r>
            <a:endParaRPr lang="en-US" sz="800" b="1" kern="1200" dirty="0">
              <a:cs typeface="B Nazanin" pitchFamily="2" charset="-78"/>
            </a:endParaRPr>
          </a:p>
        </p:txBody>
      </p:sp>
      <p:cxnSp>
        <p:nvCxnSpPr>
          <p:cNvPr id="77" name="Straight Arrow Connector 76"/>
          <p:cNvCxnSpPr/>
          <p:nvPr/>
        </p:nvCxnSpPr>
        <p:spPr>
          <a:xfrm>
            <a:off x="1710120" y="3851773"/>
            <a:ext cx="396387" cy="5673"/>
          </a:xfrm>
          <a:prstGeom prst="straightConnector1">
            <a:avLst/>
          </a:prstGeom>
          <a:ln w="28575">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endCxn id="29" idx="4"/>
          </p:cNvCxnSpPr>
          <p:nvPr/>
        </p:nvCxnSpPr>
        <p:spPr>
          <a:xfrm>
            <a:off x="3198124" y="3833409"/>
            <a:ext cx="707352" cy="14757"/>
          </a:xfrm>
          <a:prstGeom prst="straightConnector1">
            <a:avLst/>
          </a:prstGeom>
          <a:ln w="28575">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p:cNvSpPr txBox="1"/>
              <p:nvPr/>
            </p:nvSpPr>
            <p:spPr>
              <a:xfrm>
                <a:off x="288854" y="3470817"/>
                <a:ext cx="1883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rPr>
                        <m:t>𝜆</m:t>
                      </m:r>
                    </m:oMath>
                  </m:oMathPara>
                </a14:m>
                <a:endParaRPr lang="en-US" sz="1800" dirty="0">
                  <a:solidFill>
                    <a:schemeClr val="tx1"/>
                  </a:solidFill>
                </a:endParaRPr>
              </a:p>
            </p:txBody>
          </p:sp>
        </mc:Choice>
        <mc:Fallback xmlns="">
          <p:sp>
            <p:nvSpPr>
              <p:cNvPr id="86" name="TextBox 85"/>
              <p:cNvSpPr txBox="1">
                <a:spLocks noRot="1" noChangeAspect="1" noMove="1" noResize="1" noEditPoints="1" noAdjustHandles="1" noChangeArrowheads="1" noChangeShapeType="1" noTextEdit="1"/>
              </p:cNvSpPr>
              <p:nvPr/>
            </p:nvSpPr>
            <p:spPr>
              <a:xfrm>
                <a:off x="288854" y="3470817"/>
                <a:ext cx="188321" cy="276999"/>
              </a:xfrm>
              <a:prstGeom prst="rect">
                <a:avLst/>
              </a:prstGeom>
              <a:blipFill rotWithShape="0">
                <a:blip r:embed="rId3"/>
                <a:stretch>
                  <a:fillRect l="-29032" r="-25806" b="-8696"/>
                </a:stretch>
              </a:blipFill>
            </p:spPr>
            <p:txBody>
              <a:bodyPr/>
              <a:lstStyle/>
              <a:p>
                <a:r>
                  <a:rPr lang="en-US">
                    <a:noFill/>
                  </a:rPr>
                  <a:t> </a:t>
                </a:r>
              </a:p>
            </p:txBody>
          </p:sp>
        </mc:Fallback>
      </mc:AlternateContent>
      <p:sp>
        <p:nvSpPr>
          <p:cNvPr id="88" name="Line Callout 2 87"/>
          <p:cNvSpPr/>
          <p:nvPr/>
        </p:nvSpPr>
        <p:spPr>
          <a:xfrm>
            <a:off x="1019183" y="3015481"/>
            <a:ext cx="2999775" cy="308242"/>
          </a:xfrm>
          <a:prstGeom prst="borderCallout2">
            <a:avLst>
              <a:gd name="adj1" fmla="val 49272"/>
              <a:gd name="adj2" fmla="val -2592"/>
              <a:gd name="adj3" fmla="val 56335"/>
              <a:gd name="adj4" fmla="val -6988"/>
              <a:gd name="adj5" fmla="val 143192"/>
              <a:gd name="adj6" fmla="val -2088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latin typeface="Inria Sans" panose="020B0604020202020204" charset="0"/>
                <a:cs typeface="B Nazanin" panose="00000400000000000000" pitchFamily="2" charset="-78"/>
              </a:rPr>
              <a:t>packets generation rate </a:t>
            </a:r>
            <a:r>
              <a:rPr lang="en-US" sz="1050" dirty="0" smtClean="0">
                <a:latin typeface="Inria Sans" panose="020B0604020202020204" charset="0"/>
                <a:cs typeface="B Nazanin" panose="00000400000000000000" pitchFamily="2" charset="-78"/>
              </a:rPr>
              <a:t>per </a:t>
            </a:r>
            <a:r>
              <a:rPr lang="en-US" sz="1050" dirty="0">
                <a:latin typeface="Inria Sans" panose="020B0604020202020204" charset="0"/>
                <a:cs typeface="B Nazanin" panose="00000400000000000000" pitchFamily="2" charset="-78"/>
              </a:rPr>
              <a:t>end-devices per </a:t>
            </a:r>
            <a:r>
              <a:rPr lang="en-US" sz="1050" dirty="0" smtClean="0">
                <a:latin typeface="Inria Sans" panose="020B0604020202020204" charset="0"/>
                <a:cs typeface="B Nazanin" panose="00000400000000000000" pitchFamily="2" charset="-78"/>
              </a:rPr>
              <a:t>time</a:t>
            </a:r>
            <a:endParaRPr lang="en-US" sz="1050" dirty="0">
              <a:latin typeface="Inria Sans" panose="020B0604020202020204" charset="0"/>
              <a:cs typeface="B Nazanin" panose="00000400000000000000" pitchFamily="2" charset="-78"/>
            </a:endParaRPr>
          </a:p>
        </p:txBody>
      </p:sp>
      <mc:AlternateContent xmlns:mc="http://schemas.openxmlformats.org/markup-compatibility/2006" xmlns:a14="http://schemas.microsoft.com/office/drawing/2010/main">
        <mc:Choice Requires="a14">
          <p:sp>
            <p:nvSpPr>
              <p:cNvPr id="89" name="TextBox 88"/>
              <p:cNvSpPr txBox="1"/>
              <p:nvPr/>
            </p:nvSpPr>
            <p:spPr>
              <a:xfrm>
                <a:off x="3546796" y="3492237"/>
                <a:ext cx="2436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rPr>
                        <m:t>𝜆</m:t>
                      </m:r>
                      <m:r>
                        <a:rPr lang="en-US" sz="1800" b="0" i="1" smtClean="0">
                          <a:solidFill>
                            <a:schemeClr val="tx1"/>
                          </a:solidFill>
                          <a:latin typeface="Cambria Math" panose="02040503050406030204" pitchFamily="18" charset="0"/>
                          <a:ea typeface="Cambria Math" panose="02040503050406030204" pitchFamily="18" charset="0"/>
                        </a:rPr>
                        <m:t>′</m:t>
                      </m:r>
                    </m:oMath>
                  </m:oMathPara>
                </a14:m>
                <a:endParaRPr lang="en-US" sz="1800" dirty="0">
                  <a:solidFill>
                    <a:schemeClr val="tx1"/>
                  </a:solidFill>
                </a:endParaRPr>
              </a:p>
            </p:txBody>
          </p:sp>
        </mc:Choice>
        <mc:Fallback xmlns="">
          <p:sp>
            <p:nvSpPr>
              <p:cNvPr id="89" name="TextBox 88"/>
              <p:cNvSpPr txBox="1">
                <a:spLocks noRot="1" noChangeAspect="1" noMove="1" noResize="1" noEditPoints="1" noAdjustHandles="1" noChangeArrowheads="1" noChangeShapeType="1" noTextEdit="1"/>
              </p:cNvSpPr>
              <p:nvPr/>
            </p:nvSpPr>
            <p:spPr>
              <a:xfrm>
                <a:off x="3546796" y="3492237"/>
                <a:ext cx="243656" cy="276999"/>
              </a:xfrm>
              <a:prstGeom prst="rect">
                <a:avLst/>
              </a:prstGeom>
              <a:blipFill rotWithShape="0">
                <a:blip r:embed="rId4"/>
                <a:stretch>
                  <a:fillRect l="-22500" t="-2222" r="-25000" b="-13333"/>
                </a:stretch>
              </a:blipFill>
            </p:spPr>
            <p:txBody>
              <a:bodyPr/>
              <a:lstStyle/>
              <a:p>
                <a:r>
                  <a:rPr lang="en-US">
                    <a:noFill/>
                  </a:rPr>
                  <a:t> </a:t>
                </a:r>
              </a:p>
            </p:txBody>
          </p:sp>
        </mc:Fallback>
      </mc:AlternateContent>
      <p:sp>
        <p:nvSpPr>
          <p:cNvPr id="90" name="Line Callout 2 89"/>
          <p:cNvSpPr/>
          <p:nvPr/>
        </p:nvSpPr>
        <p:spPr>
          <a:xfrm>
            <a:off x="4566436" y="3047504"/>
            <a:ext cx="3464442" cy="317839"/>
          </a:xfrm>
          <a:prstGeom prst="borderCallout2">
            <a:avLst>
              <a:gd name="adj1" fmla="val 46745"/>
              <a:gd name="adj2" fmla="val -1583"/>
              <a:gd name="adj3" fmla="val 49484"/>
              <a:gd name="adj4" fmla="val -7931"/>
              <a:gd name="adj5" fmla="val 156262"/>
              <a:gd name="adj6" fmla="val -21071"/>
            </a:avLst>
          </a:prstGeom>
          <a:ln>
            <a:solidFill>
              <a:srgbClr val="179E74"/>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latin typeface="Inria Sans" panose="020B0604020202020204" charset="0"/>
                <a:cs typeface="B Nazanin" panose="00000400000000000000" pitchFamily="2" charset="-78"/>
              </a:rPr>
              <a:t>packets </a:t>
            </a:r>
            <a:r>
              <a:rPr lang="en-US" sz="1100" dirty="0" smtClean="0">
                <a:latin typeface="Inria Sans" panose="020B0604020202020204" charset="0"/>
                <a:cs typeface="B Nazanin" panose="00000400000000000000" pitchFamily="2" charset="-78"/>
              </a:rPr>
              <a:t>rate </a:t>
            </a:r>
            <a:r>
              <a:rPr lang="en-US" sz="1100" dirty="0">
                <a:latin typeface="Inria Sans" panose="020B0604020202020204" charset="0"/>
                <a:cs typeface="B Nazanin" panose="00000400000000000000" pitchFamily="2" charset="-78"/>
              </a:rPr>
              <a:t>send per end-devices per </a:t>
            </a:r>
            <a:r>
              <a:rPr lang="en-US" sz="1100" dirty="0" smtClean="0">
                <a:latin typeface="Inria Sans" panose="020B0604020202020204" charset="0"/>
                <a:cs typeface="B Nazanin" panose="00000400000000000000" pitchFamily="2" charset="-78"/>
              </a:rPr>
              <a:t>time on channel</a:t>
            </a:r>
            <a:endParaRPr lang="en-US" sz="1100" dirty="0">
              <a:latin typeface="Inria Sans" panose="020B0604020202020204" charset="0"/>
              <a:cs typeface="B Nazanin" panose="00000400000000000000" pitchFamily="2" charset="-78"/>
            </a:endParaRPr>
          </a:p>
        </p:txBody>
      </p:sp>
      <p:sp>
        <p:nvSpPr>
          <p:cNvPr id="2" name="Flowchart: Decision 1"/>
          <p:cNvSpPr/>
          <p:nvPr/>
        </p:nvSpPr>
        <p:spPr>
          <a:xfrm>
            <a:off x="7190669" y="3498032"/>
            <a:ext cx="915258" cy="755977"/>
          </a:xfrm>
          <a:prstGeom prst="flowChartDecision">
            <a:avLst/>
          </a:prstGeom>
          <a:solidFill>
            <a:srgbClr val="00BDAF"/>
          </a:solidFill>
          <a:ln>
            <a:solidFill>
              <a:srgbClr val="0249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dirty="0"/>
          </a:p>
        </p:txBody>
      </p:sp>
      <p:cxnSp>
        <p:nvCxnSpPr>
          <p:cNvPr id="15" name="Elbow Connector 14"/>
          <p:cNvCxnSpPr/>
          <p:nvPr/>
        </p:nvCxnSpPr>
        <p:spPr>
          <a:xfrm rot="10800000" flipV="1">
            <a:off x="2598048" y="4254009"/>
            <a:ext cx="5027331" cy="99796"/>
          </a:xfrm>
          <a:prstGeom prst="bentConnector3">
            <a:avLst>
              <a:gd name="adj1" fmla="val -452"/>
            </a:avLst>
          </a:prstGeom>
          <a:ln w="19050">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2598047" y="4168792"/>
            <a:ext cx="0" cy="184289"/>
          </a:xfrm>
          <a:prstGeom prst="straightConnector1">
            <a:avLst/>
          </a:prstGeom>
          <a:ln w="19050">
            <a:solidFill>
              <a:srgbClr val="BFBFBF"/>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281212" y="3732086"/>
            <a:ext cx="982758" cy="253916"/>
          </a:xfrm>
          <a:prstGeom prst="rect">
            <a:avLst/>
          </a:prstGeom>
          <a:noFill/>
        </p:spPr>
        <p:txBody>
          <a:bodyPr wrap="square" rtlCol="0">
            <a:spAutoFit/>
          </a:bodyPr>
          <a:lstStyle/>
          <a:p>
            <a:r>
              <a:rPr lang="en-US" sz="1050" b="1" dirty="0">
                <a:solidFill>
                  <a:schemeClr val="tx1"/>
                </a:solidFill>
                <a:latin typeface="Inria Sans" panose="020B0604020202020204" charset="0"/>
              </a:rPr>
              <a:t>Collision</a:t>
            </a:r>
            <a:r>
              <a:rPr lang="en-US" sz="1050" b="1" dirty="0" smtClean="0">
                <a:solidFill>
                  <a:schemeClr val="tx1"/>
                </a:solidFill>
                <a:latin typeface="Inria Sans" panose="020B0604020202020204" charset="0"/>
              </a:rPr>
              <a:t>?</a:t>
            </a:r>
            <a:endParaRPr lang="en-US" sz="1050" b="1" dirty="0">
              <a:solidFill>
                <a:schemeClr val="tx1"/>
              </a:solidFill>
              <a:latin typeface="Inria Sans" panose="020B0604020202020204" charset="0"/>
            </a:endParaRPr>
          </a:p>
        </p:txBody>
      </p:sp>
      <p:cxnSp>
        <p:nvCxnSpPr>
          <p:cNvPr id="55" name="Straight Arrow Connector 54"/>
          <p:cNvCxnSpPr/>
          <p:nvPr/>
        </p:nvCxnSpPr>
        <p:spPr>
          <a:xfrm>
            <a:off x="8141686" y="3862475"/>
            <a:ext cx="544153" cy="0"/>
          </a:xfrm>
          <a:prstGeom prst="straightConnector1">
            <a:avLst/>
          </a:prstGeom>
          <a:ln>
            <a:solidFill>
              <a:srgbClr val="BFBFBF"/>
            </a:solidFill>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57" name="TextBox 56"/>
              <p:cNvSpPr txBox="1"/>
              <p:nvPr/>
            </p:nvSpPr>
            <p:spPr>
              <a:xfrm>
                <a:off x="7772591" y="3402107"/>
                <a:ext cx="95898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𝑁𝑜</m:t>
                      </m:r>
                      <m:r>
                        <a:rPr lang="en-US" sz="1200" b="0" i="1" smtClean="0">
                          <a:solidFill>
                            <a:schemeClr val="tx1"/>
                          </a:solidFill>
                          <a:latin typeface="Cambria Math" panose="02040503050406030204" pitchFamily="18" charset="0"/>
                          <a:ea typeface="Cambria Math" panose="02040503050406030204" pitchFamily="18" charset="0"/>
                        </a:rPr>
                        <m:t>, </m:t>
                      </m:r>
                      <m:r>
                        <a:rPr lang="en-US" sz="1200" b="0" i="1" smtClean="0">
                          <a:solidFill>
                            <a:schemeClr val="tx1"/>
                          </a:solidFill>
                          <a:latin typeface="Cambria Math" panose="02040503050406030204" pitchFamily="18" charset="0"/>
                          <a:ea typeface="Cambria Math" panose="02040503050406030204" pitchFamily="18" charset="0"/>
                        </a:rPr>
                        <m:t>𝑤𝑖𝑡</m:t>
                      </m:r>
                      <m:r>
                        <a:rPr lang="en-US" sz="1200" b="0" i="1" smtClean="0">
                          <a:solidFill>
                            <a:schemeClr val="tx1"/>
                          </a:solidFill>
                          <a:latin typeface="Cambria Math" panose="02040503050406030204" pitchFamily="18" charset="0"/>
                          <a:ea typeface="Cambria Math" panose="02040503050406030204" pitchFamily="18" charset="0"/>
                        </a:rPr>
                        <m:t>h</m:t>
                      </m:r>
                      <m:r>
                        <a:rPr lang="en-US" sz="1200" b="0" i="1" smtClean="0">
                          <a:solidFill>
                            <a:schemeClr val="tx1"/>
                          </a:solidFill>
                          <a:latin typeface="Cambria Math" panose="02040503050406030204" pitchFamily="18" charset="0"/>
                          <a:ea typeface="Cambria Math" panose="02040503050406030204" pitchFamily="18" charset="0"/>
                        </a:rPr>
                        <m:t> </m:t>
                      </m:r>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𝑃</m:t>
                          </m:r>
                        </m:e>
                        <m:sub>
                          <m:r>
                            <a:rPr lang="en-US" sz="1200" b="0" i="1" smtClean="0">
                              <a:solidFill>
                                <a:schemeClr val="tx1"/>
                              </a:solidFill>
                              <a:latin typeface="Cambria Math" panose="02040503050406030204" pitchFamily="18" charset="0"/>
                              <a:ea typeface="Cambria Math" panose="02040503050406030204" pitchFamily="18" charset="0"/>
                            </a:rPr>
                            <m:t>𝑠𝑢𝑐𝑐</m:t>
                          </m:r>
                        </m:sub>
                      </m:sSub>
                    </m:oMath>
                  </m:oMathPara>
                </a14:m>
                <a:endParaRPr lang="en-US" sz="1200" dirty="0">
                  <a:solidFill>
                    <a:schemeClr val="tx1"/>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7772591" y="3402107"/>
                <a:ext cx="958980" cy="184666"/>
              </a:xfrm>
              <a:prstGeom prst="rect">
                <a:avLst/>
              </a:prstGeom>
              <a:blipFill rotWithShape="0">
                <a:blip r:embed="rId5"/>
                <a:stretch>
                  <a:fillRect l="-3185"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733874" y="4188694"/>
                <a:ext cx="1402179"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𝑌𝑒𝑠</m:t>
                      </m:r>
                      <m:r>
                        <a:rPr lang="en-US" sz="1200" b="0" i="1" smtClean="0">
                          <a:solidFill>
                            <a:schemeClr val="tx1"/>
                          </a:solidFill>
                          <a:latin typeface="Cambria Math" panose="02040503050406030204" pitchFamily="18" charset="0"/>
                          <a:ea typeface="Cambria Math" panose="02040503050406030204" pitchFamily="18" charset="0"/>
                        </a:rPr>
                        <m:t>, </m:t>
                      </m:r>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𝑤𝑖𝑡</m:t>
                          </m:r>
                          <m:r>
                            <a:rPr lang="en-US" sz="1200" b="0" i="1" smtClean="0">
                              <a:solidFill>
                                <a:schemeClr val="tx1"/>
                              </a:solidFill>
                              <a:latin typeface="Cambria Math" panose="02040503050406030204" pitchFamily="18" charset="0"/>
                              <a:ea typeface="Cambria Math" panose="02040503050406030204" pitchFamily="18" charset="0"/>
                            </a:rPr>
                            <m:t>h</m:t>
                          </m:r>
                          <m:r>
                            <a:rPr lang="en-US" sz="1200" b="0" i="1" smtClean="0">
                              <a:solidFill>
                                <a:schemeClr val="tx1"/>
                              </a:solidFill>
                              <a:latin typeface="Cambria Math" panose="02040503050406030204" pitchFamily="18" charset="0"/>
                              <a:ea typeface="Cambria Math" panose="02040503050406030204" pitchFamily="18" charset="0"/>
                            </a:rPr>
                            <m:t> (</m:t>
                          </m:r>
                          <m:r>
                            <a:rPr lang="en-US" sz="1200" b="0" i="1" smtClean="0">
                              <a:solidFill>
                                <a:schemeClr val="tx1"/>
                              </a:solidFill>
                              <a:latin typeface="Cambria Math" panose="02040503050406030204" pitchFamily="18" charset="0"/>
                              <a:ea typeface="Cambria Math" panose="02040503050406030204" pitchFamily="18" charset="0"/>
                            </a:rPr>
                            <m:t>1</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𝑃</m:t>
                          </m:r>
                        </m:e>
                        <m:sub>
                          <m:r>
                            <a:rPr lang="en-US" sz="1200" b="0" i="1" smtClean="0">
                              <a:solidFill>
                                <a:schemeClr val="tx1"/>
                              </a:solidFill>
                              <a:latin typeface="Cambria Math" panose="02040503050406030204" pitchFamily="18" charset="0"/>
                              <a:ea typeface="Cambria Math" panose="02040503050406030204" pitchFamily="18" charset="0"/>
                            </a:rPr>
                            <m:t>𝑠𝑢𝑐𝑐</m:t>
                          </m:r>
                        </m:sub>
                      </m:sSub>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7733874" y="4188694"/>
                <a:ext cx="1402179" cy="184666"/>
              </a:xfrm>
              <a:prstGeom prst="rect">
                <a:avLst/>
              </a:prstGeom>
              <a:blipFill rotWithShape="0">
                <a:blip r:embed="rId6"/>
                <a:stretch>
                  <a:fillRect l="-1739" r="-3478" b="-4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8744519" y="3747816"/>
                <a:ext cx="31688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𝑆</m:t>
                          </m:r>
                        </m:e>
                        <m:sub>
                          <m:r>
                            <a:rPr lang="en-US" sz="1200" b="0" i="1" smtClean="0">
                              <a:solidFill>
                                <a:schemeClr val="tx1"/>
                              </a:solidFill>
                              <a:latin typeface="Cambria Math" panose="02040503050406030204" pitchFamily="18" charset="0"/>
                              <a:ea typeface="Cambria Math" panose="02040503050406030204" pitchFamily="18" charset="0"/>
                            </a:rPr>
                            <m:t>𝑜𝑢𝑡</m:t>
                          </m:r>
                        </m:sub>
                      </m:sSub>
                    </m:oMath>
                  </m:oMathPara>
                </a14:m>
                <a:endParaRPr lang="en-US" sz="1200" dirty="0">
                  <a:solidFill>
                    <a:schemeClr val="tx1"/>
                  </a:solidFil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8744519" y="3747816"/>
                <a:ext cx="316882" cy="184666"/>
              </a:xfrm>
              <a:prstGeom prst="rect">
                <a:avLst/>
              </a:prstGeom>
              <a:blipFill rotWithShape="0">
                <a:blip r:embed="rId7"/>
                <a:stretch>
                  <a:fillRect l="-9615" r="-1923"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251439" y="3861872"/>
                <a:ext cx="3565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𝑆</m:t>
                          </m:r>
                        </m:e>
                        <m:sub>
                          <m:r>
                            <a:rPr lang="en-US" sz="1800" b="0" i="1" smtClean="0">
                              <a:solidFill>
                                <a:schemeClr val="tx1"/>
                              </a:solidFill>
                              <a:latin typeface="Cambria Math" panose="02040503050406030204" pitchFamily="18" charset="0"/>
                            </a:rPr>
                            <m:t>𝑖𝑛</m:t>
                          </m:r>
                        </m:sub>
                      </m:sSub>
                    </m:oMath>
                  </m:oMathPara>
                </a14:m>
                <a:endParaRPr lang="en-US" sz="1800" dirty="0">
                  <a:solidFill>
                    <a:schemeClr val="tx1"/>
                  </a:solidFill>
                </a:endParaRPr>
              </a:p>
            </p:txBody>
          </p:sp>
        </mc:Choice>
        <mc:Fallback xmlns="">
          <p:sp>
            <p:nvSpPr>
              <p:cNvPr id="60" name="TextBox 59"/>
              <p:cNvSpPr txBox="1">
                <a:spLocks noRot="1" noChangeAspect="1" noMove="1" noResize="1" noEditPoints="1" noAdjustHandles="1" noChangeArrowheads="1" noChangeShapeType="1" noTextEdit="1"/>
              </p:cNvSpPr>
              <p:nvPr/>
            </p:nvSpPr>
            <p:spPr>
              <a:xfrm>
                <a:off x="251439" y="3861872"/>
                <a:ext cx="356572" cy="276999"/>
              </a:xfrm>
              <a:prstGeom prst="rect">
                <a:avLst/>
              </a:prstGeom>
              <a:blipFill rotWithShape="0">
                <a:blip r:embed="rId8"/>
                <a:stretch>
                  <a:fillRect l="-13559" r="-5085" b="-20000"/>
                </a:stretch>
              </a:blipFill>
            </p:spPr>
            <p:txBody>
              <a:bodyPr/>
              <a:lstStyle/>
              <a:p>
                <a:r>
                  <a:rPr lang="en-US">
                    <a:noFill/>
                  </a:rPr>
                  <a:t> </a:t>
                </a:r>
              </a:p>
            </p:txBody>
          </p:sp>
        </mc:Fallback>
      </mc:AlternateContent>
      <p:sp>
        <p:nvSpPr>
          <p:cNvPr id="61" name="Line Callout 2 60"/>
          <p:cNvSpPr/>
          <p:nvPr/>
        </p:nvSpPr>
        <p:spPr>
          <a:xfrm>
            <a:off x="853490" y="4481477"/>
            <a:ext cx="3051985" cy="317839"/>
          </a:xfrm>
          <a:prstGeom prst="borderCallout2">
            <a:avLst>
              <a:gd name="adj1" fmla="val 46745"/>
              <a:gd name="adj2" fmla="val -1583"/>
              <a:gd name="adj3" fmla="val 44765"/>
              <a:gd name="adj4" fmla="val -6401"/>
              <a:gd name="adj5" fmla="val -90637"/>
              <a:gd name="adj6" fmla="val -1505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latin typeface="Inria Sans" panose="020B0604020202020204" charset="0"/>
                <a:cs typeface="B Nazanin" panose="00000400000000000000" pitchFamily="2" charset="-78"/>
              </a:rPr>
              <a:t>Average packets </a:t>
            </a:r>
            <a:r>
              <a:rPr lang="en-US" sz="900" dirty="0">
                <a:latin typeface="Inria Sans" panose="020B0604020202020204" charset="0"/>
                <a:cs typeface="B Nazanin" panose="00000400000000000000" pitchFamily="2" charset="-78"/>
              </a:rPr>
              <a:t>generation rate per end-devices per time</a:t>
            </a:r>
          </a:p>
        </p:txBody>
      </p:sp>
      <mc:AlternateContent xmlns:mc="http://schemas.openxmlformats.org/markup-compatibility/2006" xmlns:a14="http://schemas.microsoft.com/office/drawing/2010/main">
        <mc:Choice Requires="a14">
          <p:sp>
            <p:nvSpPr>
              <p:cNvPr id="64" name="TextBox 63"/>
              <p:cNvSpPr txBox="1"/>
              <p:nvPr/>
            </p:nvSpPr>
            <p:spPr>
              <a:xfrm>
                <a:off x="3516532" y="3867357"/>
                <a:ext cx="2201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𝐺</m:t>
                      </m:r>
                    </m:oMath>
                  </m:oMathPara>
                </a14:m>
                <a:endParaRPr lang="en-US" sz="1800" dirty="0">
                  <a:solidFill>
                    <a:schemeClr val="tx1"/>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3516532" y="3867357"/>
                <a:ext cx="220124" cy="276999"/>
              </a:xfrm>
              <a:prstGeom prst="rect">
                <a:avLst/>
              </a:prstGeom>
              <a:blipFill rotWithShape="0">
                <a:blip r:embed="rId9"/>
                <a:stretch>
                  <a:fillRect l="-25000" r="-16667" b="-8696"/>
                </a:stretch>
              </a:blipFill>
            </p:spPr>
            <p:txBody>
              <a:bodyPr/>
              <a:lstStyle/>
              <a:p>
                <a:r>
                  <a:rPr lang="en-US">
                    <a:noFill/>
                  </a:rPr>
                  <a:t> </a:t>
                </a:r>
              </a:p>
            </p:txBody>
          </p:sp>
        </mc:Fallback>
      </mc:AlternateContent>
      <p:sp>
        <p:nvSpPr>
          <p:cNvPr id="65" name="Line Callout 2 64"/>
          <p:cNvSpPr/>
          <p:nvPr/>
        </p:nvSpPr>
        <p:spPr>
          <a:xfrm>
            <a:off x="4315880" y="4437688"/>
            <a:ext cx="3714998" cy="317839"/>
          </a:xfrm>
          <a:prstGeom prst="borderCallout2">
            <a:avLst>
              <a:gd name="adj1" fmla="val 46745"/>
              <a:gd name="adj2" fmla="val -1583"/>
              <a:gd name="adj3" fmla="val 46059"/>
              <a:gd name="adj4" fmla="val -6046"/>
              <a:gd name="adj5" fmla="val -94672"/>
              <a:gd name="adj6" fmla="val -1442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smtClean="0">
                <a:latin typeface="Inria Sans" panose="020B0604020202020204" charset="0"/>
                <a:cs typeface="B Nazanin" panose="00000400000000000000" pitchFamily="2" charset="-78"/>
              </a:rPr>
              <a:t>Average packets send </a:t>
            </a:r>
            <a:r>
              <a:rPr lang="en-US" sz="1100" dirty="0">
                <a:latin typeface="Inria Sans" panose="020B0604020202020204" charset="0"/>
                <a:cs typeface="B Nazanin" panose="00000400000000000000" pitchFamily="2" charset="-78"/>
              </a:rPr>
              <a:t>per end-devices per </a:t>
            </a:r>
            <a:r>
              <a:rPr lang="en-US" sz="1100" dirty="0" smtClean="0">
                <a:latin typeface="Inria Sans" panose="020B0604020202020204" charset="0"/>
                <a:cs typeface="B Nazanin" panose="00000400000000000000" pitchFamily="2" charset="-78"/>
              </a:rPr>
              <a:t>time on channel</a:t>
            </a:r>
            <a:endParaRPr lang="en-US" sz="1100" dirty="0">
              <a:latin typeface="Inria Sans" panose="020B0604020202020204" charset="0"/>
              <a:cs typeface="B Nazanin" panose="00000400000000000000" pitchFamily="2" charset="-78"/>
            </a:endParaRPr>
          </a:p>
        </p:txBody>
      </p:sp>
      <p:sp>
        <p:nvSpPr>
          <p:cNvPr id="66" name="Snip Diagonal Corner Rectangle 65"/>
          <p:cNvSpPr/>
          <p:nvPr/>
        </p:nvSpPr>
        <p:spPr>
          <a:xfrm>
            <a:off x="1132359" y="2060011"/>
            <a:ext cx="7119722" cy="772073"/>
          </a:xfrm>
          <a:prstGeom prst="snip2DiagRect">
            <a:avLst>
              <a:gd name="adj1" fmla="val 0"/>
              <a:gd name="adj2" fmla="val 0"/>
            </a:avLst>
          </a:prstGeom>
          <a:solidFill>
            <a:schemeClr val="tx2">
              <a:lumMod val="60000"/>
              <a:lumOff val="40000"/>
              <a:alpha val="8588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4" name="TextBox 73"/>
              <p:cNvSpPr txBox="1"/>
              <p:nvPr/>
            </p:nvSpPr>
            <p:spPr>
              <a:xfrm>
                <a:off x="1841482" y="2227318"/>
                <a:ext cx="118654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𝑆</m:t>
                          </m:r>
                        </m:e>
                        <m:sub>
                          <m:r>
                            <a:rPr lang="en-US" sz="2000" b="0" i="1" smtClean="0">
                              <a:solidFill>
                                <a:schemeClr val="tx1"/>
                              </a:solidFill>
                              <a:latin typeface="Cambria Math" panose="02040503050406030204" pitchFamily="18" charset="0"/>
                              <a:ea typeface="Cambria Math" panose="02040503050406030204" pitchFamily="18" charset="0"/>
                            </a:rPr>
                            <m:t>𝑜𝑢𝑡</m:t>
                          </m:r>
                        </m:sub>
                      </m:sSub>
                      <m:r>
                        <a:rPr lang="en-US" sz="2000" b="0" i="1" smtClean="0">
                          <a:solidFill>
                            <a:schemeClr val="tx1"/>
                          </a:solidFill>
                          <a:latin typeface="Cambria Math" panose="02040503050406030204" pitchFamily="18" charset="0"/>
                          <a:ea typeface="Cambria Math" panose="02040503050406030204" pitchFamily="18" charset="0"/>
                        </a:rPr>
                        <m:t>=</m:t>
                      </m:r>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𝑆</m:t>
                          </m:r>
                        </m:e>
                        <m:sub>
                          <m:r>
                            <a:rPr lang="en-US" sz="2000" b="0" i="1" smtClean="0">
                              <a:solidFill>
                                <a:schemeClr val="tx1"/>
                              </a:solidFill>
                              <a:latin typeface="Cambria Math" panose="02040503050406030204" pitchFamily="18" charset="0"/>
                              <a:ea typeface="Cambria Math" panose="02040503050406030204" pitchFamily="18" charset="0"/>
                            </a:rPr>
                            <m:t>𝑖𝑛</m:t>
                          </m:r>
                        </m:sub>
                      </m:sSub>
                    </m:oMath>
                  </m:oMathPara>
                </a14:m>
                <a:endParaRPr lang="en-US" sz="2000" dirty="0">
                  <a:solidFill>
                    <a:schemeClr val="tx1"/>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1841482" y="2227318"/>
                <a:ext cx="1186543" cy="307777"/>
              </a:xfrm>
              <a:prstGeom prst="rect">
                <a:avLst/>
              </a:prstGeom>
              <a:blipFill rotWithShape="0">
                <a:blip r:embed="rId10"/>
                <a:stretch>
                  <a:fillRect l="-3590" r="-1026"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5533799" y="2289098"/>
                <a:ext cx="185768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𝑆</m:t>
                          </m:r>
                        </m:e>
                        <m:sub>
                          <m:r>
                            <a:rPr lang="en-US" sz="2000" b="0" i="1" smtClean="0">
                              <a:solidFill>
                                <a:schemeClr val="tx1"/>
                              </a:solidFill>
                              <a:latin typeface="Cambria Math" panose="02040503050406030204" pitchFamily="18" charset="0"/>
                              <a:ea typeface="Cambria Math" panose="02040503050406030204" pitchFamily="18" charset="0"/>
                            </a:rPr>
                            <m:t>𝑜𝑢𝑡</m:t>
                          </m:r>
                        </m:sub>
                      </m:sSub>
                      <m:r>
                        <a:rPr lang="en-US" sz="2000" b="0" i="1" smtClean="0">
                          <a:solidFill>
                            <a:schemeClr val="tx1"/>
                          </a:solidFill>
                          <a:latin typeface="Cambria Math" panose="02040503050406030204" pitchFamily="18" charset="0"/>
                          <a:ea typeface="Cambria Math" panose="02040503050406030204" pitchFamily="18" charset="0"/>
                        </a:rPr>
                        <m:t>=</m:t>
                      </m:r>
                      <m:sSub>
                        <m:sSubPr>
                          <m:ctrlPr>
                            <a:rPr lang="en-US" sz="2000" b="0" i="1" smtClean="0">
                              <a:solidFill>
                                <a:srgbClr val="00B050"/>
                              </a:solidFill>
                              <a:latin typeface="Cambria Math" panose="02040503050406030204" pitchFamily="18" charset="0"/>
                              <a:ea typeface="Cambria Math" panose="02040503050406030204" pitchFamily="18" charset="0"/>
                            </a:rPr>
                          </m:ctrlPr>
                        </m:sSubPr>
                        <m:e>
                          <m:r>
                            <a:rPr lang="en-US" sz="2000" b="0" i="1" smtClean="0">
                              <a:solidFill>
                                <a:srgbClr val="00B050"/>
                              </a:solidFill>
                              <a:latin typeface="Cambria Math" panose="02040503050406030204" pitchFamily="18" charset="0"/>
                              <a:ea typeface="Cambria Math" panose="02040503050406030204" pitchFamily="18" charset="0"/>
                            </a:rPr>
                            <m:t>𝑃</m:t>
                          </m:r>
                        </m:e>
                        <m:sub>
                          <m:r>
                            <a:rPr lang="en-US" sz="2000" b="0" i="1" smtClean="0">
                              <a:solidFill>
                                <a:srgbClr val="00B050"/>
                              </a:solidFill>
                              <a:latin typeface="Cambria Math" panose="02040503050406030204" pitchFamily="18" charset="0"/>
                              <a:ea typeface="Cambria Math" panose="02040503050406030204" pitchFamily="18" charset="0"/>
                            </a:rPr>
                            <m:t>𝑠𝑢𝑐𝑐</m:t>
                          </m:r>
                        </m:sub>
                      </m:sSub>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𝐺</m:t>
                      </m:r>
                    </m:oMath>
                  </m:oMathPara>
                </a14:m>
                <a:endParaRPr lang="en-US" sz="2000" dirty="0">
                  <a:solidFill>
                    <a:schemeClr val="tx1"/>
                  </a:solidFill>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5533799" y="2289098"/>
                <a:ext cx="1857688" cy="307777"/>
              </a:xfrm>
              <a:prstGeom prst="rect">
                <a:avLst/>
              </a:prstGeom>
              <a:blipFill rotWithShape="0">
                <a:blip r:embed="rId11"/>
                <a:stretch>
                  <a:fillRect l="-2623" r="-1311" b="-20000"/>
                </a:stretch>
              </a:blipFill>
            </p:spPr>
            <p:txBody>
              <a:bodyPr/>
              <a:lstStyle/>
              <a:p>
                <a:r>
                  <a:rPr lang="en-US">
                    <a:noFill/>
                  </a:rPr>
                  <a:t> </a:t>
                </a:r>
              </a:p>
            </p:txBody>
          </p:sp>
        </mc:Fallback>
      </mc:AlternateContent>
    </p:spTree>
    <p:extLst>
      <p:ext uri="{BB962C8B-B14F-4D97-AF65-F5344CB8AC3E}">
        <p14:creationId xmlns:p14="http://schemas.microsoft.com/office/powerpoint/2010/main" val="35503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randombar(horizontal)">
                                      <p:cBhvr>
                                        <p:cTn id="10" dur="500"/>
                                        <p:tgtEl>
                                          <p:spTgt spid="2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randombar(horizontal)">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randombar(horizontal)">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randombar(horizontal)">
                                      <p:cBhvr>
                                        <p:cTn id="23" dur="500"/>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randombar(horizontal)">
                                      <p:cBhvr>
                                        <p:cTn id="28" dur="500"/>
                                        <p:tgtEl>
                                          <p:spTgt spid="75"/>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randombar(horizontal)">
                                      <p:cBhvr>
                                        <p:cTn id="33" dur="500"/>
                                        <p:tgtEl>
                                          <p:spTgt spid="76"/>
                                        </p:tgtEl>
                                      </p:cBhvr>
                                    </p:animEffect>
                                  </p:childTnLst>
                                </p:cTn>
                              </p:par>
                              <p:par>
                                <p:cTn id="34" presetID="14" presetClass="entr" presetSubtype="10" fill="hold"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randombar(horizontal)">
                                      <p:cBhvr>
                                        <p:cTn id="3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p:bldP spid="39" grpId="0" animBg="1"/>
      <p:bldP spid="42" grpId="0" animBg="1"/>
      <p:bldP spid="75" grpId="0" animBg="1"/>
      <p:bldP spid="7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a:t>
            </a:r>
            <a:r>
              <a:rPr lang="en-US" sz="2000" dirty="0">
                <a:latin typeface="Inria Sans" panose="020B0604020202020204" charset="0"/>
              </a:rPr>
              <a:t>protocol </a:t>
            </a:r>
            <a:r>
              <a:rPr lang="en-US" sz="2000" dirty="0" smtClean="0">
                <a:latin typeface="Inria Sans" panose="020B0604020202020204" charset="0"/>
              </a:rPr>
              <a:t>implemented on LoRaWAN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43</a:t>
            </a:fld>
            <a:endParaRPr/>
          </a:p>
        </p:txBody>
      </p:sp>
      <p:sp>
        <p:nvSpPr>
          <p:cNvPr id="66" name="Snip Diagonal Corner Rectangle 65"/>
          <p:cNvSpPr/>
          <p:nvPr/>
        </p:nvSpPr>
        <p:spPr>
          <a:xfrm>
            <a:off x="958187" y="1458686"/>
            <a:ext cx="7554441" cy="3450771"/>
          </a:xfrm>
          <a:prstGeom prst="snip2DiagRect">
            <a:avLst>
              <a:gd name="adj1" fmla="val 0"/>
              <a:gd name="adj2" fmla="val 0"/>
            </a:avLst>
          </a:prstGeom>
          <a:solidFill>
            <a:schemeClr val="tx2">
              <a:lumMod val="60000"/>
              <a:lumOff val="40000"/>
              <a:alpha val="8588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4" name="TextBox 73"/>
              <p:cNvSpPr txBox="1"/>
              <p:nvPr/>
            </p:nvSpPr>
            <p:spPr>
              <a:xfrm>
                <a:off x="1188147" y="1617718"/>
                <a:ext cx="3508012" cy="6239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𝑃</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𝑘</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𝑜𝑐𝑐𝑢𝑟</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𝑖𝑛</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𝐺</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𝑡𝑖𝑚𝑒</m:t>
                      </m:r>
                      <m:r>
                        <a:rPr lang="en-US" sz="2000" b="0" i="1" smtClean="0">
                          <a:solidFill>
                            <a:schemeClr val="tx1"/>
                          </a:solidFill>
                          <a:latin typeface="Cambria Math" panose="02040503050406030204" pitchFamily="18" charset="0"/>
                          <a:ea typeface="Cambria Math" panose="02040503050406030204" pitchFamily="18" charset="0"/>
                        </a:rPr>
                        <m:t>]=</m:t>
                      </m:r>
                      <m:f>
                        <m:fPr>
                          <m:ctrlPr>
                            <a:rPr lang="en-US" sz="2000" b="0" i="1" smtClean="0">
                              <a:solidFill>
                                <a:schemeClr val="tx1"/>
                              </a:solidFill>
                              <a:latin typeface="Cambria Math" panose="02040503050406030204" pitchFamily="18" charset="0"/>
                              <a:ea typeface="Cambria Math" panose="02040503050406030204" pitchFamily="18" charset="0"/>
                            </a:rPr>
                          </m:ctrlPr>
                        </m:fPr>
                        <m:num>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1800" b="0" i="1" smtClean="0">
                                  <a:solidFill>
                                    <a:schemeClr val="tx1"/>
                                  </a:solidFill>
                                  <a:latin typeface="Cambria Math" panose="02040503050406030204" pitchFamily="18" charset="0"/>
                                  <a:ea typeface="Cambria Math" panose="02040503050406030204" pitchFamily="18" charset="0"/>
                                </a:rPr>
                                <m:t>𝐺</m:t>
                              </m:r>
                              <m:r>
                                <m:rPr>
                                  <m:nor/>
                                </m:rPr>
                                <a:rPr lang="en-US" sz="1800" dirty="0">
                                  <a:solidFill>
                                    <a:schemeClr val="tx1"/>
                                  </a:solidFill>
                                </a:rPr>
                                <m:t> </m:t>
                              </m:r>
                            </m:e>
                            <m:sup>
                              <m:r>
                                <a:rPr lang="en-US" sz="2000" b="0" i="1" smtClean="0">
                                  <a:solidFill>
                                    <a:schemeClr val="tx1"/>
                                  </a:solidFill>
                                  <a:latin typeface="Cambria Math" panose="02040503050406030204" pitchFamily="18" charset="0"/>
                                  <a:ea typeface="Cambria Math" panose="02040503050406030204" pitchFamily="18" charset="0"/>
                                </a:rPr>
                                <m:t>𝑘</m:t>
                              </m:r>
                            </m:sup>
                          </m:sSup>
                        </m:num>
                        <m:den>
                          <m:r>
                            <a:rPr lang="en-US" sz="2000" b="0" i="1" smtClean="0">
                              <a:solidFill>
                                <a:schemeClr val="tx1"/>
                              </a:solidFill>
                              <a:latin typeface="Cambria Math" panose="02040503050406030204" pitchFamily="18" charset="0"/>
                              <a:ea typeface="Cambria Math" panose="02040503050406030204" pitchFamily="18" charset="0"/>
                            </a:rPr>
                            <m:t>𝑘</m:t>
                          </m:r>
                          <m:r>
                            <a:rPr lang="en-US" sz="2000" b="0" i="1" smtClean="0">
                              <a:solidFill>
                                <a:schemeClr val="tx1"/>
                              </a:solidFill>
                              <a:latin typeface="Cambria Math" panose="02040503050406030204" pitchFamily="18" charset="0"/>
                              <a:ea typeface="Cambria Math" panose="02040503050406030204" pitchFamily="18" charset="0"/>
                            </a:rPr>
                            <m:t>!</m:t>
                          </m:r>
                        </m:den>
                      </m:f>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𝑒</m:t>
                          </m:r>
                        </m:e>
                        <m: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sz="2000" dirty="0">
                  <a:solidFill>
                    <a:schemeClr val="tx1"/>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1188147" y="1617718"/>
                <a:ext cx="3508012" cy="623953"/>
              </a:xfrm>
              <a:prstGeom prst="rect">
                <a:avLst/>
              </a:prstGeom>
              <a:blipFill rotWithShape="0">
                <a:blip r:embed="rId3"/>
                <a:stretch>
                  <a:fillRect/>
                </a:stretch>
              </a:blipFill>
            </p:spPr>
            <p:txBody>
              <a:bodyPr/>
              <a:lstStyle/>
              <a:p>
                <a:r>
                  <a:rPr lang="en-US">
                    <a:noFill/>
                  </a:rPr>
                  <a:t> </a:t>
                </a:r>
              </a:p>
            </p:txBody>
          </p:sp>
        </mc:Fallback>
      </mc:AlternateContent>
      <p:sp>
        <p:nvSpPr>
          <p:cNvPr id="3" name="Rectangle 2"/>
          <p:cNvSpPr/>
          <p:nvPr/>
        </p:nvSpPr>
        <p:spPr>
          <a:xfrm>
            <a:off x="2188028" y="2633148"/>
            <a:ext cx="1251857" cy="304800"/>
          </a:xfrm>
          <a:prstGeom prst="rect">
            <a:avLst/>
          </a:prstGeom>
          <a:solidFill>
            <a:srgbClr val="179E74"/>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1785257" y="3407227"/>
            <a:ext cx="3559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3451908" y="2999013"/>
            <a:ext cx="1251857" cy="304800"/>
          </a:xfrm>
          <a:prstGeom prst="rect">
            <a:avLst/>
          </a:prstGeom>
          <a:solidFill>
            <a:srgbClr val="179E74"/>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p:cNvSpPr txBox="1"/>
              <p:nvPr/>
            </p:nvSpPr>
            <p:spPr>
              <a:xfrm>
                <a:off x="2684593" y="2392076"/>
                <a:ext cx="25872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𝑇𝑥</m:t>
                      </m:r>
                    </m:oMath>
                  </m:oMathPara>
                </a14:m>
                <a:endParaRPr lang="en-US" sz="1200" dirty="0">
                  <a:solidFill>
                    <a:schemeClr val="tx1"/>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2684593" y="2392076"/>
                <a:ext cx="258725" cy="215444"/>
              </a:xfrm>
              <a:prstGeom prst="rect">
                <a:avLst/>
              </a:prstGeom>
              <a:blipFill rotWithShape="0">
                <a:blip r:embed="rId4"/>
                <a:stretch>
                  <a:fillRect l="-13953" r="-6977" b="-5556"/>
                </a:stretch>
              </a:blipFill>
            </p:spPr>
            <p:txBody>
              <a:bodyPr/>
              <a:lstStyle/>
              <a:p>
                <a:r>
                  <a:rPr lang="en-US">
                    <a:noFill/>
                  </a:rPr>
                  <a:t> </a:t>
                </a:r>
              </a:p>
            </p:txBody>
          </p:sp>
        </mc:Fallback>
      </mc:AlternateContent>
      <p:cxnSp>
        <p:nvCxnSpPr>
          <p:cNvPr id="49" name="Straight Arrow Connector 48"/>
          <p:cNvCxnSpPr/>
          <p:nvPr/>
        </p:nvCxnSpPr>
        <p:spPr>
          <a:xfrm flipV="1">
            <a:off x="2188028" y="2392077"/>
            <a:ext cx="1" cy="1211094"/>
          </a:xfrm>
          <a:prstGeom prst="straightConnector1">
            <a:avLst/>
          </a:prstGeom>
          <a:ln w="9525">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2069551" y="3589110"/>
                <a:ext cx="2205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0</m:t>
                          </m:r>
                        </m:sub>
                      </m:sSub>
                    </m:oMath>
                  </m:oMathPara>
                </a14:m>
                <a:endParaRPr lang="en-US" sz="1200" dirty="0">
                  <a:solidFill>
                    <a:schemeClr val="tx1"/>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2069551" y="3589110"/>
                <a:ext cx="220573" cy="215444"/>
              </a:xfrm>
              <a:prstGeom prst="rect">
                <a:avLst/>
              </a:prstGeom>
              <a:blipFill rotWithShape="0">
                <a:blip r:embed="rId5"/>
                <a:stretch>
                  <a:fillRect l="-16216" b="-17143"/>
                </a:stretch>
              </a:blipFill>
            </p:spPr>
            <p:txBody>
              <a:bodyPr/>
              <a:lstStyle/>
              <a:p>
                <a:r>
                  <a:rPr lang="en-US">
                    <a:noFill/>
                  </a:rPr>
                  <a:t> </a:t>
                </a:r>
              </a:p>
            </p:txBody>
          </p:sp>
        </mc:Fallback>
      </mc:AlternateContent>
      <p:cxnSp>
        <p:nvCxnSpPr>
          <p:cNvPr id="51" name="Straight Arrow Connector 50"/>
          <p:cNvCxnSpPr/>
          <p:nvPr/>
        </p:nvCxnSpPr>
        <p:spPr>
          <a:xfrm flipV="1">
            <a:off x="3439882" y="2393207"/>
            <a:ext cx="1" cy="1211094"/>
          </a:xfrm>
          <a:prstGeom prst="straightConnector1">
            <a:avLst/>
          </a:prstGeom>
          <a:ln w="9525">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p:cNvSpPr txBox="1"/>
              <p:nvPr/>
            </p:nvSpPr>
            <p:spPr>
              <a:xfrm>
                <a:off x="3291200" y="3575896"/>
                <a:ext cx="64581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0</m:t>
                              </m:r>
                            </m:sub>
                          </m:sSub>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𝑥</m:t>
                          </m:r>
                        </m:sub>
                      </m:sSub>
                    </m:oMath>
                  </m:oMathPara>
                </a14:m>
                <a:endParaRPr lang="en-US" sz="1200" dirty="0">
                  <a:solidFill>
                    <a:schemeClr val="tx1"/>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3291200" y="3575896"/>
                <a:ext cx="645818" cy="215444"/>
              </a:xfrm>
              <a:prstGeom prst="rect">
                <a:avLst/>
              </a:prstGeom>
              <a:blipFill rotWithShape="0">
                <a:blip r:embed="rId6"/>
                <a:stretch>
                  <a:fillRect l="-5660" b="-17143"/>
                </a:stretch>
              </a:blipFill>
            </p:spPr>
            <p:txBody>
              <a:bodyPr/>
              <a:lstStyle/>
              <a:p>
                <a:r>
                  <a:rPr lang="en-US">
                    <a:noFill/>
                  </a:rPr>
                  <a:t> </a:t>
                </a:r>
              </a:p>
            </p:txBody>
          </p:sp>
        </mc:Fallback>
      </mc:AlternateContent>
      <p:cxnSp>
        <p:nvCxnSpPr>
          <p:cNvPr id="56" name="Straight Arrow Connector 55"/>
          <p:cNvCxnSpPr/>
          <p:nvPr/>
        </p:nvCxnSpPr>
        <p:spPr>
          <a:xfrm flipV="1">
            <a:off x="4715783" y="2385436"/>
            <a:ext cx="1" cy="1211094"/>
          </a:xfrm>
          <a:prstGeom prst="straightConnector1">
            <a:avLst/>
          </a:prstGeom>
          <a:ln w="9525">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4593542" y="3575896"/>
                <a:ext cx="70512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0</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2</m:t>
                          </m:r>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𝑥</m:t>
                          </m:r>
                        </m:sub>
                      </m:sSub>
                    </m:oMath>
                  </m:oMathPara>
                </a14:m>
                <a:endParaRPr lang="en-US" sz="1200" dirty="0">
                  <a:solidFill>
                    <a:schemeClr val="tx1"/>
                  </a:solidFill>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4593542" y="3575896"/>
                <a:ext cx="705129" cy="215444"/>
              </a:xfrm>
              <a:prstGeom prst="rect">
                <a:avLst/>
              </a:prstGeom>
              <a:blipFill rotWithShape="0">
                <a:blip r:embed="rId7"/>
                <a:stretch>
                  <a:fillRect l="-4348"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1288793" y="3919193"/>
                <a:ext cx="2043765"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rPr>
                        <m:t>𝑃</m:t>
                      </m:r>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𝑘</m:t>
                      </m:r>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0</m:t>
                      </m:r>
                      <m:r>
                        <a:rPr lang="en-US" sz="1800" b="0" i="1" smtClean="0">
                          <a:solidFill>
                            <a:schemeClr val="tx1"/>
                          </a:solidFill>
                          <a:latin typeface="Cambria Math" panose="02040503050406030204" pitchFamily="18" charset="0"/>
                          <a:ea typeface="Cambria Math" panose="02040503050406030204" pitchFamily="18" charset="0"/>
                        </a:rPr>
                        <m:t>]=</m:t>
                      </m:r>
                      <m:f>
                        <m:fPr>
                          <m:ctrlPr>
                            <a:rPr lang="en-US" sz="1800" b="0" i="1" smtClean="0">
                              <a:solidFill>
                                <a:schemeClr val="tx1"/>
                              </a:solidFill>
                              <a:latin typeface="Cambria Math" panose="02040503050406030204" pitchFamily="18" charset="0"/>
                              <a:ea typeface="Cambria Math" panose="02040503050406030204" pitchFamily="18" charset="0"/>
                            </a:rPr>
                          </m:ctrlPr>
                        </m:fPr>
                        <m:num>
                          <m:sSup>
                            <m:sSupPr>
                              <m:ctrlPr>
                                <a:rPr lang="en-US" sz="1800" b="0" i="1" smtClean="0">
                                  <a:solidFill>
                                    <a:schemeClr val="tx1"/>
                                  </a:solidFill>
                                  <a:latin typeface="Cambria Math" panose="02040503050406030204" pitchFamily="18" charset="0"/>
                                  <a:ea typeface="Cambria Math" panose="02040503050406030204" pitchFamily="18" charset="0"/>
                                </a:rPr>
                              </m:ctrlPr>
                            </m:sSupPr>
                            <m:e>
                              <m:r>
                                <a:rPr lang="en-US" sz="1600" b="0" i="1" smtClean="0">
                                  <a:solidFill>
                                    <a:schemeClr val="tx1"/>
                                  </a:solidFill>
                                  <a:latin typeface="Cambria Math" panose="02040503050406030204" pitchFamily="18" charset="0"/>
                                  <a:ea typeface="Cambria Math" panose="02040503050406030204" pitchFamily="18" charset="0"/>
                                </a:rPr>
                                <m:t>𝐺</m:t>
                              </m:r>
                              <m:r>
                                <m:rPr>
                                  <m:nor/>
                                </m:rPr>
                                <a:rPr lang="en-US" sz="1600" dirty="0">
                                  <a:solidFill>
                                    <a:schemeClr val="tx1"/>
                                  </a:solidFill>
                                </a:rPr>
                                <m:t> </m:t>
                              </m:r>
                            </m:e>
                            <m:sup>
                              <m:r>
                                <a:rPr lang="en-US" sz="1800" b="0" i="1" smtClean="0">
                                  <a:solidFill>
                                    <a:schemeClr val="tx1"/>
                                  </a:solidFill>
                                  <a:latin typeface="Cambria Math" panose="02040503050406030204" pitchFamily="18" charset="0"/>
                                  <a:ea typeface="Cambria Math" panose="02040503050406030204" pitchFamily="18" charset="0"/>
                                </a:rPr>
                                <m:t>0</m:t>
                              </m:r>
                            </m:sup>
                          </m:sSup>
                        </m:num>
                        <m:den>
                          <m:r>
                            <a:rPr lang="en-US" sz="1800" b="0" i="1" smtClean="0">
                              <a:solidFill>
                                <a:schemeClr val="tx1"/>
                              </a:solidFill>
                              <a:latin typeface="Cambria Math" panose="02040503050406030204" pitchFamily="18" charset="0"/>
                              <a:ea typeface="Cambria Math" panose="02040503050406030204" pitchFamily="18" charset="0"/>
                            </a:rPr>
                            <m:t>0</m:t>
                          </m:r>
                          <m:r>
                            <a:rPr lang="en-US" sz="1800" b="0" i="1" smtClean="0">
                              <a:solidFill>
                                <a:schemeClr val="tx1"/>
                              </a:solidFill>
                              <a:latin typeface="Cambria Math" panose="02040503050406030204" pitchFamily="18" charset="0"/>
                              <a:ea typeface="Cambria Math" panose="02040503050406030204" pitchFamily="18" charset="0"/>
                            </a:rPr>
                            <m:t>!</m:t>
                          </m:r>
                        </m:den>
                      </m:f>
                      <m:sSup>
                        <m:sSupPr>
                          <m:ctrlPr>
                            <a:rPr lang="en-US" sz="1800" b="0" i="1" smtClean="0">
                              <a:solidFill>
                                <a:schemeClr val="tx1"/>
                              </a:solidFill>
                              <a:latin typeface="Cambria Math" panose="02040503050406030204" pitchFamily="18" charset="0"/>
                              <a:ea typeface="Cambria Math" panose="02040503050406030204" pitchFamily="18" charset="0"/>
                            </a:rPr>
                          </m:ctrlPr>
                        </m:sSupPr>
                        <m:e>
                          <m:r>
                            <a:rPr lang="en-US" sz="1800" b="0" i="1" smtClean="0">
                              <a:solidFill>
                                <a:schemeClr val="tx1"/>
                              </a:solidFill>
                              <a:latin typeface="Cambria Math" panose="02040503050406030204" pitchFamily="18" charset="0"/>
                              <a:ea typeface="Cambria Math" panose="02040503050406030204" pitchFamily="18" charset="0"/>
                            </a:rPr>
                            <m:t>𝑒</m:t>
                          </m:r>
                        </m:e>
                        <m:sup>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2</m:t>
                          </m:r>
                          <m:r>
                            <a:rPr lang="en-US" sz="1800"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sz="1600" dirty="0">
                  <a:solidFill>
                    <a:schemeClr val="tx1"/>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1288793" y="3919193"/>
                <a:ext cx="2043765" cy="555793"/>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3453807" y="4103922"/>
                <a:ext cx="1902316" cy="3091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𝑃</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𝑘</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r>
                        <a:rPr lang="en-US" sz="2000" b="0" i="1" smtClean="0">
                          <a:solidFill>
                            <a:schemeClr val="tx1"/>
                          </a:solidFill>
                          <a:latin typeface="Cambria Math" panose="02040503050406030204" pitchFamily="18" charset="0"/>
                          <a:ea typeface="Cambria Math" panose="02040503050406030204" pitchFamily="18" charset="0"/>
                        </a:rPr>
                        <m:t>]=</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𝑒</m:t>
                          </m:r>
                        </m:e>
                        <m: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2</m:t>
                          </m:r>
                          <m:r>
                            <a:rPr lang="en-US" sz="2000"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sz="1800" dirty="0">
                  <a:solidFill>
                    <a:schemeClr val="tx1"/>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3453807" y="4103922"/>
                <a:ext cx="1902316" cy="309187"/>
              </a:xfrm>
              <a:prstGeom prst="rect">
                <a:avLst/>
              </a:prstGeom>
              <a:blipFill rotWithShape="0">
                <a:blip r:embed="rId9"/>
                <a:stretch>
                  <a:fillRect l="-2564" r="-321" b="-37255"/>
                </a:stretch>
              </a:blipFill>
            </p:spPr>
            <p:txBody>
              <a:bodyPr/>
              <a:lstStyle/>
              <a:p>
                <a:r>
                  <a:rPr lang="en-US">
                    <a:noFill/>
                  </a:rPr>
                  <a:t> </a:t>
                </a:r>
              </a:p>
            </p:txBody>
          </p:sp>
        </mc:Fallback>
      </mc:AlternateContent>
      <p:cxnSp>
        <p:nvCxnSpPr>
          <p:cNvPr id="72" name="Straight Arrow Connector 71"/>
          <p:cNvCxnSpPr/>
          <p:nvPr/>
        </p:nvCxnSpPr>
        <p:spPr>
          <a:xfrm flipH="1" flipV="1">
            <a:off x="5604404" y="1617718"/>
            <a:ext cx="18363" cy="2857269"/>
          </a:xfrm>
          <a:prstGeom prst="straightConnector1">
            <a:avLst/>
          </a:prstGeom>
          <a:ln w="19050">
            <a:solidFill>
              <a:srgbClr val="01BDA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p:cNvSpPr txBox="1"/>
              <p:nvPr/>
            </p:nvSpPr>
            <p:spPr>
              <a:xfrm>
                <a:off x="6155804" y="2937948"/>
                <a:ext cx="1559722" cy="308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𝑆</m:t>
                          </m:r>
                        </m:e>
                        <m:sub>
                          <m:r>
                            <a:rPr lang="en-US" sz="2000" b="0" i="1" smtClean="0">
                              <a:solidFill>
                                <a:schemeClr val="tx1"/>
                              </a:solidFill>
                              <a:latin typeface="Cambria Math" panose="02040503050406030204" pitchFamily="18" charset="0"/>
                              <a:ea typeface="Cambria Math" panose="02040503050406030204" pitchFamily="18" charset="0"/>
                            </a:rPr>
                            <m:t>𝑜𝑢𝑡</m:t>
                          </m:r>
                        </m:sub>
                      </m:sSub>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𝐺</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𝑒</m:t>
                          </m:r>
                        </m:e>
                        <m: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2</m:t>
                          </m:r>
                          <m:r>
                            <a:rPr lang="en-US" sz="2000"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sz="1800" dirty="0">
                  <a:solidFill>
                    <a:schemeClr val="tx1"/>
                  </a:solidFill>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6155804" y="2937948"/>
                <a:ext cx="1559722" cy="308802"/>
              </a:xfrm>
              <a:prstGeom prst="rect">
                <a:avLst/>
              </a:prstGeom>
              <a:blipFill rotWithShape="0">
                <a:blip r:embed="rId10"/>
                <a:stretch>
                  <a:fillRect l="-3125" r="-391" b="-17647"/>
                </a:stretch>
              </a:blipFill>
            </p:spPr>
            <p:txBody>
              <a:bodyPr/>
              <a:lstStyle/>
              <a:p>
                <a:r>
                  <a:rPr lang="en-US">
                    <a:noFill/>
                  </a:rPr>
                  <a:t> </a:t>
                </a:r>
              </a:p>
            </p:txBody>
          </p:sp>
        </mc:Fallback>
      </mc:AlternateContent>
    </p:spTree>
    <p:extLst>
      <p:ext uri="{BB962C8B-B14F-4D97-AF65-F5344CB8AC3E}">
        <p14:creationId xmlns:p14="http://schemas.microsoft.com/office/powerpoint/2010/main" val="20314645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protocol</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44</a:t>
            </a:fld>
            <a:endParaRPr/>
          </a:p>
        </p:txBody>
      </p:sp>
      <p:pic>
        <p:nvPicPr>
          <p:cNvPr id="2" name="Picture 1"/>
          <p:cNvPicPr>
            <a:picLocks noChangeAspect="1"/>
          </p:cNvPicPr>
          <p:nvPr/>
        </p:nvPicPr>
        <p:blipFill>
          <a:blip r:embed="rId3"/>
          <a:stretch>
            <a:fillRect/>
          </a:stretch>
        </p:blipFill>
        <p:spPr>
          <a:xfrm>
            <a:off x="1188147" y="1341869"/>
            <a:ext cx="6780196" cy="3567767"/>
          </a:xfrm>
          <a:prstGeom prst="rect">
            <a:avLst/>
          </a:prstGeom>
        </p:spPr>
      </p:pic>
    </p:spTree>
    <p:extLst>
      <p:ext uri="{BB962C8B-B14F-4D97-AF65-F5344CB8AC3E}">
        <p14:creationId xmlns:p14="http://schemas.microsoft.com/office/powerpoint/2010/main" val="39271776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Slotted-ALOHA protocol</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45</a:t>
            </a:fld>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45" y="1835854"/>
            <a:ext cx="537537" cy="537537"/>
          </a:xfrm>
          <a:prstGeom prst="rect">
            <a:avLst/>
          </a:prstGeom>
        </p:spPr>
      </p:pic>
      <p:sp>
        <p:nvSpPr>
          <p:cNvPr id="6" name="Rectangle 5"/>
          <p:cNvSpPr/>
          <p:nvPr/>
        </p:nvSpPr>
        <p:spPr>
          <a:xfrm>
            <a:off x="377372" y="1894165"/>
            <a:ext cx="27577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45" y="2562563"/>
            <a:ext cx="537537" cy="537537"/>
          </a:xfrm>
          <a:prstGeom prst="rect">
            <a:avLst/>
          </a:prstGeom>
        </p:spPr>
      </p:pic>
      <p:sp>
        <p:nvSpPr>
          <p:cNvPr id="8" name="Rectangle 7"/>
          <p:cNvSpPr/>
          <p:nvPr/>
        </p:nvSpPr>
        <p:spPr>
          <a:xfrm>
            <a:off x="377372" y="2620874"/>
            <a:ext cx="275771"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45" y="3289272"/>
            <a:ext cx="537537" cy="537537"/>
          </a:xfrm>
          <a:prstGeom prst="rect">
            <a:avLst/>
          </a:prstGeom>
        </p:spPr>
      </p:pic>
      <p:sp>
        <p:nvSpPr>
          <p:cNvPr id="10" name="Rectangle 9"/>
          <p:cNvSpPr/>
          <p:nvPr/>
        </p:nvSpPr>
        <p:spPr>
          <a:xfrm>
            <a:off x="377372" y="3347583"/>
            <a:ext cx="275771"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3</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45" y="3957924"/>
            <a:ext cx="537537" cy="537537"/>
          </a:xfrm>
          <a:prstGeom prst="rect">
            <a:avLst/>
          </a:prstGeom>
        </p:spPr>
      </p:pic>
      <p:sp>
        <p:nvSpPr>
          <p:cNvPr id="12" name="Rectangle 11"/>
          <p:cNvSpPr/>
          <p:nvPr/>
        </p:nvSpPr>
        <p:spPr>
          <a:xfrm>
            <a:off x="377372" y="4016236"/>
            <a:ext cx="275771"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4</a:t>
            </a:r>
            <a:endParaRPr lang="en-US" dirty="0"/>
          </a:p>
        </p:txBody>
      </p:sp>
      <p:cxnSp>
        <p:nvCxnSpPr>
          <p:cNvPr id="13" name="Straight Arrow Connector 12"/>
          <p:cNvCxnSpPr/>
          <p:nvPr/>
        </p:nvCxnSpPr>
        <p:spPr>
          <a:xfrm>
            <a:off x="1243282" y="4596051"/>
            <a:ext cx="3829461" cy="876"/>
          </a:xfrm>
          <a:prstGeom prst="straightConnector1">
            <a:avLst/>
          </a:prstGeom>
          <a:ln w="28575">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149462" y="1894165"/>
            <a:ext cx="39595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2620563" y="2562563"/>
            <a:ext cx="440450"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Rectangle 16"/>
          <p:cNvSpPr/>
          <p:nvPr/>
        </p:nvSpPr>
        <p:spPr>
          <a:xfrm>
            <a:off x="3120012" y="3283819"/>
            <a:ext cx="384113"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Rectangle 17"/>
          <p:cNvSpPr/>
          <p:nvPr/>
        </p:nvSpPr>
        <p:spPr>
          <a:xfrm>
            <a:off x="1665515" y="3992274"/>
            <a:ext cx="409787"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Rectangle 18"/>
          <p:cNvSpPr/>
          <p:nvPr/>
        </p:nvSpPr>
        <p:spPr>
          <a:xfrm>
            <a:off x="4051251" y="1894165"/>
            <a:ext cx="427177"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Rectangle 19"/>
          <p:cNvSpPr/>
          <p:nvPr/>
        </p:nvSpPr>
        <p:spPr>
          <a:xfrm>
            <a:off x="4064771" y="2562563"/>
            <a:ext cx="413657"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Rectangle 20"/>
          <p:cNvSpPr/>
          <p:nvPr/>
        </p:nvSpPr>
        <p:spPr>
          <a:xfrm>
            <a:off x="2124723" y="3245108"/>
            <a:ext cx="443859"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Rectangle 21"/>
          <p:cNvSpPr/>
          <p:nvPr/>
        </p:nvSpPr>
        <p:spPr>
          <a:xfrm>
            <a:off x="3567205" y="4016236"/>
            <a:ext cx="415825"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3" name="Straight Arrow Connector 22"/>
          <p:cNvCxnSpPr/>
          <p:nvPr/>
        </p:nvCxnSpPr>
        <p:spPr>
          <a:xfrm>
            <a:off x="1626619" y="1835854"/>
            <a:ext cx="0" cy="2937773"/>
          </a:xfrm>
          <a:prstGeom prst="straightConnector1">
            <a:avLst/>
          </a:prstGeom>
          <a:ln w="19050">
            <a:solidFill>
              <a:schemeClr val="accent6">
                <a:lumMod val="10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097074" y="1826715"/>
            <a:ext cx="0" cy="2937773"/>
          </a:xfrm>
          <a:prstGeom prst="straightConnector1">
            <a:avLst/>
          </a:prstGeom>
          <a:ln w="19050">
            <a:solidFill>
              <a:srgbClr val="040422"/>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594922" y="1812752"/>
            <a:ext cx="0" cy="2937773"/>
          </a:xfrm>
          <a:prstGeom prst="straightConnector1">
            <a:avLst/>
          </a:prstGeom>
          <a:ln w="19050">
            <a:solidFill>
              <a:srgbClr val="040422"/>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082785" y="1820638"/>
            <a:ext cx="0" cy="2937773"/>
          </a:xfrm>
          <a:prstGeom prst="straightConnector1">
            <a:avLst/>
          </a:prstGeom>
          <a:ln w="19050">
            <a:solidFill>
              <a:srgbClr val="040422"/>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536675" y="1820385"/>
            <a:ext cx="0" cy="2937773"/>
          </a:xfrm>
          <a:prstGeom prst="straightConnector1">
            <a:avLst/>
          </a:prstGeom>
          <a:ln w="19050">
            <a:solidFill>
              <a:srgbClr val="040422"/>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17140" y="1820385"/>
            <a:ext cx="0" cy="2937773"/>
          </a:xfrm>
          <a:prstGeom prst="straightConnector1">
            <a:avLst/>
          </a:prstGeom>
          <a:ln w="19050">
            <a:solidFill>
              <a:srgbClr val="040422"/>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507483" y="1820385"/>
            <a:ext cx="0" cy="2937773"/>
          </a:xfrm>
          <a:prstGeom prst="straightConnector1">
            <a:avLst/>
          </a:prstGeom>
          <a:ln w="19050">
            <a:solidFill>
              <a:srgbClr val="040422"/>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Snip Diagonal Corner Rectangle 33"/>
          <p:cNvSpPr/>
          <p:nvPr/>
        </p:nvSpPr>
        <p:spPr>
          <a:xfrm>
            <a:off x="5490600" y="1439166"/>
            <a:ext cx="3046495" cy="3318992"/>
          </a:xfrm>
          <a:prstGeom prst="snip2DiagRect">
            <a:avLst>
              <a:gd name="adj1" fmla="val 0"/>
              <a:gd name="adj2" fmla="val 0"/>
            </a:avLst>
          </a:prstGeom>
          <a:solidFill>
            <a:schemeClr val="tx2">
              <a:lumMod val="60000"/>
              <a:lumOff val="40000"/>
              <a:alpha val="8588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5" name="TextBox 34"/>
              <p:cNvSpPr txBox="1"/>
              <p:nvPr/>
            </p:nvSpPr>
            <p:spPr>
              <a:xfrm>
                <a:off x="5781406" y="1479406"/>
                <a:ext cx="2473498" cy="4367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𝑃</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𝑘</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𝑜𝑐𝑐𝑢𝑟</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𝑖𝑛</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𝐺</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𝑡𝑖𝑚𝑒</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𝐺</m:t>
                              </m:r>
                              <m:r>
                                <m:rPr>
                                  <m:nor/>
                                </m:rPr>
                                <a:rPr lang="en-US" dirty="0">
                                  <a:solidFill>
                                    <a:schemeClr val="tx1"/>
                                  </a:solidFill>
                                </a:rPr>
                                <m:t> </m:t>
                              </m:r>
                            </m:e>
                            <m:sup>
                              <m:r>
                                <a:rPr lang="en-US" b="0" i="1" smtClean="0">
                                  <a:solidFill>
                                    <a:schemeClr val="tx1"/>
                                  </a:solidFill>
                                  <a:latin typeface="Cambria Math" panose="02040503050406030204" pitchFamily="18" charset="0"/>
                                  <a:ea typeface="Cambria Math" panose="02040503050406030204" pitchFamily="18" charset="0"/>
                                </a:rPr>
                                <m:t>𝑘</m:t>
                              </m:r>
                            </m:sup>
                          </m:sSup>
                        </m:num>
                        <m:den>
                          <m:r>
                            <a:rPr lang="en-US" b="0" i="1" smtClean="0">
                              <a:solidFill>
                                <a:schemeClr val="tx1"/>
                              </a:solidFill>
                              <a:latin typeface="Cambria Math" panose="02040503050406030204" pitchFamily="18" charset="0"/>
                              <a:ea typeface="Cambria Math" panose="02040503050406030204" pitchFamily="18" charset="0"/>
                            </a:rPr>
                            <m:t>𝑘</m:t>
                          </m:r>
                          <m:r>
                            <a:rPr lang="en-US" b="0" i="1" smtClean="0">
                              <a:solidFill>
                                <a:schemeClr val="tx1"/>
                              </a:solidFill>
                              <a:latin typeface="Cambria Math" panose="02040503050406030204" pitchFamily="18" charset="0"/>
                              <a:ea typeface="Cambria Math" panose="02040503050406030204" pitchFamily="18" charset="0"/>
                            </a:rPr>
                            <m:t>!</m:t>
                          </m:r>
                        </m:den>
                      </m:f>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𝑒</m:t>
                          </m:r>
                        </m:e>
                        <m:sup>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dirty="0">
                  <a:solidFill>
                    <a:schemeClr val="tx1"/>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5781406" y="1479406"/>
                <a:ext cx="2473498" cy="436723"/>
              </a:xfrm>
              <a:prstGeom prst="rect">
                <a:avLst/>
              </a:prstGeom>
              <a:blipFill rotWithShape="0">
                <a:blip r:embed="rId4"/>
                <a:stretch>
                  <a:fillRect/>
                </a:stretch>
              </a:blipFill>
            </p:spPr>
            <p:txBody>
              <a:bodyPr/>
              <a:lstStyle/>
              <a:p>
                <a:r>
                  <a:rPr lang="en-US">
                    <a:noFill/>
                  </a:rPr>
                  <a:t> </a:t>
                </a:r>
              </a:p>
            </p:txBody>
          </p:sp>
        </mc:Fallback>
      </mc:AlternateContent>
      <p:sp>
        <p:nvSpPr>
          <p:cNvPr id="36" name="Rectangle 35"/>
          <p:cNvSpPr/>
          <p:nvPr/>
        </p:nvSpPr>
        <p:spPr>
          <a:xfrm>
            <a:off x="6479874" y="2281412"/>
            <a:ext cx="1251857" cy="304800"/>
          </a:xfrm>
          <a:prstGeom prst="rect">
            <a:avLst/>
          </a:prstGeom>
          <a:solidFill>
            <a:srgbClr val="179E74"/>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6077103" y="3055491"/>
            <a:ext cx="20173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p:cNvSpPr txBox="1"/>
              <p:nvPr/>
            </p:nvSpPr>
            <p:spPr>
              <a:xfrm>
                <a:off x="6956410" y="2029968"/>
                <a:ext cx="25872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𝑇𝑥</m:t>
                      </m:r>
                    </m:oMath>
                  </m:oMathPara>
                </a14:m>
                <a:endParaRPr lang="en-US" sz="1200" dirty="0">
                  <a:solidFill>
                    <a:schemeClr val="tx1"/>
                  </a:solidFill>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6956410" y="2029968"/>
                <a:ext cx="258725" cy="215444"/>
              </a:xfrm>
              <a:prstGeom prst="rect">
                <a:avLst/>
              </a:prstGeom>
              <a:blipFill rotWithShape="0">
                <a:blip r:embed="rId5"/>
                <a:stretch>
                  <a:fillRect l="-13953" r="-6977" b="-8571"/>
                </a:stretch>
              </a:blipFill>
            </p:spPr>
            <p:txBody>
              <a:bodyPr/>
              <a:lstStyle/>
              <a:p>
                <a:r>
                  <a:rPr lang="en-US">
                    <a:noFill/>
                  </a:rPr>
                  <a:t> </a:t>
                </a:r>
              </a:p>
            </p:txBody>
          </p:sp>
        </mc:Fallback>
      </mc:AlternateContent>
      <p:cxnSp>
        <p:nvCxnSpPr>
          <p:cNvPr id="40" name="Straight Arrow Connector 39"/>
          <p:cNvCxnSpPr/>
          <p:nvPr/>
        </p:nvCxnSpPr>
        <p:spPr>
          <a:xfrm flipV="1">
            <a:off x="6479874" y="2040341"/>
            <a:ext cx="1" cy="1211094"/>
          </a:xfrm>
          <a:prstGeom prst="straightConnector1">
            <a:avLst/>
          </a:prstGeom>
          <a:ln w="9525">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6361397" y="3237374"/>
                <a:ext cx="2205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0</m:t>
                          </m:r>
                        </m:sub>
                      </m:sSub>
                    </m:oMath>
                  </m:oMathPara>
                </a14:m>
                <a:endParaRPr lang="en-US" sz="1200" dirty="0">
                  <a:solidFill>
                    <a:schemeClr val="tx1"/>
                  </a:solidFill>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6361397" y="3237374"/>
                <a:ext cx="220573" cy="215444"/>
              </a:xfrm>
              <a:prstGeom prst="rect">
                <a:avLst/>
              </a:prstGeom>
              <a:blipFill rotWithShape="0">
                <a:blip r:embed="rId6"/>
                <a:stretch>
                  <a:fillRect l="-16667" r="-2778" b="-17143"/>
                </a:stretch>
              </a:blipFill>
            </p:spPr>
            <p:txBody>
              <a:bodyPr/>
              <a:lstStyle/>
              <a:p>
                <a:r>
                  <a:rPr lang="en-US">
                    <a:noFill/>
                  </a:rPr>
                  <a:t> </a:t>
                </a:r>
              </a:p>
            </p:txBody>
          </p:sp>
        </mc:Fallback>
      </mc:AlternateContent>
      <p:cxnSp>
        <p:nvCxnSpPr>
          <p:cNvPr id="42" name="Straight Arrow Connector 41"/>
          <p:cNvCxnSpPr/>
          <p:nvPr/>
        </p:nvCxnSpPr>
        <p:spPr>
          <a:xfrm flipV="1">
            <a:off x="7731728" y="2041471"/>
            <a:ext cx="1" cy="1211094"/>
          </a:xfrm>
          <a:prstGeom prst="straightConnector1">
            <a:avLst/>
          </a:prstGeom>
          <a:ln w="9525">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7583046" y="3224160"/>
                <a:ext cx="64581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0</m:t>
                              </m:r>
                            </m:sub>
                          </m:sSub>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𝑥</m:t>
                          </m:r>
                        </m:sub>
                      </m:sSub>
                    </m:oMath>
                  </m:oMathPara>
                </a14:m>
                <a:endParaRPr lang="en-US" sz="1200" dirty="0">
                  <a:solidFill>
                    <a:schemeClr val="tx1"/>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7583046" y="3224160"/>
                <a:ext cx="645818" cy="215444"/>
              </a:xfrm>
              <a:prstGeom prst="rect">
                <a:avLst/>
              </a:prstGeom>
              <a:blipFill rotWithShape="0">
                <a:blip r:embed="rId7"/>
                <a:stretch>
                  <a:fillRect l="-5660"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6277794" y="3728701"/>
                <a:ext cx="1506951" cy="4322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𝑃</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𝑘</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0</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sz="1200" b="0" i="1" smtClean="0">
                                  <a:solidFill>
                                    <a:schemeClr val="tx1"/>
                                  </a:solidFill>
                                  <a:latin typeface="Cambria Math" panose="02040503050406030204" pitchFamily="18" charset="0"/>
                                  <a:ea typeface="Cambria Math" panose="02040503050406030204" pitchFamily="18" charset="0"/>
                                </a:rPr>
                                <m:t>𝐺</m:t>
                              </m:r>
                              <m:r>
                                <m:rPr>
                                  <m:nor/>
                                </m:rPr>
                                <a:rPr lang="en-US" sz="1200" dirty="0">
                                  <a:solidFill>
                                    <a:schemeClr val="tx1"/>
                                  </a:solidFill>
                                </a:rPr>
                                <m:t> </m:t>
                              </m:r>
                            </m:e>
                            <m:sup>
                              <m:r>
                                <a:rPr lang="en-US" b="0" i="1" smtClean="0">
                                  <a:solidFill>
                                    <a:schemeClr val="tx1"/>
                                  </a:solidFill>
                                  <a:latin typeface="Cambria Math" panose="02040503050406030204" pitchFamily="18" charset="0"/>
                                  <a:ea typeface="Cambria Math" panose="02040503050406030204" pitchFamily="18" charset="0"/>
                                </a:rPr>
                                <m:t>0</m:t>
                              </m:r>
                            </m:sup>
                          </m:sSup>
                        </m:num>
                        <m:den>
                          <m:r>
                            <a:rPr lang="en-US" b="0" i="1" smtClean="0">
                              <a:solidFill>
                                <a:schemeClr val="tx1"/>
                              </a:solidFill>
                              <a:latin typeface="Cambria Math" panose="02040503050406030204" pitchFamily="18" charset="0"/>
                              <a:ea typeface="Cambria Math" panose="02040503050406030204" pitchFamily="18" charset="0"/>
                            </a:rPr>
                            <m:t>0</m:t>
                          </m:r>
                          <m:r>
                            <a:rPr lang="en-US" b="0" i="1" smtClean="0">
                              <a:solidFill>
                                <a:schemeClr val="tx1"/>
                              </a:solidFill>
                              <a:latin typeface="Cambria Math" panose="02040503050406030204" pitchFamily="18" charset="0"/>
                              <a:ea typeface="Cambria Math" panose="02040503050406030204" pitchFamily="18" charset="0"/>
                            </a:rPr>
                            <m:t>!</m:t>
                          </m:r>
                        </m:den>
                      </m:f>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𝑒</m:t>
                          </m:r>
                        </m:e>
                        <m:sup>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sz="1200" dirty="0">
                  <a:solidFill>
                    <a:schemeClr val="tx1"/>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6277794" y="3728701"/>
                <a:ext cx="1506951" cy="432234"/>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5908591" y="4312955"/>
                <a:ext cx="2245358" cy="308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𝑆</m:t>
                          </m:r>
                        </m:e>
                        <m:sub>
                          <m:r>
                            <a:rPr lang="en-US" sz="2000" b="0" i="1" smtClean="0">
                              <a:solidFill>
                                <a:schemeClr val="tx1"/>
                              </a:solidFill>
                              <a:latin typeface="Cambria Math" panose="02040503050406030204" pitchFamily="18" charset="0"/>
                              <a:ea typeface="Cambria Math" panose="02040503050406030204" pitchFamily="18" charset="0"/>
                            </a:rPr>
                            <m:t>𝑜𝑢𝑡</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𝑠𝑙𝑜𝑡𝑡𝑒𝑑</m:t>
                          </m:r>
                        </m:sub>
                      </m:sSub>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𝐺</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𝑒</m:t>
                          </m:r>
                        </m:e>
                        <m: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sz="1800" dirty="0">
                  <a:solidFill>
                    <a:schemeClr val="tx1"/>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5908591" y="4312955"/>
                <a:ext cx="2245358" cy="308802"/>
              </a:xfrm>
              <a:prstGeom prst="rect">
                <a:avLst/>
              </a:prstGeom>
              <a:blipFill rotWithShape="0">
                <a:blip r:embed="rId9"/>
                <a:stretch>
                  <a:fillRect l="-1897" r="-271" b="-2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5159061" y="4413109"/>
                <a:ext cx="22845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𝑇</m:t>
                      </m:r>
                    </m:oMath>
                  </m:oMathPara>
                </a14:m>
                <a:endParaRPr lang="en-US" sz="1800" dirty="0">
                  <a:solidFill>
                    <a:schemeClr val="tx1"/>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5159061" y="4413109"/>
                <a:ext cx="228459" cy="307777"/>
              </a:xfrm>
              <a:prstGeom prst="rect">
                <a:avLst/>
              </a:prstGeom>
              <a:blipFill rotWithShape="0">
                <a:blip r:embed="rId11"/>
                <a:stretch>
                  <a:fillRect l="-21053" r="-21053" b="-10000"/>
                </a:stretch>
              </a:blipFill>
            </p:spPr>
            <p:txBody>
              <a:bodyPr/>
              <a:lstStyle/>
              <a:p>
                <a:r>
                  <a:rPr lang="en-US">
                    <a:noFill/>
                  </a:rPr>
                  <a:t> </a:t>
                </a:r>
              </a:p>
            </p:txBody>
          </p:sp>
        </mc:Fallback>
      </mc:AlternateContent>
    </p:spTree>
    <p:extLst>
      <p:ext uri="{BB962C8B-B14F-4D97-AF65-F5344CB8AC3E}">
        <p14:creationId xmlns:p14="http://schemas.microsoft.com/office/powerpoint/2010/main" val="259189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xit" presetSubtype="10" fill="hold" nodeType="withEffect">
                                  <p:stCondLst>
                                    <p:cond delay="0"/>
                                  </p:stCondLst>
                                  <p:childTnLst>
                                    <p:anim calcmode="lin" valueType="num">
                                      <p:cBhvr>
                                        <p:cTn id="6" dur="500"/>
                                        <p:tgtEl>
                                          <p:spTgt spid="13"/>
                                        </p:tgtEl>
                                        <p:attrNameLst>
                                          <p:attrName>ppt_w</p:attrName>
                                        </p:attrNameLst>
                                      </p:cBhvr>
                                      <p:tavLst>
                                        <p:tav tm="0">
                                          <p:val>
                                            <p:strVal val="ppt_w"/>
                                          </p:val>
                                        </p:tav>
                                        <p:tav tm="100000">
                                          <p:val>
                                            <p:fltVal val="0"/>
                                          </p:val>
                                        </p:tav>
                                      </p:tavLst>
                                    </p:anim>
                                    <p:anim calcmode="lin" valueType="num">
                                      <p:cBhvr>
                                        <p:cTn id="7" dur="500"/>
                                        <p:tgtEl>
                                          <p:spTgt spid="13"/>
                                        </p:tgtEl>
                                        <p:attrNameLst>
                                          <p:attrName>ppt_h</p:attrName>
                                        </p:attrNameLst>
                                      </p:cBhvr>
                                      <p:tavLst>
                                        <p:tav tm="0">
                                          <p:val>
                                            <p:strVal val="ppt_h"/>
                                          </p:val>
                                        </p:tav>
                                        <p:tav tm="100000">
                                          <p:val>
                                            <p:strVal val="ppt_h"/>
                                          </p:val>
                                        </p:tav>
                                      </p:tavLst>
                                    </p:anim>
                                    <p:set>
                                      <p:cBhvr>
                                        <p:cTn id="8" dur="1" fill="hold">
                                          <p:stCondLst>
                                            <p:cond delay="499"/>
                                          </p:stCondLst>
                                        </p:cTn>
                                        <p:tgtEl>
                                          <p:spTgt spid="13"/>
                                        </p:tgtEl>
                                        <p:attrNameLst>
                                          <p:attrName>style.visibility</p:attrName>
                                        </p:attrNameLst>
                                      </p:cBhvr>
                                      <p:to>
                                        <p:strVal val="hidden"/>
                                      </p:to>
                                    </p:set>
                                  </p:childTnLst>
                                </p:cTn>
                              </p:par>
                              <p:par>
                                <p:cTn id="9" presetID="17" presetClass="exit" presetSubtype="10" fill="hold" nodeType="withEffect">
                                  <p:stCondLst>
                                    <p:cond delay="0"/>
                                  </p:stCondLst>
                                  <p:childTnLst>
                                    <p:anim calcmode="lin" valueType="num">
                                      <p:cBhvr>
                                        <p:cTn id="10" dur="500"/>
                                        <p:tgtEl>
                                          <p:spTgt spid="23"/>
                                        </p:tgtEl>
                                        <p:attrNameLst>
                                          <p:attrName>ppt_w</p:attrName>
                                        </p:attrNameLst>
                                      </p:cBhvr>
                                      <p:tavLst>
                                        <p:tav tm="0">
                                          <p:val>
                                            <p:strVal val="ppt_w"/>
                                          </p:val>
                                        </p:tav>
                                        <p:tav tm="100000">
                                          <p:val>
                                            <p:fltVal val="0"/>
                                          </p:val>
                                        </p:tav>
                                      </p:tavLst>
                                    </p:anim>
                                    <p:anim calcmode="lin" valueType="num">
                                      <p:cBhvr>
                                        <p:cTn id="11" dur="500"/>
                                        <p:tgtEl>
                                          <p:spTgt spid="23"/>
                                        </p:tgtEl>
                                        <p:attrNameLst>
                                          <p:attrName>ppt_h</p:attrName>
                                        </p:attrNameLst>
                                      </p:cBhvr>
                                      <p:tavLst>
                                        <p:tav tm="0">
                                          <p:val>
                                            <p:strVal val="ppt_h"/>
                                          </p:val>
                                        </p:tav>
                                        <p:tav tm="100000">
                                          <p:val>
                                            <p:strVal val="ppt_h"/>
                                          </p:val>
                                        </p:tav>
                                      </p:tavLst>
                                    </p:anim>
                                    <p:set>
                                      <p:cBhvr>
                                        <p:cTn id="12" dur="1" fill="hold">
                                          <p:stCondLst>
                                            <p:cond delay="499"/>
                                          </p:stCondLst>
                                        </p:cTn>
                                        <p:tgtEl>
                                          <p:spTgt spid="23"/>
                                        </p:tgtEl>
                                        <p:attrNameLst>
                                          <p:attrName>style.visibility</p:attrName>
                                        </p:attrNameLst>
                                      </p:cBhvr>
                                      <p:to>
                                        <p:strVal val="hidden"/>
                                      </p:to>
                                    </p:set>
                                  </p:childTnLst>
                                </p:cTn>
                              </p:par>
                              <p:par>
                                <p:cTn id="13" presetID="17" presetClass="exit" presetSubtype="10" fill="hold" nodeType="withEffect">
                                  <p:stCondLst>
                                    <p:cond delay="0"/>
                                  </p:stCondLst>
                                  <p:childTnLst>
                                    <p:anim calcmode="lin" valueType="num">
                                      <p:cBhvr>
                                        <p:cTn id="14" dur="500"/>
                                        <p:tgtEl>
                                          <p:spTgt spid="24"/>
                                        </p:tgtEl>
                                        <p:attrNameLst>
                                          <p:attrName>ppt_w</p:attrName>
                                        </p:attrNameLst>
                                      </p:cBhvr>
                                      <p:tavLst>
                                        <p:tav tm="0">
                                          <p:val>
                                            <p:strVal val="ppt_w"/>
                                          </p:val>
                                        </p:tav>
                                        <p:tav tm="100000">
                                          <p:val>
                                            <p:fltVal val="0"/>
                                          </p:val>
                                        </p:tav>
                                      </p:tavLst>
                                    </p:anim>
                                    <p:anim calcmode="lin" valueType="num">
                                      <p:cBhvr>
                                        <p:cTn id="15" dur="500"/>
                                        <p:tgtEl>
                                          <p:spTgt spid="24"/>
                                        </p:tgtEl>
                                        <p:attrNameLst>
                                          <p:attrName>ppt_h</p:attrName>
                                        </p:attrNameLst>
                                      </p:cBhvr>
                                      <p:tavLst>
                                        <p:tav tm="0">
                                          <p:val>
                                            <p:strVal val="ppt_h"/>
                                          </p:val>
                                        </p:tav>
                                        <p:tav tm="100000">
                                          <p:val>
                                            <p:strVal val="ppt_h"/>
                                          </p:val>
                                        </p:tav>
                                      </p:tavLst>
                                    </p:anim>
                                    <p:set>
                                      <p:cBhvr>
                                        <p:cTn id="16" dur="1" fill="hold">
                                          <p:stCondLst>
                                            <p:cond delay="499"/>
                                          </p:stCondLst>
                                        </p:cTn>
                                        <p:tgtEl>
                                          <p:spTgt spid="24"/>
                                        </p:tgtEl>
                                        <p:attrNameLst>
                                          <p:attrName>style.visibility</p:attrName>
                                        </p:attrNameLst>
                                      </p:cBhvr>
                                      <p:to>
                                        <p:strVal val="hidden"/>
                                      </p:to>
                                    </p:set>
                                  </p:childTnLst>
                                </p:cTn>
                              </p:par>
                              <p:par>
                                <p:cTn id="17" presetID="17" presetClass="exit" presetSubtype="10" fill="hold" nodeType="withEffect">
                                  <p:stCondLst>
                                    <p:cond delay="0"/>
                                  </p:stCondLst>
                                  <p:childTnLst>
                                    <p:anim calcmode="lin" valueType="num">
                                      <p:cBhvr>
                                        <p:cTn id="18" dur="500"/>
                                        <p:tgtEl>
                                          <p:spTgt spid="27"/>
                                        </p:tgtEl>
                                        <p:attrNameLst>
                                          <p:attrName>ppt_w</p:attrName>
                                        </p:attrNameLst>
                                      </p:cBhvr>
                                      <p:tavLst>
                                        <p:tav tm="0">
                                          <p:val>
                                            <p:strVal val="ppt_w"/>
                                          </p:val>
                                        </p:tav>
                                        <p:tav tm="100000">
                                          <p:val>
                                            <p:fltVal val="0"/>
                                          </p:val>
                                        </p:tav>
                                      </p:tavLst>
                                    </p:anim>
                                    <p:anim calcmode="lin" valueType="num">
                                      <p:cBhvr>
                                        <p:cTn id="19" dur="500"/>
                                        <p:tgtEl>
                                          <p:spTgt spid="27"/>
                                        </p:tgtEl>
                                        <p:attrNameLst>
                                          <p:attrName>ppt_h</p:attrName>
                                        </p:attrNameLst>
                                      </p:cBhvr>
                                      <p:tavLst>
                                        <p:tav tm="0">
                                          <p:val>
                                            <p:strVal val="ppt_h"/>
                                          </p:val>
                                        </p:tav>
                                        <p:tav tm="100000">
                                          <p:val>
                                            <p:strVal val="ppt_h"/>
                                          </p:val>
                                        </p:tav>
                                      </p:tavLst>
                                    </p:anim>
                                    <p:set>
                                      <p:cBhvr>
                                        <p:cTn id="20" dur="1" fill="hold">
                                          <p:stCondLst>
                                            <p:cond delay="499"/>
                                          </p:stCondLst>
                                        </p:cTn>
                                        <p:tgtEl>
                                          <p:spTgt spid="27"/>
                                        </p:tgtEl>
                                        <p:attrNameLst>
                                          <p:attrName>style.visibility</p:attrName>
                                        </p:attrNameLst>
                                      </p:cBhvr>
                                      <p:to>
                                        <p:strVal val="hidden"/>
                                      </p:to>
                                    </p:set>
                                  </p:childTnLst>
                                </p:cTn>
                              </p:par>
                              <p:par>
                                <p:cTn id="21" presetID="17" presetClass="exit" presetSubtype="10" fill="hold" nodeType="withEffect">
                                  <p:stCondLst>
                                    <p:cond delay="0"/>
                                  </p:stCondLst>
                                  <p:childTnLst>
                                    <p:anim calcmode="lin" valueType="num">
                                      <p:cBhvr>
                                        <p:cTn id="22" dur="500"/>
                                        <p:tgtEl>
                                          <p:spTgt spid="28"/>
                                        </p:tgtEl>
                                        <p:attrNameLst>
                                          <p:attrName>ppt_w</p:attrName>
                                        </p:attrNameLst>
                                      </p:cBhvr>
                                      <p:tavLst>
                                        <p:tav tm="0">
                                          <p:val>
                                            <p:strVal val="ppt_w"/>
                                          </p:val>
                                        </p:tav>
                                        <p:tav tm="100000">
                                          <p:val>
                                            <p:fltVal val="0"/>
                                          </p:val>
                                        </p:tav>
                                      </p:tavLst>
                                    </p:anim>
                                    <p:anim calcmode="lin" valueType="num">
                                      <p:cBhvr>
                                        <p:cTn id="23" dur="500"/>
                                        <p:tgtEl>
                                          <p:spTgt spid="28"/>
                                        </p:tgtEl>
                                        <p:attrNameLst>
                                          <p:attrName>ppt_h</p:attrName>
                                        </p:attrNameLst>
                                      </p:cBhvr>
                                      <p:tavLst>
                                        <p:tav tm="0">
                                          <p:val>
                                            <p:strVal val="ppt_h"/>
                                          </p:val>
                                        </p:tav>
                                        <p:tav tm="100000">
                                          <p:val>
                                            <p:strVal val="ppt_h"/>
                                          </p:val>
                                        </p:tav>
                                      </p:tavLst>
                                    </p:anim>
                                    <p:set>
                                      <p:cBhvr>
                                        <p:cTn id="24" dur="1" fill="hold">
                                          <p:stCondLst>
                                            <p:cond delay="499"/>
                                          </p:stCondLst>
                                        </p:cTn>
                                        <p:tgtEl>
                                          <p:spTgt spid="28"/>
                                        </p:tgtEl>
                                        <p:attrNameLst>
                                          <p:attrName>style.visibility</p:attrName>
                                        </p:attrNameLst>
                                      </p:cBhvr>
                                      <p:to>
                                        <p:strVal val="hidden"/>
                                      </p:to>
                                    </p:set>
                                  </p:childTnLst>
                                </p:cTn>
                              </p:par>
                              <p:par>
                                <p:cTn id="25" presetID="17" presetClass="exit" presetSubtype="10" fill="hold" nodeType="withEffect">
                                  <p:stCondLst>
                                    <p:cond delay="0"/>
                                  </p:stCondLst>
                                  <p:childTnLst>
                                    <p:anim calcmode="lin" valueType="num">
                                      <p:cBhvr>
                                        <p:cTn id="26" dur="500"/>
                                        <p:tgtEl>
                                          <p:spTgt spid="29"/>
                                        </p:tgtEl>
                                        <p:attrNameLst>
                                          <p:attrName>ppt_w</p:attrName>
                                        </p:attrNameLst>
                                      </p:cBhvr>
                                      <p:tavLst>
                                        <p:tav tm="0">
                                          <p:val>
                                            <p:strVal val="ppt_w"/>
                                          </p:val>
                                        </p:tav>
                                        <p:tav tm="100000">
                                          <p:val>
                                            <p:fltVal val="0"/>
                                          </p:val>
                                        </p:tav>
                                      </p:tavLst>
                                    </p:anim>
                                    <p:anim calcmode="lin" valueType="num">
                                      <p:cBhvr>
                                        <p:cTn id="27" dur="500"/>
                                        <p:tgtEl>
                                          <p:spTgt spid="29"/>
                                        </p:tgtEl>
                                        <p:attrNameLst>
                                          <p:attrName>ppt_h</p:attrName>
                                        </p:attrNameLst>
                                      </p:cBhvr>
                                      <p:tavLst>
                                        <p:tav tm="0">
                                          <p:val>
                                            <p:strVal val="ppt_h"/>
                                          </p:val>
                                        </p:tav>
                                        <p:tav tm="100000">
                                          <p:val>
                                            <p:strVal val="ppt_h"/>
                                          </p:val>
                                        </p:tav>
                                      </p:tavLst>
                                    </p:anim>
                                    <p:set>
                                      <p:cBhvr>
                                        <p:cTn id="28" dur="1" fill="hold">
                                          <p:stCondLst>
                                            <p:cond delay="499"/>
                                          </p:stCondLst>
                                        </p:cTn>
                                        <p:tgtEl>
                                          <p:spTgt spid="29"/>
                                        </p:tgtEl>
                                        <p:attrNameLst>
                                          <p:attrName>style.visibility</p:attrName>
                                        </p:attrNameLst>
                                      </p:cBhvr>
                                      <p:to>
                                        <p:strVal val="hidden"/>
                                      </p:to>
                                    </p:set>
                                  </p:childTnLst>
                                </p:cTn>
                              </p:par>
                              <p:par>
                                <p:cTn id="29" presetID="17" presetClass="exit" presetSubtype="10" fill="hold" nodeType="withEffect">
                                  <p:stCondLst>
                                    <p:cond delay="0"/>
                                  </p:stCondLst>
                                  <p:childTnLst>
                                    <p:anim calcmode="lin" valueType="num">
                                      <p:cBhvr>
                                        <p:cTn id="30" dur="500"/>
                                        <p:tgtEl>
                                          <p:spTgt spid="30"/>
                                        </p:tgtEl>
                                        <p:attrNameLst>
                                          <p:attrName>ppt_w</p:attrName>
                                        </p:attrNameLst>
                                      </p:cBhvr>
                                      <p:tavLst>
                                        <p:tav tm="0">
                                          <p:val>
                                            <p:strVal val="ppt_w"/>
                                          </p:val>
                                        </p:tav>
                                        <p:tav tm="100000">
                                          <p:val>
                                            <p:fltVal val="0"/>
                                          </p:val>
                                        </p:tav>
                                      </p:tavLst>
                                    </p:anim>
                                    <p:anim calcmode="lin" valueType="num">
                                      <p:cBhvr>
                                        <p:cTn id="31" dur="500"/>
                                        <p:tgtEl>
                                          <p:spTgt spid="30"/>
                                        </p:tgtEl>
                                        <p:attrNameLst>
                                          <p:attrName>ppt_h</p:attrName>
                                        </p:attrNameLst>
                                      </p:cBhvr>
                                      <p:tavLst>
                                        <p:tav tm="0">
                                          <p:val>
                                            <p:strVal val="ppt_h"/>
                                          </p:val>
                                        </p:tav>
                                        <p:tav tm="100000">
                                          <p:val>
                                            <p:strVal val="ppt_h"/>
                                          </p:val>
                                        </p:tav>
                                      </p:tavLst>
                                    </p:anim>
                                    <p:set>
                                      <p:cBhvr>
                                        <p:cTn id="32" dur="1" fill="hold">
                                          <p:stCondLst>
                                            <p:cond delay="499"/>
                                          </p:stCondLst>
                                        </p:cTn>
                                        <p:tgtEl>
                                          <p:spTgt spid="30"/>
                                        </p:tgtEl>
                                        <p:attrNameLst>
                                          <p:attrName>style.visibility</p:attrName>
                                        </p:attrNameLst>
                                      </p:cBhvr>
                                      <p:to>
                                        <p:strVal val="hidden"/>
                                      </p:to>
                                    </p:set>
                                  </p:childTnLst>
                                </p:cTn>
                              </p:par>
                              <p:par>
                                <p:cTn id="33" presetID="17" presetClass="exit" presetSubtype="10" fill="hold" nodeType="withEffect">
                                  <p:stCondLst>
                                    <p:cond delay="0"/>
                                  </p:stCondLst>
                                  <p:childTnLst>
                                    <p:anim calcmode="lin" valueType="num">
                                      <p:cBhvr>
                                        <p:cTn id="34" dur="500"/>
                                        <p:tgtEl>
                                          <p:spTgt spid="31"/>
                                        </p:tgtEl>
                                        <p:attrNameLst>
                                          <p:attrName>ppt_w</p:attrName>
                                        </p:attrNameLst>
                                      </p:cBhvr>
                                      <p:tavLst>
                                        <p:tav tm="0">
                                          <p:val>
                                            <p:strVal val="ppt_w"/>
                                          </p:val>
                                        </p:tav>
                                        <p:tav tm="100000">
                                          <p:val>
                                            <p:fltVal val="0"/>
                                          </p:val>
                                        </p:tav>
                                      </p:tavLst>
                                    </p:anim>
                                    <p:anim calcmode="lin" valueType="num">
                                      <p:cBhvr>
                                        <p:cTn id="35" dur="500"/>
                                        <p:tgtEl>
                                          <p:spTgt spid="31"/>
                                        </p:tgtEl>
                                        <p:attrNameLst>
                                          <p:attrName>ppt_h</p:attrName>
                                        </p:attrNameLst>
                                      </p:cBhvr>
                                      <p:tavLst>
                                        <p:tav tm="0">
                                          <p:val>
                                            <p:strVal val="ppt_h"/>
                                          </p:val>
                                        </p:tav>
                                        <p:tav tm="100000">
                                          <p:val>
                                            <p:strVal val="ppt_h"/>
                                          </p:val>
                                        </p:tav>
                                      </p:tavLst>
                                    </p:anim>
                                    <p:set>
                                      <p:cBhvr>
                                        <p:cTn id="36"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Slotted-ALOHA</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46</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147" y="1401563"/>
            <a:ext cx="5765771" cy="3386887"/>
          </a:xfrm>
          <a:prstGeom prst="rect">
            <a:avLst/>
          </a:prstGeom>
        </p:spPr>
      </p:pic>
    </p:spTree>
    <p:extLst>
      <p:ext uri="{BB962C8B-B14F-4D97-AF65-F5344CB8AC3E}">
        <p14:creationId xmlns:p14="http://schemas.microsoft.com/office/powerpoint/2010/main" val="38598038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666669" y="2282456"/>
            <a:ext cx="7596523" cy="466353"/>
          </a:xfrm>
          <a:prstGeom prst="rect">
            <a:avLst/>
          </a:prstGeom>
        </p:spPr>
        <p:txBody>
          <a:bodyPr spcFirstLastPara="1" wrap="square" lIns="0" tIns="0" rIns="0" bIns="0" anchor="b" anchorCtr="0">
            <a:noAutofit/>
          </a:bodyPr>
          <a:lstStyle/>
          <a:p>
            <a:pPr lvl="0"/>
            <a:r>
              <a:rPr lang="en-US" sz="2800" dirty="0"/>
              <a:t>ALOHA protocol implemented on LoRaWAN</a:t>
            </a:r>
            <a:endParaRPr sz="28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4</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30529524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protocol implemented on LoRaWAN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48</a:t>
            </a:fld>
            <a:endParaRPr/>
          </a:p>
        </p:txBody>
      </p:sp>
      <p:sp>
        <p:nvSpPr>
          <p:cNvPr id="5" name="Google Shape;267;p19"/>
          <p:cNvSpPr txBox="1">
            <a:spLocks/>
          </p:cNvSpPr>
          <p:nvPr/>
        </p:nvSpPr>
        <p:spPr>
          <a:xfrm>
            <a:off x="1207849" y="1455649"/>
            <a:ext cx="7783626" cy="62449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l-GR" sz="2000" b="1" dirty="0" smtClean="0">
                <a:solidFill>
                  <a:srgbClr val="FFFFFF"/>
                </a:solidFill>
                <a:latin typeface="Monotype Corsiva" panose="03010101010201010101" pitchFamily="66" charset="0"/>
                <a:cs typeface="Times New Roman" panose="02020603050405020304" pitchFamily="18" charset="0"/>
              </a:rPr>
              <a:t>λ</a:t>
            </a:r>
            <a:r>
              <a:rPr lang="en-US" sz="1800" dirty="0" smtClean="0">
                <a:solidFill>
                  <a:srgbClr val="FFFFFF"/>
                </a:solidFill>
                <a:latin typeface="Monotype Corsiva" panose="03010101010201010101" pitchFamily="66" charset="0"/>
                <a:cs typeface="Times New Roman" panose="02020603050405020304" pitchFamily="18" charset="0"/>
              </a:rPr>
              <a:t> </a:t>
            </a:r>
            <a:r>
              <a:rPr lang="en-US" sz="1600" dirty="0" smtClean="0">
                <a:solidFill>
                  <a:srgbClr val="FFFFFF"/>
                </a:solidFill>
                <a:latin typeface="Inria Sans" panose="020B0604020202020204" charset="0"/>
                <a:cs typeface="Times New Roman" panose="02020603050405020304" pitchFamily="18" charset="0"/>
              </a:rPr>
              <a:t>represents </a:t>
            </a:r>
            <a:r>
              <a:rPr lang="en-US" sz="1600" dirty="0">
                <a:solidFill>
                  <a:srgbClr val="FFFFFF"/>
                </a:solidFill>
                <a:latin typeface="Inria Sans" panose="020B0604020202020204" charset="0"/>
                <a:cs typeface="Times New Roman" panose="02020603050405020304" pitchFamily="18" charset="0"/>
              </a:rPr>
              <a:t>all the packets sent to the network by all the </a:t>
            </a:r>
            <a:r>
              <a:rPr lang="en-US" sz="1600" dirty="0" smtClean="0">
                <a:solidFill>
                  <a:srgbClr val="FFFFFF"/>
                </a:solidFill>
                <a:latin typeface="Inria Sans" panose="020B0604020202020204" charset="0"/>
                <a:cs typeface="Times New Roman" panose="02020603050405020304" pitchFamily="18" charset="0"/>
              </a:rPr>
              <a:t>LoRa </a:t>
            </a:r>
            <a:r>
              <a:rPr lang="en-US" sz="1600" dirty="0">
                <a:solidFill>
                  <a:srgbClr val="FFFFFF"/>
                </a:solidFill>
                <a:latin typeface="Inria Sans" panose="020B0604020202020204" charset="0"/>
                <a:cs typeface="Times New Roman" panose="02020603050405020304" pitchFamily="18" charset="0"/>
              </a:rPr>
              <a:t>devices in the </a:t>
            </a:r>
            <a:r>
              <a:rPr lang="en-US" sz="1600" dirty="0" smtClean="0">
                <a:solidFill>
                  <a:srgbClr val="FFFFFF"/>
                </a:solidFill>
                <a:latin typeface="Inria Sans" panose="020B0604020202020204" charset="0"/>
                <a:cs typeface="Times New Roman" panose="02020603050405020304" pitchFamily="18" charset="0"/>
              </a:rPr>
              <a:t>same coverage </a:t>
            </a:r>
            <a:r>
              <a:rPr lang="en-US" sz="1600" dirty="0">
                <a:solidFill>
                  <a:srgbClr val="FFFFFF"/>
                </a:solidFill>
                <a:latin typeface="Inria Sans" panose="020B0604020202020204" charset="0"/>
                <a:cs typeface="Times New Roman" panose="02020603050405020304" pitchFamily="18" charset="0"/>
              </a:rPr>
              <a:t>area, so we can rewrite </a:t>
            </a:r>
            <a:r>
              <a:rPr lang="en-US" sz="2000" b="1" dirty="0" smtClean="0">
                <a:solidFill>
                  <a:srgbClr val="FFFFFF"/>
                </a:solidFill>
                <a:latin typeface="Inria Sans" panose="020B0604020202020204" charset="0"/>
                <a:cs typeface="Times New Roman" panose="02020603050405020304" pitchFamily="18" charset="0"/>
              </a:rPr>
              <a:t>λ</a:t>
            </a:r>
            <a:r>
              <a:rPr lang="en-US" sz="1600" dirty="0" smtClean="0">
                <a:solidFill>
                  <a:srgbClr val="FFFFFF"/>
                </a:solidFill>
                <a:latin typeface="Inria Sans" panose="020B0604020202020204" charset="0"/>
                <a:cs typeface="Times New Roman" panose="02020603050405020304" pitchFamily="18" charset="0"/>
              </a:rPr>
              <a:t> as</a:t>
            </a:r>
            <a:r>
              <a:rPr lang="en-US" sz="1600" dirty="0">
                <a:solidFill>
                  <a:srgbClr val="FFFFFF"/>
                </a:solidFill>
                <a:latin typeface="Inria Sans" panose="020B0604020202020204"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7" name="TextBox 6"/>
              <p:cNvSpPr txBox="1"/>
              <p:nvPr/>
            </p:nvSpPr>
            <p:spPr>
              <a:xfrm>
                <a:off x="4310743" y="2389667"/>
                <a:ext cx="4329431" cy="215444"/>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i="1">
                              <a:solidFill>
                                <a:schemeClr val="tx1"/>
                              </a:solidFill>
                              <a:latin typeface="Cambria Math" panose="02040503050406030204" pitchFamily="18" charset="0"/>
                              <a:ea typeface="Cambria Math" panose="02040503050406030204" pitchFamily="18" charset="0"/>
                            </a:rPr>
                            <m:t>𝑖</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𝑅𝑒𝑝𝑟𝑒𝑠𝑒𝑛𝑡</m:t>
                      </m:r>
                      <m:r>
                        <a:rPr lang="en-US" i="1">
                          <a:solidFill>
                            <a:schemeClr val="tx1"/>
                          </a:solidFill>
                          <a:latin typeface="Cambria Math" panose="02040503050406030204" pitchFamily="18" charset="0"/>
                          <a:ea typeface="Cambria Math" panose="02040503050406030204" pitchFamily="18" charset="0"/>
                        </a:rPr>
                        <m:t>𝑠</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𝑡</m:t>
                      </m:r>
                      <m:r>
                        <a:rPr lang="en-US" i="1">
                          <a:solidFill>
                            <a:schemeClr val="tx1"/>
                          </a:solidFill>
                          <a:latin typeface="Cambria Math" panose="02040503050406030204" pitchFamily="18" charset="0"/>
                          <a:ea typeface="Cambria Math" panose="02040503050406030204" pitchFamily="18" charset="0"/>
                        </a:rPr>
                        <m:t>h</m:t>
                      </m:r>
                      <m:r>
                        <a:rPr lang="en-US" i="1">
                          <a:solidFill>
                            <a:schemeClr val="tx1"/>
                          </a:solidFill>
                          <a:latin typeface="Cambria Math" panose="02040503050406030204" pitchFamily="18" charset="0"/>
                          <a:ea typeface="Cambria Math" panose="02040503050406030204" pitchFamily="18" charset="0"/>
                        </a:rPr>
                        <m:t>𝑒</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𝑡</m:t>
                      </m:r>
                      <m:r>
                        <a:rPr lang="en-US" i="1">
                          <a:solidFill>
                            <a:schemeClr val="tx1"/>
                          </a:solidFill>
                          <a:latin typeface="Cambria Math" panose="02040503050406030204" pitchFamily="18" charset="0"/>
                          <a:ea typeface="Cambria Math" panose="02040503050406030204" pitchFamily="18" charset="0"/>
                        </a:rPr>
                        <m:t>h</m:t>
                      </m:r>
                      <m:r>
                        <a:rPr lang="en-US" i="1">
                          <a:solidFill>
                            <a:schemeClr val="tx1"/>
                          </a:solidFill>
                          <a:latin typeface="Cambria Math" panose="02040503050406030204" pitchFamily="18" charset="0"/>
                          <a:ea typeface="Cambria Math" panose="02040503050406030204" pitchFamily="18" charset="0"/>
                        </a:rPr>
                        <m:t>𝑟𝑜𝑢𝑔</m:t>
                      </m:r>
                      <m:r>
                        <a:rPr lang="en-US" i="1">
                          <a:solidFill>
                            <a:schemeClr val="tx1"/>
                          </a:solidFill>
                          <a:latin typeface="Cambria Math" panose="02040503050406030204" pitchFamily="18" charset="0"/>
                          <a:ea typeface="Cambria Math" panose="02040503050406030204" pitchFamily="18" charset="0"/>
                        </a:rPr>
                        <m:t>h</m:t>
                      </m:r>
                      <m:r>
                        <a:rPr lang="en-US" i="1">
                          <a:solidFill>
                            <a:schemeClr val="tx1"/>
                          </a:solidFill>
                          <a:latin typeface="Cambria Math" panose="02040503050406030204" pitchFamily="18" charset="0"/>
                          <a:ea typeface="Cambria Math" panose="02040503050406030204" pitchFamily="18" charset="0"/>
                        </a:rPr>
                        <m:t>𝑝𝑢𝑡</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𝑜𝑓</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𝑜𝑛𝑒</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𝑑𝑒𝑣𝑖𝑐𝑒</m:t>
                      </m:r>
                    </m:oMath>
                  </m:oMathPara>
                </a14:m>
                <a:endParaRPr lang="en-US" i="1" dirty="0" smtClean="0">
                  <a:solidFill>
                    <a:schemeClr val="tx1"/>
                  </a:solidFill>
                  <a:latin typeface="Cambria Math" panose="02040503050406030204" pitchFamily="18" charset="0"/>
                  <a:ea typeface="Cambria Math" panose="020405030504060302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310743" y="2389667"/>
                <a:ext cx="4329431" cy="215444"/>
              </a:xfrm>
              <a:prstGeom prst="rect">
                <a:avLst/>
              </a:prstGeom>
              <a:blipFill rotWithShape="0">
                <a:blip r:embed="rId3"/>
                <a:stretch>
                  <a:fillRect b="-3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838950" y="2468771"/>
                <a:ext cx="102348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rPr>
                        <m:t>𝜆</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𝑁</m:t>
                      </m:r>
                      <m:r>
                        <a:rPr lang="en-US" sz="1600" i="1">
                          <a:solidFill>
                            <a:schemeClr val="tx1"/>
                          </a:solidFill>
                          <a:latin typeface="Cambria Math" panose="02040503050406030204" pitchFamily="18" charset="0"/>
                          <a:ea typeface="Cambria Math" panose="02040503050406030204" pitchFamily="18" charset="0"/>
                        </a:rPr>
                        <m:t>.</m:t>
                      </m:r>
                      <m:sSub>
                        <m:sSubPr>
                          <m:ctrlPr>
                            <a:rPr lang="en-US" sz="1600" i="1">
                              <a:solidFill>
                                <a:schemeClr val="tx1"/>
                              </a:solidFill>
                              <a:latin typeface="Cambria Math" panose="02040503050406030204" pitchFamily="18" charset="0"/>
                              <a:ea typeface="Cambria Math" panose="02040503050406030204" pitchFamily="18" charset="0"/>
                            </a:rPr>
                          </m:ctrlPr>
                        </m:sSubPr>
                        <m:e>
                          <m:r>
                            <a:rPr lang="en-US" sz="1600" i="1">
                              <a:solidFill>
                                <a:schemeClr val="tx1"/>
                              </a:solidFill>
                              <a:latin typeface="Cambria Math" panose="02040503050406030204" pitchFamily="18" charset="0"/>
                              <a:ea typeface="Cambria Math" panose="02040503050406030204" pitchFamily="18" charset="0"/>
                            </a:rPr>
                            <m:t>𝜆</m:t>
                          </m:r>
                        </m:e>
                        <m:sub>
                          <m:r>
                            <a:rPr lang="en-US" sz="1600" i="1">
                              <a:solidFill>
                                <a:schemeClr val="tx1"/>
                              </a:solidFill>
                              <a:latin typeface="Cambria Math" panose="02040503050406030204" pitchFamily="18" charset="0"/>
                              <a:ea typeface="Cambria Math" panose="02040503050406030204" pitchFamily="18" charset="0"/>
                            </a:rPr>
                            <m:t>𝑖</m:t>
                          </m:r>
                        </m:sub>
                      </m:sSub>
                    </m:oMath>
                  </m:oMathPara>
                </a14:m>
                <a:endParaRPr lang="en-US" sz="1600" dirty="0"/>
              </a:p>
            </p:txBody>
          </p:sp>
        </mc:Choice>
        <mc:Fallback xmlns="">
          <p:sp>
            <p:nvSpPr>
              <p:cNvPr id="3" name="Rectangle 2"/>
              <p:cNvSpPr>
                <a:spLocks noRot="1" noChangeAspect="1" noMove="1" noResize="1" noEditPoints="1" noAdjustHandles="1" noChangeArrowheads="1" noChangeShapeType="1" noTextEdit="1"/>
              </p:cNvSpPr>
              <p:nvPr/>
            </p:nvSpPr>
            <p:spPr>
              <a:xfrm>
                <a:off x="2838950" y="2468771"/>
                <a:ext cx="1023485" cy="33855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481128" y="2633546"/>
                <a:ext cx="4224362" cy="3077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𝑁</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𝑇</m:t>
                      </m:r>
                      <m:r>
                        <a:rPr lang="en-US" i="1">
                          <a:solidFill>
                            <a:schemeClr val="tx1"/>
                          </a:solidFill>
                          <a:latin typeface="Cambria Math" panose="02040503050406030204" pitchFamily="18" charset="0"/>
                          <a:ea typeface="Cambria Math" panose="02040503050406030204" pitchFamily="18" charset="0"/>
                        </a:rPr>
                        <m:t>h</m:t>
                      </m:r>
                      <m:r>
                        <a:rPr lang="en-US" i="1">
                          <a:solidFill>
                            <a:schemeClr val="tx1"/>
                          </a:solidFill>
                          <a:latin typeface="Cambria Math" panose="02040503050406030204" pitchFamily="18" charset="0"/>
                          <a:ea typeface="Cambria Math" panose="02040503050406030204" pitchFamily="18" charset="0"/>
                        </a:rPr>
                        <m:t>𝑒</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𝑛𝑢𝑚𝑏𝑒𝑟</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𝑜𝑓</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𝑑𝑒𝑣𝑖𝑐𝑒𝑠</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𝑜𝑛</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𝑡</m:t>
                      </m:r>
                      <m:r>
                        <a:rPr lang="en-US" i="1">
                          <a:solidFill>
                            <a:schemeClr val="tx1"/>
                          </a:solidFill>
                          <a:latin typeface="Cambria Math" panose="02040503050406030204" pitchFamily="18" charset="0"/>
                          <a:ea typeface="Cambria Math" panose="02040503050406030204" pitchFamily="18" charset="0"/>
                        </a:rPr>
                        <m:t>h</m:t>
                      </m:r>
                      <m:r>
                        <a:rPr lang="en-US" i="1">
                          <a:solidFill>
                            <a:schemeClr val="tx1"/>
                          </a:solidFill>
                          <a:latin typeface="Cambria Math" panose="02040503050406030204" pitchFamily="18" charset="0"/>
                          <a:ea typeface="Cambria Math" panose="02040503050406030204" pitchFamily="18" charset="0"/>
                        </a:rPr>
                        <m:t>𝑒</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𝑐𝑜𝑣𝑒𝑟𝑎𝑔𝑒</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𝑎𝑟𝑒𝑎</m:t>
                      </m:r>
                    </m:oMath>
                  </m:oMathPara>
                </a14:m>
                <a:endParaRPr lang="en-US" dirty="0">
                  <a:solidFill>
                    <a:schemeClr val="tx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4481128" y="2633546"/>
                <a:ext cx="4224362" cy="307777"/>
              </a:xfrm>
              <a:prstGeom prst="rect">
                <a:avLst/>
              </a:prstGeom>
              <a:blipFill rotWithShape="0">
                <a:blip r:embed="rId5"/>
                <a:stretch>
                  <a:fillRect b="-7843"/>
                </a:stretch>
              </a:blipFill>
            </p:spPr>
            <p:txBody>
              <a:bodyPr/>
              <a:lstStyle/>
              <a:p>
                <a:r>
                  <a:rPr lang="en-US">
                    <a:noFill/>
                  </a:rPr>
                  <a:t> </a:t>
                </a:r>
              </a:p>
            </p:txBody>
          </p:sp>
        </mc:Fallback>
      </mc:AlternateContent>
      <p:sp>
        <p:nvSpPr>
          <p:cNvPr id="10" name="Google Shape;267;p19"/>
          <p:cNvSpPr txBox="1">
            <a:spLocks/>
          </p:cNvSpPr>
          <p:nvPr/>
        </p:nvSpPr>
        <p:spPr>
          <a:xfrm>
            <a:off x="1188147" y="3020724"/>
            <a:ext cx="7783626" cy="62449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sz="1600" dirty="0" smtClean="0">
                <a:solidFill>
                  <a:srgbClr val="FFFFFF"/>
                </a:solidFill>
                <a:latin typeface="Inria Sans" panose="020B0604020202020204" charset="0"/>
                <a:cs typeface="Times New Roman" panose="02020603050405020304" pitchFamily="18" charset="0"/>
              </a:rPr>
              <a:t>Each packet </a:t>
            </a:r>
            <a:r>
              <a:rPr lang="en-US" sz="1600" dirty="0">
                <a:solidFill>
                  <a:srgbClr val="FFFFFF"/>
                </a:solidFill>
                <a:latin typeface="Inria Sans" panose="020B0604020202020204" charset="0"/>
                <a:cs typeface="Times New Roman" panose="02020603050405020304" pitchFamily="18" charset="0"/>
              </a:rPr>
              <a:t>sent by one </a:t>
            </a:r>
            <a:r>
              <a:rPr lang="en-US" sz="1600" dirty="0" smtClean="0">
                <a:solidFill>
                  <a:srgbClr val="FFFFFF"/>
                </a:solidFill>
                <a:latin typeface="Inria Sans" panose="020B0604020202020204" charset="0"/>
                <a:cs typeface="Times New Roman" panose="02020603050405020304" pitchFamily="18" charset="0"/>
              </a:rPr>
              <a:t>LoRa </a:t>
            </a:r>
            <a:r>
              <a:rPr lang="en-US" sz="1600" dirty="0">
                <a:solidFill>
                  <a:srgbClr val="FFFFFF"/>
                </a:solidFill>
                <a:latin typeface="Inria Sans" panose="020B0604020202020204" charset="0"/>
                <a:cs typeface="Times New Roman" panose="02020603050405020304" pitchFamily="18" charset="0"/>
              </a:rPr>
              <a:t>device, will select randomly one channel from the 8 available, so the </a:t>
            </a:r>
            <a:r>
              <a:rPr lang="en-US" sz="1600" dirty="0" smtClean="0">
                <a:solidFill>
                  <a:srgbClr val="FFFFFF"/>
                </a:solidFill>
                <a:latin typeface="Inria Sans" panose="020B0604020202020204" charset="0"/>
                <a:cs typeface="Times New Roman" panose="02020603050405020304" pitchFamily="18" charset="0"/>
              </a:rPr>
              <a:t>total throughput </a:t>
            </a:r>
            <a:r>
              <a:rPr lang="en-US" sz="1600" dirty="0">
                <a:solidFill>
                  <a:srgbClr val="FFFFFF"/>
                </a:solidFill>
                <a:latin typeface="Inria Sans" panose="020B0604020202020204" charset="0"/>
                <a:cs typeface="Times New Roman" panose="02020603050405020304" pitchFamily="18" charset="0"/>
              </a:rPr>
              <a:t>sent by one </a:t>
            </a:r>
            <a:r>
              <a:rPr lang="en-US" sz="1600" dirty="0" smtClean="0">
                <a:solidFill>
                  <a:srgbClr val="FFFFFF"/>
                </a:solidFill>
                <a:latin typeface="Inria Sans" panose="020B0604020202020204" charset="0"/>
                <a:cs typeface="Times New Roman" panose="02020603050405020304" pitchFamily="18" charset="0"/>
              </a:rPr>
              <a:t>LoRa </a:t>
            </a:r>
            <a:r>
              <a:rPr lang="en-US" sz="1600" dirty="0">
                <a:solidFill>
                  <a:srgbClr val="FFFFFF"/>
                </a:solidFill>
                <a:latin typeface="Inria Sans" panose="020B0604020202020204" charset="0"/>
                <a:cs typeface="Times New Roman" panose="02020603050405020304" pitchFamily="18" charset="0"/>
              </a:rPr>
              <a:t>devices per channel will </a:t>
            </a:r>
            <a:r>
              <a:rPr lang="en-US" sz="1600" dirty="0" smtClean="0">
                <a:solidFill>
                  <a:srgbClr val="FFFFFF"/>
                </a:solidFill>
                <a:latin typeface="Inria Sans" panose="020B0604020202020204" charset="0"/>
                <a:cs typeface="Times New Roman" panose="02020603050405020304" pitchFamily="18" charset="0"/>
              </a:rPr>
              <a:t>be:</a:t>
            </a:r>
            <a:endParaRPr lang="en-US" sz="12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Rectangle 10"/>
              <p:cNvSpPr/>
              <p:nvPr/>
            </p:nvSpPr>
            <p:spPr>
              <a:xfrm>
                <a:off x="2841247" y="3866253"/>
                <a:ext cx="2202270" cy="5014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𝜆</m:t>
                          </m:r>
                        </m:e>
                        <m:sub>
                          <m:r>
                            <a:rPr lang="en-US" b="0" i="1" smtClean="0">
                              <a:solidFill>
                                <a:schemeClr val="tx1"/>
                              </a:solidFill>
                              <a:latin typeface="Cambria Math" panose="02040503050406030204" pitchFamily="18" charset="0"/>
                              <a:ea typeface="Cambria Math" panose="02040503050406030204" pitchFamily="18" charset="0"/>
                            </a:rPr>
                            <m:t>𝑖</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𝑝𝑒𝑟</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h</m:t>
                          </m:r>
                          <m:r>
                            <a:rPr lang="en-US" b="0" i="1" smtClean="0">
                              <a:solidFill>
                                <a:schemeClr val="tx1"/>
                              </a:solidFill>
                              <a:latin typeface="Cambria Math" panose="02040503050406030204" pitchFamily="18" charset="0"/>
                              <a:ea typeface="Cambria Math" panose="02040503050406030204" pitchFamily="18" charset="0"/>
                            </a:rPr>
                            <m:t>𝑎𝑛𝑛𝑒𝑙</m:t>
                          </m:r>
                        </m:sub>
                      </m:sSub>
                      <m:r>
                        <a:rPr lang="en-US" i="1">
                          <a:solidFill>
                            <a:schemeClr val="tx1"/>
                          </a:solidFill>
                          <a:latin typeface="Cambria Math" panose="02040503050406030204" pitchFamily="18" charset="0"/>
                          <a:ea typeface="Cambria Math" panose="02040503050406030204" pitchFamily="18" charset="0"/>
                        </a:rPr>
                        <m:t>=</m:t>
                      </m:r>
                      <m:f>
                        <m:fPr>
                          <m:ctrlPr>
                            <a:rPr lang="en-US" i="1" smtClean="0">
                              <a:solidFill>
                                <a:schemeClr val="tx1"/>
                              </a:solidFill>
                              <a:latin typeface="Cambria Math" panose="02040503050406030204" pitchFamily="18" charset="0"/>
                              <a:ea typeface="Cambria Math" panose="02040503050406030204" pitchFamily="18" charset="0"/>
                            </a:rPr>
                          </m:ctrlPr>
                        </m:fPr>
                        <m:num>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b="0" i="1" smtClean="0">
                                  <a:solidFill>
                                    <a:schemeClr val="tx1"/>
                                  </a:solidFill>
                                  <a:latin typeface="Cambria Math" panose="02040503050406030204" pitchFamily="18" charset="0"/>
                                  <a:ea typeface="Cambria Math" panose="02040503050406030204" pitchFamily="18" charset="0"/>
                                </a:rPr>
                                <m:t>𝑖</m:t>
                              </m:r>
                            </m:sub>
                          </m:sSub>
                        </m:num>
                        <m:den>
                          <m:r>
                            <a:rPr lang="en-US" b="0" i="1" smtClean="0">
                              <a:solidFill>
                                <a:schemeClr val="tx1"/>
                              </a:solidFill>
                              <a:latin typeface="Cambria Math" panose="02040503050406030204" pitchFamily="18" charset="0"/>
                              <a:ea typeface="Cambria Math" panose="02040503050406030204" pitchFamily="18" charset="0"/>
                            </a:rPr>
                            <m:t>8</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h</m:t>
                          </m:r>
                          <m:r>
                            <a:rPr lang="en-US" b="0" i="1" smtClean="0">
                              <a:solidFill>
                                <a:schemeClr val="tx1"/>
                              </a:solidFill>
                              <a:latin typeface="Cambria Math" panose="02040503050406030204" pitchFamily="18" charset="0"/>
                              <a:ea typeface="Cambria Math" panose="02040503050406030204" pitchFamily="18" charset="0"/>
                            </a:rPr>
                            <m:t>𝑎𝑛𝑛𝑒𝑙</m:t>
                          </m:r>
                        </m:den>
                      </m:f>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2841247" y="3866253"/>
                <a:ext cx="2202270" cy="501484"/>
              </a:xfrm>
              <a:prstGeom prst="rect">
                <a:avLst/>
              </a:prstGeom>
              <a:blipFill rotWithShape="0">
                <a:blip r:embed="rId6"/>
                <a:stretch>
                  <a:fillRect b="-2439"/>
                </a:stretch>
              </a:blipFill>
            </p:spPr>
            <p:txBody>
              <a:bodyPr/>
              <a:lstStyle/>
              <a:p>
                <a:r>
                  <a:rPr lang="en-US">
                    <a:noFill/>
                  </a:rPr>
                  <a:t> </a:t>
                </a:r>
              </a:p>
            </p:txBody>
          </p:sp>
        </mc:Fallback>
      </mc:AlternateContent>
    </p:spTree>
    <p:extLst>
      <p:ext uri="{BB962C8B-B14F-4D97-AF65-F5344CB8AC3E}">
        <p14:creationId xmlns:p14="http://schemas.microsoft.com/office/powerpoint/2010/main" val="28533680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throughput per end-device and per channel</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49</a:t>
            </a:fld>
            <a:endParaRPr/>
          </a:p>
        </p:txBody>
      </p:sp>
      <p:graphicFrame>
        <p:nvGraphicFramePr>
          <p:cNvPr id="9" name="Google Shape;327;p24"/>
          <p:cNvGraphicFramePr/>
          <p:nvPr>
            <p:extLst>
              <p:ext uri="{D42A27DB-BD31-4B8C-83A1-F6EECF244321}">
                <p14:modId xmlns:p14="http://schemas.microsoft.com/office/powerpoint/2010/main" val="4132043259"/>
              </p:ext>
            </p:extLst>
          </p:nvPr>
        </p:nvGraphicFramePr>
        <p:xfrm>
          <a:off x="687404" y="2049850"/>
          <a:ext cx="5644705" cy="2941250"/>
        </p:xfrm>
        <a:graphic>
          <a:graphicData uri="http://schemas.openxmlformats.org/drawingml/2006/table">
            <a:tbl>
              <a:tblPr>
                <a:noFill/>
                <a:tableStyleId>{8920840A-3DD9-4F27-BA70-8E1CD972C3AE}</a:tableStyleId>
              </a:tblPr>
              <a:tblGrid>
                <a:gridCol w="626390"/>
                <a:gridCol w="2100943"/>
                <a:gridCol w="1404257"/>
                <a:gridCol w="1513115"/>
              </a:tblGrid>
              <a:tr h="324000">
                <a:tc>
                  <a:txBody>
                    <a:bodyPr/>
                    <a:lstStyle/>
                    <a:p>
                      <a:pPr marL="0" lvl="0" indent="0" algn="ctr" rtl="0">
                        <a:spcBef>
                          <a:spcPts val="0"/>
                        </a:spcBef>
                        <a:spcAft>
                          <a:spcPts val="0"/>
                        </a:spcAft>
                        <a:buNone/>
                      </a:pP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Max. daily packets</a:t>
                      </a:r>
                    </a:p>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per end-device</a:t>
                      </a:r>
                    </a:p>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[packets/day]</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Max. </a:t>
                      </a:r>
                      <a:r>
                        <a:rPr lang="el-GR" sz="1400" b="1" dirty="0" smtClean="0">
                          <a:solidFill>
                            <a:schemeClr val="accent4"/>
                          </a:solidFill>
                          <a:latin typeface="Monotype Corsiva" panose="03010101010201010101" pitchFamily="66" charset="0"/>
                          <a:ea typeface="Inria Sans Light"/>
                          <a:cs typeface="Inria Sans Light"/>
                          <a:sym typeface="Inria Sans Light"/>
                        </a:rPr>
                        <a:t>λ</a:t>
                      </a:r>
                      <a:r>
                        <a:rPr lang="en-US" sz="1400" b="1" baseline="-25000" dirty="0" smtClean="0">
                          <a:solidFill>
                            <a:schemeClr val="accent4"/>
                          </a:solidFill>
                          <a:latin typeface="Monotype Corsiva" panose="03010101010201010101" pitchFamily="66" charset="0"/>
                          <a:ea typeface="Inria Sans Light"/>
                          <a:cs typeface="Inria Sans Light"/>
                          <a:sym typeface="Inria Sans Light"/>
                        </a:rPr>
                        <a:t>i</a:t>
                      </a:r>
                      <a:r>
                        <a:rPr lang="en-US" sz="1400" b="1" dirty="0" smtClean="0">
                          <a:solidFill>
                            <a:schemeClr val="accent4"/>
                          </a:solidFill>
                          <a:latin typeface="Monotype Corsiva" panose="03010101010201010101" pitchFamily="66" charset="0"/>
                          <a:ea typeface="Inria Sans Light"/>
                          <a:cs typeface="Inria Sans Light"/>
                          <a:sym typeface="Inria Sans Light"/>
                        </a:rPr>
                        <a:t> </a:t>
                      </a:r>
                    </a:p>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per end-device</a:t>
                      </a:r>
                    </a:p>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[packets/sec]</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400" b="1" dirty="0" smtClean="0">
                          <a:solidFill>
                            <a:schemeClr val="accent4"/>
                          </a:solidFill>
                          <a:latin typeface="Inria Sans Light"/>
                          <a:ea typeface="Inria Sans Light"/>
                          <a:cs typeface="Inria Sans Light"/>
                          <a:sym typeface="Inria Sans Light"/>
                        </a:rPr>
                        <a:t>Max. </a:t>
                      </a:r>
                      <a:r>
                        <a:rPr lang="el-GR" sz="1400" b="1" dirty="0" smtClean="0">
                          <a:solidFill>
                            <a:schemeClr val="accent4"/>
                          </a:solidFill>
                          <a:latin typeface="Monotype Corsiva" panose="03010101010201010101" pitchFamily="66" charset="0"/>
                          <a:ea typeface="Inria Sans Light"/>
                          <a:cs typeface="Inria Sans Light"/>
                          <a:sym typeface="Inria Sans Light"/>
                        </a:rPr>
                        <a:t>λ</a:t>
                      </a:r>
                      <a:r>
                        <a:rPr lang="en-US" sz="1400" b="1" dirty="0" smtClean="0">
                          <a:solidFill>
                            <a:schemeClr val="accent4"/>
                          </a:solidFill>
                          <a:latin typeface="Monotype Corsiva" panose="03010101010201010101" pitchFamily="66" charset="0"/>
                          <a:ea typeface="Inria Sans Light"/>
                          <a:cs typeface="Inria Sans Light"/>
                          <a:sym typeface="Inria Sans Light"/>
                        </a:rPr>
                        <a:t> </a:t>
                      </a:r>
                      <a:r>
                        <a:rPr lang="en-US" sz="1400" b="1" baseline="-25000" dirty="0" smtClean="0">
                          <a:solidFill>
                            <a:schemeClr val="accent4"/>
                          </a:solidFill>
                          <a:latin typeface="Inria Sans Light" panose="020B0604020202020204" charset="0"/>
                          <a:ea typeface="Inria Sans Light"/>
                          <a:cs typeface="Inria Sans Light"/>
                          <a:sym typeface="Inria Sans Light"/>
                        </a:rPr>
                        <a:t>i</a:t>
                      </a:r>
                      <a:r>
                        <a:rPr lang="en-US" sz="1400" b="1" dirty="0" smtClean="0">
                          <a:solidFill>
                            <a:schemeClr val="accent4"/>
                          </a:solidFill>
                          <a:latin typeface="Inria Sans Light" panose="020B0604020202020204" charset="0"/>
                          <a:ea typeface="Inria Sans Light"/>
                          <a:cs typeface="Inria Sans Light"/>
                          <a:sym typeface="Inria Sans Light"/>
                        </a:rPr>
                        <a:t> </a:t>
                      </a:r>
                      <a:r>
                        <a:rPr lang="it-IT" sz="1400" b="1" baseline="-25000" dirty="0" smtClean="0">
                          <a:solidFill>
                            <a:schemeClr val="accent4"/>
                          </a:solidFill>
                          <a:latin typeface="Inria Sans Light" panose="020B0604020202020204" charset="0"/>
                          <a:ea typeface="Inria Sans Light"/>
                          <a:cs typeface="Inria Sans Light"/>
                          <a:sym typeface="Inria Sans Light"/>
                        </a:rPr>
                        <a:t>per channel</a:t>
                      </a:r>
                    </a:p>
                    <a:p>
                      <a:pPr marL="0" lvl="0" indent="0" algn="ctr" rtl="0">
                        <a:spcBef>
                          <a:spcPts val="0"/>
                        </a:spcBef>
                        <a:spcAft>
                          <a:spcPts val="0"/>
                        </a:spcAft>
                        <a:buNone/>
                      </a:pPr>
                      <a:r>
                        <a:rPr lang="it-IT" sz="1400" b="1" dirty="0" smtClean="0">
                          <a:solidFill>
                            <a:schemeClr val="accent4"/>
                          </a:solidFill>
                          <a:latin typeface="Inria Sans Light"/>
                          <a:ea typeface="Inria Sans Light"/>
                          <a:cs typeface="Inria Sans Light"/>
                          <a:sym typeface="Inria Sans Light"/>
                        </a:rPr>
                        <a:t>[packets/sec]</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293821">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SF7</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600" b="0" dirty="0" smtClean="0">
                          <a:solidFill>
                            <a:schemeClr val="dk1"/>
                          </a:solidFill>
                          <a:latin typeface="Inria Sans"/>
                          <a:ea typeface="Inria Sans"/>
                          <a:cs typeface="Inria Sans"/>
                          <a:sym typeface="Inria Sans"/>
                        </a:rPr>
                        <a:t>26122</a:t>
                      </a:r>
                      <a:endParaRPr sz="16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600" b="0" dirty="0" smtClean="0">
                          <a:solidFill>
                            <a:schemeClr val="dk1"/>
                          </a:solidFill>
                          <a:latin typeface="Inria Sans"/>
                          <a:ea typeface="Inria Sans"/>
                          <a:cs typeface="Inria Sans"/>
                          <a:sym typeface="Inria Sans"/>
                        </a:rPr>
                        <a:t>0,302</a:t>
                      </a:r>
                      <a:endParaRPr sz="16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600" b="0" dirty="0" smtClean="0">
                          <a:solidFill>
                            <a:schemeClr val="dk1"/>
                          </a:solidFill>
                          <a:latin typeface="Inria Sans"/>
                          <a:ea typeface="Inria Sans"/>
                          <a:cs typeface="Inria Sans"/>
                          <a:sym typeface="Inria Sans"/>
                        </a:rPr>
                        <a:t>0,037</a:t>
                      </a:r>
                      <a:endParaRPr sz="16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SF8</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SF9</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SF10</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SF11</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SF12</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600" b="0" dirty="0" smtClean="0">
                          <a:solidFill>
                            <a:schemeClr val="dk1"/>
                          </a:solidFill>
                          <a:latin typeface="Inria Sans"/>
                          <a:ea typeface="Inria Sans"/>
                          <a:cs typeface="Inria Sans"/>
                          <a:sym typeface="Inria Sans"/>
                        </a:rPr>
                        <a:t>1080</a:t>
                      </a:r>
                      <a:endParaRPr sz="16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600" b="0" dirty="0" smtClean="0">
                          <a:solidFill>
                            <a:schemeClr val="dk1"/>
                          </a:solidFill>
                          <a:latin typeface="Inria Sans"/>
                          <a:ea typeface="Inria Sans"/>
                          <a:cs typeface="Inria Sans"/>
                          <a:sym typeface="Inria Sans"/>
                        </a:rPr>
                        <a:t>0,012</a:t>
                      </a:r>
                      <a:endParaRPr sz="16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600" b="0" dirty="0" smtClean="0">
                          <a:solidFill>
                            <a:schemeClr val="dk1"/>
                          </a:solidFill>
                          <a:latin typeface="Inria Sans"/>
                          <a:ea typeface="Inria Sans"/>
                          <a:cs typeface="Inria Sans"/>
                          <a:sym typeface="Inria Sans"/>
                        </a:rPr>
                        <a:t>0,001</a:t>
                      </a:r>
                      <a:endParaRPr sz="16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p:sp>
        <p:nvSpPr>
          <p:cNvPr id="13" name="Google Shape;267;p19"/>
          <p:cNvSpPr txBox="1">
            <a:spLocks/>
          </p:cNvSpPr>
          <p:nvPr/>
        </p:nvSpPr>
        <p:spPr>
          <a:xfrm>
            <a:off x="1188147" y="1394740"/>
            <a:ext cx="7786660" cy="53203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dirty="0" smtClean="0">
                <a:solidFill>
                  <a:srgbClr val="FFFFFF"/>
                </a:solidFill>
                <a:latin typeface="Inria Sans" panose="020B0604020202020204" charset="0"/>
                <a:cs typeface="Times New Roman" panose="02020603050405020304" pitchFamily="18" charset="0"/>
              </a:rPr>
              <a:t>Considering </a:t>
            </a:r>
            <a:r>
              <a:rPr lang="en-US" dirty="0">
                <a:solidFill>
                  <a:srgbClr val="FFFFFF"/>
                </a:solidFill>
                <a:latin typeface="Inria Sans" panose="020B0604020202020204" charset="0"/>
                <a:cs typeface="Times New Roman" panose="02020603050405020304" pitchFamily="18" charset="0"/>
              </a:rPr>
              <a:t>packets of 16B payload, </a:t>
            </a:r>
            <a:r>
              <a:rPr lang="en-US" dirty="0" smtClean="0">
                <a:solidFill>
                  <a:srgbClr val="FFFFFF"/>
                </a:solidFill>
                <a:latin typeface="Inria Sans" panose="020B0604020202020204" charset="0"/>
                <a:cs typeface="Times New Roman" panose="02020603050405020304" pitchFamily="18" charset="0"/>
              </a:rPr>
              <a:t>a bandwidth </a:t>
            </a:r>
            <a:r>
              <a:rPr lang="en-US" dirty="0">
                <a:solidFill>
                  <a:srgbClr val="FFFFFF"/>
                </a:solidFill>
                <a:latin typeface="Inria Sans" panose="020B0604020202020204" charset="0"/>
                <a:cs typeface="Times New Roman" panose="02020603050405020304" pitchFamily="18" charset="0"/>
              </a:rPr>
              <a:t>of 125 </a:t>
            </a:r>
            <a:r>
              <a:rPr lang="en-US" dirty="0" smtClean="0">
                <a:solidFill>
                  <a:srgbClr val="FFFFFF"/>
                </a:solidFill>
                <a:latin typeface="Inria Sans" panose="020B0604020202020204" charset="0"/>
                <a:cs typeface="Times New Roman" panose="02020603050405020304" pitchFamily="18" charset="0"/>
              </a:rPr>
              <a:t>kHz </a:t>
            </a:r>
            <a:r>
              <a:rPr lang="en-US" dirty="0">
                <a:solidFill>
                  <a:srgbClr val="FFFFFF"/>
                </a:solidFill>
                <a:latin typeface="Inria Sans" panose="020B0604020202020204" charset="0"/>
                <a:cs typeface="Times New Roman" panose="02020603050405020304" pitchFamily="18" charset="0"/>
              </a:rPr>
              <a:t>and two available sub-bands on </a:t>
            </a:r>
            <a:r>
              <a:rPr lang="en-US" dirty="0" smtClean="0">
                <a:solidFill>
                  <a:srgbClr val="FFFFFF"/>
                </a:solidFill>
                <a:latin typeface="Inria Sans" panose="020B0604020202020204" charset="0"/>
                <a:cs typeface="Times New Roman" panose="02020603050405020304" pitchFamily="18" charset="0"/>
              </a:rPr>
              <a:t>LoRaWAN </a:t>
            </a:r>
            <a:r>
              <a:rPr lang="en-US" dirty="0">
                <a:solidFill>
                  <a:srgbClr val="FFFFFF"/>
                </a:solidFill>
                <a:latin typeface="Inria Sans" panose="020B0604020202020204" charset="0"/>
                <a:cs typeface="Times New Roman" panose="02020603050405020304" pitchFamily="18" charset="0"/>
              </a:rPr>
              <a:t>(Band0 </a:t>
            </a:r>
            <a:r>
              <a:rPr lang="en-US" dirty="0" smtClean="0">
                <a:solidFill>
                  <a:srgbClr val="FFFFFF"/>
                </a:solidFill>
                <a:latin typeface="Inria Sans" panose="020B0604020202020204" charset="0"/>
                <a:cs typeface="Times New Roman" panose="02020603050405020304" pitchFamily="18" charset="0"/>
              </a:rPr>
              <a:t>from 868.1 </a:t>
            </a:r>
            <a:r>
              <a:rPr lang="en-US" dirty="0">
                <a:solidFill>
                  <a:srgbClr val="FFFFFF"/>
                </a:solidFill>
                <a:latin typeface="Inria Sans" panose="020B0604020202020204" charset="0"/>
                <a:cs typeface="Times New Roman" panose="02020603050405020304" pitchFamily="18" charset="0"/>
              </a:rPr>
              <a:t>MHz to 868.5 MHz and Band1 from 867.1 MHz to 867.9 MHz</a:t>
            </a:r>
            <a:r>
              <a:rPr lang="en-US" dirty="0" smtClean="0">
                <a:solidFill>
                  <a:srgbClr val="FFFFFF"/>
                </a:solidFill>
                <a:latin typeface="Inria Sans" panose="020B0604020202020204" charset="0"/>
                <a:cs typeface="Times New Roman" panose="02020603050405020304" pitchFamily="18" charset="0"/>
              </a:rPr>
              <a:t>).</a:t>
            </a:r>
            <a:endParaRPr lang="en-US" sz="1100" i="1" baseline="-250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6291267" y="2318254"/>
                <a:ext cx="2765648" cy="8011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rPr>
                        <m:t>𝑀𝑎𝑥</m:t>
                      </m:r>
                      <m:r>
                        <a:rPr lang="en-US" sz="1600" i="1">
                          <a:solidFill>
                            <a:schemeClr val="tx1"/>
                          </a:solidFill>
                          <a:latin typeface="Cambria Math" panose="02040503050406030204" pitchFamily="18" charset="0"/>
                          <a:ea typeface="Cambria Math" panose="02040503050406030204" pitchFamily="18" charset="0"/>
                        </a:rPr>
                        <m:t>. </m:t>
                      </m:r>
                      <m:r>
                        <a:rPr lang="el-GR" sz="1600" i="1">
                          <a:solidFill>
                            <a:schemeClr val="tx1"/>
                          </a:solidFill>
                          <a:latin typeface="Cambria Math" panose="02040503050406030204" pitchFamily="18" charset="0"/>
                          <a:ea typeface="Cambria Math" panose="02040503050406030204" pitchFamily="18" charset="0"/>
                        </a:rPr>
                        <m:t>𝜆</m:t>
                      </m:r>
                      <m:r>
                        <a:rPr lang="en-US" sz="1600" i="1" baseline="-25000">
                          <a:solidFill>
                            <a:schemeClr val="tx1"/>
                          </a:solidFill>
                          <a:latin typeface="Cambria Math" panose="02040503050406030204" pitchFamily="18" charset="0"/>
                          <a:ea typeface="Cambria Math" panose="02040503050406030204" pitchFamily="18" charset="0"/>
                        </a:rPr>
                        <m:t>𝑖</m:t>
                      </m:r>
                      <m:r>
                        <a:rPr lang="en-US" sz="1600" i="1">
                          <a:solidFill>
                            <a:schemeClr val="tx1"/>
                          </a:solidFill>
                          <a:latin typeface="Cambria Math" panose="02040503050406030204" pitchFamily="18" charset="0"/>
                          <a:ea typeface="Cambria Math" panose="02040503050406030204" pitchFamily="18" charset="0"/>
                        </a:rPr>
                        <m:t>=</m:t>
                      </m:r>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26122</m:t>
                          </m:r>
                        </m:num>
                        <m:den>
                          <m:r>
                            <a:rPr lang="en-US" sz="1600" b="0" i="1" smtClean="0">
                              <a:solidFill>
                                <a:schemeClr val="tx1"/>
                              </a:solidFill>
                              <a:latin typeface="Cambria Math" panose="02040503050406030204" pitchFamily="18" charset="0"/>
                              <a:ea typeface="Cambria Math" panose="02040503050406030204" pitchFamily="18" charset="0"/>
                            </a:rPr>
                            <m:t>86400</m:t>
                          </m:r>
                        </m:den>
                      </m:f>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0</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302</m:t>
                      </m:r>
                    </m:oMath>
                  </m:oMathPara>
                </a14:m>
                <a:endParaRPr/>
              </a:p>
              <a:p>
                <a:endParaRPr lang="en-US" sz="1600" dirty="0"/>
              </a:p>
            </p:txBody>
          </p:sp>
        </mc:Choice>
        <mc:Fallback xmlns="">
          <p:sp>
            <p:nvSpPr>
              <p:cNvPr id="6" name="Rectangle 5"/>
              <p:cNvSpPr>
                <a:spLocks noRot="1" noChangeAspect="1" noMove="1" noResize="1" noEditPoints="1" noAdjustHandles="1" noChangeArrowheads="1" noChangeShapeType="1" noTextEdit="1"/>
              </p:cNvSpPr>
              <p:nvPr/>
            </p:nvSpPr>
            <p:spPr>
              <a:xfrm>
                <a:off x="6291267" y="2318254"/>
                <a:ext cx="2765648" cy="801181"/>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852414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Times New Roman" panose="02020603050405020304" pitchFamily="18" charset="0"/>
                <a:cs typeface="Times New Roman" panose="02020603050405020304" pitchFamily="18" charset="0"/>
              </a:rPr>
              <a:t>Introduction</a:t>
            </a:r>
            <a:endParaRPr dirty="0">
              <a:latin typeface="Times New Roman" panose="02020603050405020304" pitchFamily="18"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3" name="Rectangle 2"/>
          <p:cNvSpPr/>
          <p:nvPr/>
        </p:nvSpPr>
        <p:spPr>
          <a:xfrm>
            <a:off x="108858" y="1370329"/>
            <a:ext cx="3526972" cy="3178629"/>
          </a:xfrm>
          <a:prstGeom prst="rect">
            <a:avLst/>
          </a:prstGeom>
          <a:noFill/>
          <a:ln w="19050">
            <a:solidFill>
              <a:srgbClr val="00BDA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741604" y="1381215"/>
            <a:ext cx="2670082" cy="3178629"/>
          </a:xfrm>
          <a:prstGeom prst="rect">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536151" y="1392101"/>
            <a:ext cx="2303051" cy="3178629"/>
          </a:xfrm>
          <a:prstGeom prst="rect">
            <a:avLst/>
          </a:prstGeom>
          <a:noFill/>
          <a:ln>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81001" y="1513114"/>
            <a:ext cx="1447800" cy="533400"/>
          </a:xfrm>
          <a:prstGeom prst="roundRect">
            <a:avLst/>
          </a:prstGeom>
          <a:solidFill>
            <a:schemeClr val="accent2">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IoT Edge Device</a:t>
            </a:r>
            <a:endParaRPr lang="en-US" dirty="0">
              <a:latin typeface="Inria Sans" panose="020B0604020202020204" charset="0"/>
            </a:endParaRPr>
          </a:p>
        </p:txBody>
      </p:sp>
      <p:sp>
        <p:nvSpPr>
          <p:cNvPr id="11" name="Rounded Rectangle 10"/>
          <p:cNvSpPr/>
          <p:nvPr/>
        </p:nvSpPr>
        <p:spPr>
          <a:xfrm>
            <a:off x="381000" y="2090058"/>
            <a:ext cx="1447801" cy="533400"/>
          </a:xfrm>
          <a:prstGeom prst="roundRect">
            <a:avLst/>
          </a:prstGeom>
          <a:solidFill>
            <a:schemeClr val="accent2">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IoT Sensor</a:t>
            </a:r>
            <a:endParaRPr lang="en-US" dirty="0">
              <a:latin typeface="Inria Sans" panose="020B0604020202020204" charset="0"/>
            </a:endParaRPr>
          </a:p>
        </p:txBody>
      </p:sp>
      <p:sp>
        <p:nvSpPr>
          <p:cNvPr id="12" name="Rounded Rectangle 11"/>
          <p:cNvSpPr/>
          <p:nvPr/>
        </p:nvSpPr>
        <p:spPr>
          <a:xfrm>
            <a:off x="381000" y="2667002"/>
            <a:ext cx="1447801" cy="533400"/>
          </a:xfrm>
          <a:prstGeom prst="roundRect">
            <a:avLst/>
          </a:prstGeom>
          <a:solidFill>
            <a:schemeClr val="accent2">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Bulk Device </a:t>
            </a:r>
            <a:r>
              <a:rPr lang="en-US" dirty="0" smtClean="0">
                <a:latin typeface="Inria Sans" panose="020B0604020202020204" charset="0"/>
              </a:rPr>
              <a:t>Provisioning</a:t>
            </a:r>
            <a:endParaRPr lang="en-US" dirty="0">
              <a:latin typeface="Inria Sans" panose="020B0604020202020204" charset="0"/>
            </a:endParaRPr>
          </a:p>
        </p:txBody>
      </p:sp>
      <p:sp>
        <p:nvSpPr>
          <p:cNvPr id="13" name="Rounded Rectangle 12"/>
          <p:cNvSpPr/>
          <p:nvPr/>
        </p:nvSpPr>
        <p:spPr>
          <a:xfrm>
            <a:off x="381000" y="3243946"/>
            <a:ext cx="1447801" cy="533400"/>
          </a:xfrm>
          <a:prstGeom prst="roundRect">
            <a:avLst/>
          </a:prstGeom>
          <a:solidFill>
            <a:schemeClr val="accent2">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etc.,</a:t>
            </a:r>
          </a:p>
        </p:txBody>
      </p:sp>
      <p:sp>
        <p:nvSpPr>
          <p:cNvPr id="6" name="Cloud 5"/>
          <p:cNvSpPr/>
          <p:nvPr/>
        </p:nvSpPr>
        <p:spPr>
          <a:xfrm>
            <a:off x="3907973" y="911635"/>
            <a:ext cx="1600200" cy="917387"/>
          </a:xfrm>
          <a:prstGeom prst="cloud">
            <a:avLst/>
          </a:prstGeom>
          <a:solidFill>
            <a:schemeClr val="accent6">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Inria Sans" panose="020B0604020202020204" charset="0"/>
              </a:rPr>
              <a:t>Cloud Server</a:t>
            </a:r>
            <a:endParaRPr lang="en-US" sz="1600" dirty="0">
              <a:latin typeface="Inria Sans" panose="020B0604020202020204" charset="0"/>
            </a:endParaRPr>
          </a:p>
        </p:txBody>
      </p:sp>
      <p:sp>
        <p:nvSpPr>
          <p:cNvPr id="15" name="Rounded Rectangle 14"/>
          <p:cNvSpPr/>
          <p:nvPr/>
        </p:nvSpPr>
        <p:spPr>
          <a:xfrm>
            <a:off x="2893238" y="2359304"/>
            <a:ext cx="1447801" cy="533400"/>
          </a:xfrm>
          <a:prstGeom prst="roundRect">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IoT Gateway/</a:t>
            </a:r>
          </a:p>
          <a:p>
            <a:pPr algn="ctr"/>
            <a:r>
              <a:rPr lang="en-US" dirty="0">
                <a:latin typeface="Inria Sans" panose="020B0604020202020204" charset="0"/>
              </a:rPr>
              <a:t>Framework</a:t>
            </a:r>
          </a:p>
        </p:txBody>
      </p:sp>
      <p:sp>
        <p:nvSpPr>
          <p:cNvPr id="16" name="Rounded Rectangle 15"/>
          <p:cNvSpPr/>
          <p:nvPr/>
        </p:nvSpPr>
        <p:spPr>
          <a:xfrm>
            <a:off x="4700268" y="2359304"/>
            <a:ext cx="1648486" cy="533400"/>
          </a:xfrm>
          <a:prstGeom prst="roundRect">
            <a:avLst/>
          </a:prstGeom>
          <a:solidFill>
            <a:schemeClr val="accent5">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Stream Processing</a:t>
            </a:r>
          </a:p>
        </p:txBody>
      </p:sp>
      <p:sp>
        <p:nvSpPr>
          <p:cNvPr id="7" name="Rectangle 6"/>
          <p:cNvSpPr/>
          <p:nvPr/>
        </p:nvSpPr>
        <p:spPr>
          <a:xfrm>
            <a:off x="1315564" y="4626986"/>
            <a:ext cx="771365" cy="338554"/>
          </a:xfrm>
          <a:prstGeom prst="rect">
            <a:avLst/>
          </a:prstGeom>
        </p:spPr>
        <p:txBody>
          <a:bodyPr wrap="none">
            <a:spAutoFit/>
          </a:bodyPr>
          <a:lstStyle/>
          <a:p>
            <a:r>
              <a:rPr lang="en-US" sz="1600" dirty="0">
                <a:solidFill>
                  <a:schemeClr val="tx1"/>
                </a:solidFill>
                <a:latin typeface="Inria Sans" panose="020B0604020202020204" charset="0"/>
              </a:rPr>
              <a:t>Things</a:t>
            </a:r>
          </a:p>
        </p:txBody>
      </p:sp>
      <p:sp>
        <p:nvSpPr>
          <p:cNvPr id="18" name="Rectangle 17"/>
          <p:cNvSpPr/>
          <p:nvPr/>
        </p:nvSpPr>
        <p:spPr>
          <a:xfrm>
            <a:off x="4592186" y="4626986"/>
            <a:ext cx="894797" cy="338554"/>
          </a:xfrm>
          <a:prstGeom prst="rect">
            <a:avLst/>
          </a:prstGeom>
        </p:spPr>
        <p:txBody>
          <a:bodyPr wrap="none">
            <a:spAutoFit/>
          </a:bodyPr>
          <a:lstStyle/>
          <a:p>
            <a:r>
              <a:rPr lang="en-US" sz="1600" dirty="0">
                <a:solidFill>
                  <a:schemeClr val="tx1"/>
                </a:solidFill>
                <a:latin typeface="Inria Sans" panose="020B0604020202020204" charset="0"/>
              </a:rPr>
              <a:t>Insights</a:t>
            </a:r>
          </a:p>
        </p:txBody>
      </p:sp>
      <p:sp>
        <p:nvSpPr>
          <p:cNvPr id="19" name="Rectangle 18"/>
          <p:cNvSpPr/>
          <p:nvPr/>
        </p:nvSpPr>
        <p:spPr>
          <a:xfrm>
            <a:off x="7301993" y="4626986"/>
            <a:ext cx="771365" cy="338554"/>
          </a:xfrm>
          <a:prstGeom prst="rect">
            <a:avLst/>
          </a:prstGeom>
        </p:spPr>
        <p:txBody>
          <a:bodyPr wrap="none">
            <a:spAutoFit/>
          </a:bodyPr>
          <a:lstStyle/>
          <a:p>
            <a:r>
              <a:rPr lang="en-US" sz="1600" dirty="0">
                <a:solidFill>
                  <a:schemeClr val="tx1"/>
                </a:solidFill>
                <a:latin typeface="Inria Sans" panose="020B0604020202020204" charset="0"/>
              </a:rPr>
              <a:t>Action</a:t>
            </a:r>
          </a:p>
        </p:txBody>
      </p:sp>
      <p:sp>
        <p:nvSpPr>
          <p:cNvPr id="20" name="Rounded Rectangle 19"/>
          <p:cNvSpPr/>
          <p:nvPr/>
        </p:nvSpPr>
        <p:spPr>
          <a:xfrm>
            <a:off x="5970853" y="3324951"/>
            <a:ext cx="1331140" cy="533400"/>
          </a:xfrm>
          <a:prstGeom prst="roundRect">
            <a:avLst/>
          </a:prstGeom>
          <a:solidFill>
            <a:schemeClr val="tx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User</a:t>
            </a:r>
          </a:p>
          <a:p>
            <a:pPr algn="ctr"/>
            <a:r>
              <a:rPr lang="en-US" dirty="0" smtClean="0">
                <a:latin typeface="Inria Sans" panose="020B0604020202020204" charset="0"/>
              </a:rPr>
              <a:t>Management</a:t>
            </a:r>
            <a:endParaRPr lang="en-US" dirty="0">
              <a:latin typeface="Inria Sans" panose="020B0604020202020204" charset="0"/>
            </a:endParaRPr>
          </a:p>
        </p:txBody>
      </p:sp>
      <p:sp>
        <p:nvSpPr>
          <p:cNvPr id="21" name="Rounded Rectangle 20"/>
          <p:cNvSpPr/>
          <p:nvPr/>
        </p:nvSpPr>
        <p:spPr>
          <a:xfrm>
            <a:off x="6770915" y="2360752"/>
            <a:ext cx="1162411" cy="533400"/>
          </a:xfrm>
          <a:prstGeom prst="roundRect">
            <a:avLst/>
          </a:prstGeom>
          <a:solidFill>
            <a:schemeClr val="tx1">
              <a:lumMod val="6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User</a:t>
            </a:r>
          </a:p>
          <a:p>
            <a:pPr algn="ctr"/>
            <a:r>
              <a:rPr lang="en-US" dirty="0">
                <a:latin typeface="Inria Sans" panose="020B0604020202020204" charset="0"/>
              </a:rPr>
              <a:t>Interface</a:t>
            </a:r>
          </a:p>
        </p:txBody>
      </p:sp>
      <p:sp>
        <p:nvSpPr>
          <p:cNvPr id="22" name="Rounded Rectangle 21"/>
          <p:cNvSpPr/>
          <p:nvPr/>
        </p:nvSpPr>
        <p:spPr>
          <a:xfrm>
            <a:off x="5007109" y="3315338"/>
            <a:ext cx="910857" cy="533400"/>
          </a:xfrm>
          <a:prstGeom prst="roundRect">
            <a:avLst/>
          </a:prstGeom>
          <a:solidFill>
            <a:schemeClr val="accent5">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Machine</a:t>
            </a:r>
          </a:p>
          <a:p>
            <a:pPr algn="ctr"/>
            <a:r>
              <a:rPr lang="en-US" dirty="0">
                <a:latin typeface="Inria Sans" panose="020B0604020202020204" charset="0"/>
              </a:rPr>
              <a:t>Learning</a:t>
            </a:r>
          </a:p>
        </p:txBody>
      </p:sp>
      <p:sp>
        <p:nvSpPr>
          <p:cNvPr id="23" name="Rounded Rectangle 22"/>
          <p:cNvSpPr/>
          <p:nvPr/>
        </p:nvSpPr>
        <p:spPr>
          <a:xfrm>
            <a:off x="3907972" y="3315338"/>
            <a:ext cx="1031465" cy="533400"/>
          </a:xfrm>
          <a:prstGeom prst="roundRect">
            <a:avLst/>
          </a:prstGeom>
          <a:solidFill>
            <a:schemeClr val="accent5">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Reporting</a:t>
            </a:r>
          </a:p>
          <a:p>
            <a:pPr algn="ctr"/>
            <a:r>
              <a:rPr lang="en-US" dirty="0">
                <a:latin typeface="Inria Sans" panose="020B0604020202020204" charset="0"/>
              </a:rPr>
              <a:t>Tools</a:t>
            </a:r>
          </a:p>
        </p:txBody>
      </p:sp>
      <p:cxnSp>
        <p:nvCxnSpPr>
          <p:cNvPr id="14" name="Straight Arrow Connector 13"/>
          <p:cNvCxnSpPr/>
          <p:nvPr/>
        </p:nvCxnSpPr>
        <p:spPr>
          <a:xfrm>
            <a:off x="4082143" y="1754633"/>
            <a:ext cx="0" cy="56865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344886" y="1624004"/>
            <a:ext cx="10885" cy="699283"/>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7975384" y="2623458"/>
            <a:ext cx="315121"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1872344" y="1779814"/>
            <a:ext cx="1353730" cy="479714"/>
          </a:xfrm>
          <a:prstGeom prst="bentConnector3">
            <a:avLst>
              <a:gd name="adj1" fmla="val 9985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13" idx="3"/>
          </p:cNvCxnSpPr>
          <p:nvPr/>
        </p:nvCxnSpPr>
        <p:spPr>
          <a:xfrm flipV="1">
            <a:off x="1828801" y="2928721"/>
            <a:ext cx="1397273" cy="581925"/>
          </a:xfrm>
          <a:prstGeom prst="bentConnector3">
            <a:avLst>
              <a:gd name="adj1" fmla="val 998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a:off x="1828801" y="2280556"/>
            <a:ext cx="1032344" cy="310244"/>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flipV="1">
            <a:off x="1828801" y="2791375"/>
            <a:ext cx="1017173" cy="18378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822052" y="2948071"/>
            <a:ext cx="0" cy="317647"/>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462537" y="2948757"/>
            <a:ext cx="0" cy="317647"/>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6180994" y="2937185"/>
            <a:ext cx="0" cy="317647"/>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6348754" y="2677888"/>
            <a:ext cx="378054"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799596" y="3184794"/>
            <a:ext cx="1444626" cy="261610"/>
          </a:xfrm>
          <a:prstGeom prst="rect">
            <a:avLst/>
          </a:prstGeom>
        </p:spPr>
        <p:txBody>
          <a:bodyPr wrap="none">
            <a:spAutoFit/>
          </a:bodyPr>
          <a:lstStyle/>
          <a:p>
            <a:r>
              <a:rPr lang="en-US" sz="1100" dirty="0">
                <a:solidFill>
                  <a:schemeClr val="tx1"/>
                </a:solidFill>
                <a:latin typeface="Inria Sans" panose="020B0604020202020204" charset="0"/>
              </a:rPr>
              <a:t>Data Transformation</a:t>
            </a:r>
          </a:p>
        </p:txBody>
      </p:sp>
    </p:spTree>
    <p:extLst>
      <p:ext uri="{BB962C8B-B14F-4D97-AF65-F5344CB8AC3E}">
        <p14:creationId xmlns:p14="http://schemas.microsoft.com/office/powerpoint/2010/main" val="6473552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throughput per end-device and per channel</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50</a:t>
            </a:fld>
            <a:endParaRPr/>
          </a:p>
        </p:txBody>
      </p:sp>
      <mc:AlternateContent xmlns:mc="http://schemas.openxmlformats.org/markup-compatibility/2006" xmlns:a14="http://schemas.microsoft.com/office/drawing/2010/main">
        <mc:Choice Requires="a14">
          <p:sp>
            <p:nvSpPr>
              <p:cNvPr id="6" name="Rectangle 5"/>
              <p:cNvSpPr/>
              <p:nvPr/>
            </p:nvSpPr>
            <p:spPr>
              <a:xfrm>
                <a:off x="1111947" y="1567541"/>
                <a:ext cx="1239367"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𝐺</m:t>
                      </m:r>
                      <m:r>
                        <a:rPr lang="en-US" sz="1600" b="0" i="1" smtClean="0">
                          <a:solidFill>
                            <a:schemeClr val="tx1"/>
                          </a:solidFill>
                          <a:latin typeface="Cambria Math" panose="02040503050406030204" pitchFamily="18" charset="0"/>
                          <a:ea typeface="Cambria Math" panose="02040503050406030204" pitchFamily="18" charset="0"/>
                        </a:rPr>
                        <m:t>=</m:t>
                      </m:r>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𝑇</m:t>
                          </m:r>
                        </m:e>
                        <m:sub>
                          <m:r>
                            <a:rPr lang="en-US" sz="1600" b="0" i="1" smtClean="0">
                              <a:solidFill>
                                <a:schemeClr val="tx1"/>
                              </a:solidFill>
                              <a:latin typeface="Cambria Math" panose="02040503050406030204" pitchFamily="18" charset="0"/>
                              <a:ea typeface="Cambria Math" panose="02040503050406030204" pitchFamily="18" charset="0"/>
                            </a:rPr>
                            <m:t>𝑡𝑥</m:t>
                          </m:r>
                        </m:sub>
                      </m:sSub>
                      <m:r>
                        <a:rPr lang="en-US" sz="1600" b="0" i="1" smtClean="0">
                          <a:solidFill>
                            <a:schemeClr val="tx1"/>
                          </a:solidFill>
                          <a:latin typeface="Cambria Math" panose="02040503050406030204" pitchFamily="18" charset="0"/>
                          <a:ea typeface="Cambria Math" panose="02040503050406030204" pitchFamily="18" charset="0"/>
                        </a:rPr>
                        <m:t>×</m:t>
                      </m:r>
                      <m:r>
                        <m:rPr>
                          <m:sty m:val="p"/>
                        </m:rPr>
                        <a:rPr lang="el-GR" sz="1600" b="0" i="1" smtClean="0">
                          <a:solidFill>
                            <a:schemeClr val="tx1"/>
                          </a:solidFill>
                          <a:latin typeface="Cambria Math" panose="02040503050406030204" pitchFamily="18" charset="0"/>
                          <a:ea typeface="Cambria Math" panose="02040503050406030204" pitchFamily="18" charset="0"/>
                        </a:rPr>
                        <m:t>λ</m:t>
                      </m:r>
                    </m:oMath>
                  </m:oMathPara>
                </a14:m>
                <a:endParaRPr lang="en-US" sz="1600" dirty="0"/>
              </a:p>
            </p:txBody>
          </p:sp>
        </mc:Choice>
        <mc:Fallback xmlns="">
          <p:sp>
            <p:nvSpPr>
              <p:cNvPr id="6" name="Rectangle 5"/>
              <p:cNvSpPr>
                <a:spLocks noRot="1" noChangeAspect="1" noMove="1" noResize="1" noEditPoints="1" noAdjustHandles="1" noChangeArrowheads="1" noChangeShapeType="1" noTextEdit="1"/>
              </p:cNvSpPr>
              <p:nvPr/>
            </p:nvSpPr>
            <p:spPr>
              <a:xfrm>
                <a:off x="1111947" y="1567541"/>
                <a:ext cx="1239367" cy="33855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838134" y="1567541"/>
                <a:ext cx="2327939"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𝑆</m:t>
                      </m:r>
                      <m:d>
                        <m:dPr>
                          <m:ctrlPr>
                            <a:rPr lang="en-US" sz="1600" b="0" i="1" smtClean="0">
                              <a:solidFill>
                                <a:schemeClr val="tx1"/>
                              </a:solidFill>
                              <a:latin typeface="Cambria Math" panose="02040503050406030204" pitchFamily="18" charset="0"/>
                              <a:ea typeface="Cambria Math" panose="02040503050406030204" pitchFamily="18" charset="0"/>
                            </a:rPr>
                          </m:ctrlPr>
                        </m:dPr>
                        <m:e>
                          <m:r>
                            <a:rPr lang="en-US" sz="1600" b="0" i="1" smtClean="0">
                              <a:solidFill>
                                <a:schemeClr val="tx1"/>
                              </a:solidFill>
                              <a:latin typeface="Cambria Math" panose="02040503050406030204" pitchFamily="18" charset="0"/>
                              <a:ea typeface="Cambria Math" panose="02040503050406030204" pitchFamily="18" charset="0"/>
                            </a:rPr>
                            <m:t>𝐺</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5</m:t>
                          </m:r>
                        </m:e>
                      </m:d>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18</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4</m:t>
                      </m:r>
                      <m:r>
                        <a:rPr lang="en-US" sz="1600" b="0" i="1" smtClean="0">
                          <a:solidFill>
                            <a:schemeClr val="tx1"/>
                          </a:solidFill>
                          <a:latin typeface="Cambria Math" panose="02040503050406030204" pitchFamily="18" charset="0"/>
                          <a:ea typeface="Cambria Math" panose="02040503050406030204" pitchFamily="18" charset="0"/>
                        </a:rPr>
                        <m:t> %</m:t>
                      </m:r>
                    </m:oMath>
                  </m:oMathPara>
                </a14:m>
                <a:endParaRPr lang="en-US" sz="1600" dirty="0"/>
              </a:p>
            </p:txBody>
          </p:sp>
        </mc:Choice>
        <mc:Fallback xmlns="">
          <p:sp>
            <p:nvSpPr>
              <p:cNvPr id="7" name="Rectangle 6"/>
              <p:cNvSpPr>
                <a:spLocks noRot="1" noChangeAspect="1" noMove="1" noResize="1" noEditPoints="1" noAdjustHandles="1" noChangeArrowheads="1" noChangeShapeType="1" noTextEdit="1"/>
              </p:cNvSpPr>
              <p:nvPr/>
            </p:nvSpPr>
            <p:spPr>
              <a:xfrm>
                <a:off x="2838134" y="1567541"/>
                <a:ext cx="2327939" cy="33855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075450" y="2127669"/>
                <a:ext cx="3296768"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𝐺</m:t>
                          </m:r>
                        </m:e>
                        <m:sub>
                          <m:r>
                            <a:rPr lang="en-US" sz="1600" b="0" i="1" smtClean="0">
                              <a:solidFill>
                                <a:schemeClr val="tx1"/>
                              </a:solidFill>
                              <a:latin typeface="Cambria Math" panose="02040503050406030204" pitchFamily="18" charset="0"/>
                              <a:ea typeface="Cambria Math" panose="02040503050406030204" pitchFamily="18" charset="0"/>
                            </a:rPr>
                            <m:t>𝑆𝐹</m:t>
                          </m:r>
                          <m:r>
                            <a:rPr lang="en-US" sz="1600" b="0" i="1" smtClean="0">
                              <a:solidFill>
                                <a:schemeClr val="tx1"/>
                              </a:solidFill>
                              <a:latin typeface="Cambria Math" panose="02040503050406030204" pitchFamily="18" charset="0"/>
                              <a:ea typeface="Cambria Math" panose="02040503050406030204" pitchFamily="18" charset="0"/>
                            </a:rPr>
                            <m:t>7</m:t>
                          </m:r>
                        </m:sub>
                      </m:sSub>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302</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037</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011174</m:t>
                      </m:r>
                    </m:oMath>
                  </m:oMathPara>
                </a14:m>
                <a:endParaRPr lang="en-US" sz="1600" dirty="0"/>
              </a:p>
            </p:txBody>
          </p:sp>
        </mc:Choice>
        <mc:Fallback xmlns="">
          <p:sp>
            <p:nvSpPr>
              <p:cNvPr id="8" name="Rectangle 7"/>
              <p:cNvSpPr>
                <a:spLocks noRot="1" noChangeAspect="1" noMove="1" noResize="1" noEditPoints="1" noAdjustHandles="1" noChangeArrowheads="1" noChangeShapeType="1" noTextEdit="1"/>
              </p:cNvSpPr>
              <p:nvPr/>
            </p:nvSpPr>
            <p:spPr>
              <a:xfrm>
                <a:off x="1075450" y="2127669"/>
                <a:ext cx="3296768" cy="33855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558879" y="2127669"/>
                <a:ext cx="1119624"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𝐺</m:t>
                          </m:r>
                        </m:e>
                        <m:sub>
                          <m:r>
                            <a:rPr lang="en-US" sz="1600" b="0" i="1" smtClean="0">
                              <a:solidFill>
                                <a:schemeClr val="tx1"/>
                              </a:solidFill>
                              <a:latin typeface="Cambria Math" panose="02040503050406030204" pitchFamily="18" charset="0"/>
                              <a:ea typeface="Cambria Math" panose="02040503050406030204" pitchFamily="18" charset="0"/>
                            </a:rPr>
                            <m:t>𝑆𝐹</m:t>
                          </m:r>
                          <m:r>
                            <a:rPr lang="en-US" sz="1600" b="0" i="1" smtClean="0">
                              <a:solidFill>
                                <a:schemeClr val="tx1"/>
                              </a:solidFill>
                              <a:latin typeface="Cambria Math" panose="02040503050406030204" pitchFamily="18" charset="0"/>
                              <a:ea typeface="Cambria Math" panose="02040503050406030204" pitchFamily="18" charset="0"/>
                            </a:rPr>
                            <m:t>7</m:t>
                          </m:r>
                        </m:sub>
                      </m:sSub>
                      <m:r>
                        <a:rPr lang="en-US" sz="1600" b="0" i="1" smtClean="0">
                          <a:solidFill>
                            <a:schemeClr val="tx1"/>
                          </a:solidFill>
                          <a:latin typeface="Cambria Math" panose="02040503050406030204" pitchFamily="18" charset="0"/>
                          <a:ea typeface="Cambria Math" panose="02040503050406030204" pitchFamily="18" charset="0"/>
                        </a:rPr>
                        <m:t>&lt;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5</m:t>
                      </m:r>
                    </m:oMath>
                  </m:oMathPara>
                </a14:m>
                <a:endParaRPr lang="en-US" sz="1600" dirty="0"/>
              </a:p>
            </p:txBody>
          </p:sp>
        </mc:Choice>
        <mc:Fallback xmlns="">
          <p:sp>
            <p:nvSpPr>
              <p:cNvPr id="10" name="Rectangle 9"/>
              <p:cNvSpPr>
                <a:spLocks noRot="1" noChangeAspect="1" noMove="1" noResize="1" noEditPoints="1" noAdjustHandles="1" noChangeArrowheads="1" noChangeShapeType="1" noTextEdit="1"/>
              </p:cNvSpPr>
              <p:nvPr/>
            </p:nvSpPr>
            <p:spPr>
              <a:xfrm>
                <a:off x="4558879" y="2127669"/>
                <a:ext cx="1119624" cy="338554"/>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061106" y="2127669"/>
                <a:ext cx="253679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5</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𝐺</m:t>
                          </m:r>
                        </m:e>
                        <m:sub>
                          <m:r>
                            <a:rPr lang="en-US" sz="1600" b="0" i="1" smtClean="0">
                              <a:solidFill>
                                <a:schemeClr val="tx1"/>
                              </a:solidFill>
                              <a:latin typeface="Cambria Math" panose="02040503050406030204" pitchFamily="18" charset="0"/>
                              <a:ea typeface="Cambria Math" panose="02040503050406030204" pitchFamily="18" charset="0"/>
                            </a:rPr>
                            <m:t>𝑆𝐹</m:t>
                          </m:r>
                          <m:r>
                            <a:rPr lang="en-US" sz="1600" b="0" i="1" smtClean="0">
                              <a:solidFill>
                                <a:schemeClr val="tx1"/>
                              </a:solidFill>
                              <a:latin typeface="Cambria Math" panose="02040503050406030204" pitchFamily="18" charset="0"/>
                              <a:ea typeface="Cambria Math" panose="02040503050406030204" pitchFamily="18" charset="0"/>
                            </a:rPr>
                            <m:t>7</m:t>
                          </m:r>
                        </m:sub>
                      </m:sSub>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488826</m:t>
                      </m:r>
                    </m:oMath>
                  </m:oMathPara>
                </a14:m>
                <a:endParaRPr lang="en-US" sz="1600" dirty="0"/>
              </a:p>
            </p:txBody>
          </p:sp>
        </mc:Choice>
        <mc:Fallback xmlns="">
          <p:sp>
            <p:nvSpPr>
              <p:cNvPr id="11" name="Rectangle 10"/>
              <p:cNvSpPr>
                <a:spLocks noRot="1" noChangeAspect="1" noMove="1" noResize="1" noEditPoints="1" noAdjustHandles="1" noChangeArrowheads="1" noChangeShapeType="1" noTextEdit="1"/>
              </p:cNvSpPr>
              <p:nvPr/>
            </p:nvSpPr>
            <p:spPr>
              <a:xfrm>
                <a:off x="6061106" y="2127669"/>
                <a:ext cx="2536790" cy="338554"/>
              </a:xfrm>
              <a:prstGeom prst="rect">
                <a:avLst/>
              </a:prstGeom>
              <a:blipFill rotWithShape="0">
                <a:blip r:embed="rId7"/>
                <a:stretch>
                  <a:fillRect/>
                </a:stretch>
              </a:blipFill>
            </p:spPr>
            <p:txBody>
              <a:bodyPr/>
              <a:lstStyle/>
              <a:p>
                <a:r>
                  <a:rPr lang="en-US">
                    <a:noFill/>
                  </a:rPr>
                  <a:t> </a:t>
                </a:r>
              </a:p>
            </p:txBody>
          </p:sp>
        </mc:Fallback>
      </mc:AlternateContent>
      <p:sp>
        <p:nvSpPr>
          <p:cNvPr id="12" name="Google Shape;267;p19"/>
          <p:cNvSpPr txBox="1">
            <a:spLocks/>
          </p:cNvSpPr>
          <p:nvPr/>
        </p:nvSpPr>
        <p:spPr>
          <a:xfrm>
            <a:off x="1188147" y="2900157"/>
            <a:ext cx="7786660" cy="32794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W</a:t>
            </a:r>
            <a:r>
              <a:rPr lang="en-US" dirty="0" smtClean="0">
                <a:solidFill>
                  <a:srgbClr val="FFFFFF"/>
                </a:solidFill>
                <a:latin typeface="Inria Sans" panose="020B0604020202020204" charset="0"/>
                <a:cs typeface="Times New Roman" panose="02020603050405020304" pitchFamily="18" charset="0"/>
              </a:rPr>
              <a:t>e </a:t>
            </a:r>
            <a:r>
              <a:rPr lang="en-US" dirty="0">
                <a:solidFill>
                  <a:srgbClr val="FFFFFF"/>
                </a:solidFill>
                <a:latin typeface="Inria Sans" panose="020B0604020202020204" charset="0"/>
                <a:cs typeface="Times New Roman" panose="02020603050405020304" pitchFamily="18" charset="0"/>
              </a:rPr>
              <a:t>can obtain the maximum number of </a:t>
            </a:r>
            <a:r>
              <a:rPr lang="en-US" dirty="0" smtClean="0">
                <a:solidFill>
                  <a:srgbClr val="FFFFFF"/>
                </a:solidFill>
                <a:latin typeface="Inria Sans" panose="020B0604020202020204" charset="0"/>
                <a:cs typeface="Times New Roman" panose="02020603050405020304" pitchFamily="18" charset="0"/>
              </a:rPr>
              <a:t>end-devices N. </a:t>
            </a:r>
            <a:endParaRPr lang="en-US" sz="1100" i="1" baseline="-250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Rectangle 12"/>
              <p:cNvSpPr/>
              <p:nvPr/>
            </p:nvSpPr>
            <p:spPr>
              <a:xfrm>
                <a:off x="1569739" y="3228101"/>
                <a:ext cx="2536790" cy="6002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𝑁</m:t>
                      </m:r>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5</m:t>
                          </m:r>
                        </m:num>
                        <m:den>
                          <m:sSub>
                            <m:sSubPr>
                              <m:ctrlPr>
                                <a:rPr lang="el-GR" sz="1600" i="1">
                                  <a:solidFill>
                                    <a:schemeClr val="tx1"/>
                                  </a:solidFill>
                                  <a:latin typeface="Cambria Math" panose="02040503050406030204" pitchFamily="18" charset="0"/>
                                  <a:ea typeface="Cambria Math" panose="02040503050406030204" pitchFamily="18" charset="0"/>
                                </a:rPr>
                              </m:ctrlPr>
                            </m:sSubPr>
                            <m:e>
                              <m:r>
                                <a:rPr lang="el-GR" sz="1600" i="1">
                                  <a:solidFill>
                                    <a:schemeClr val="tx1"/>
                                  </a:solidFill>
                                  <a:latin typeface="Cambria Math" panose="02040503050406030204" pitchFamily="18" charset="0"/>
                                  <a:ea typeface="Cambria Math" panose="02040503050406030204" pitchFamily="18" charset="0"/>
                                </a:rPr>
                                <m:t>𝑇</m:t>
                              </m:r>
                            </m:e>
                            <m:sub>
                              <m:r>
                                <a:rPr lang="el-GR" sz="1600" i="1">
                                  <a:solidFill>
                                    <a:schemeClr val="tx1"/>
                                  </a:solidFill>
                                  <a:latin typeface="Cambria Math" panose="02040503050406030204" pitchFamily="18" charset="0"/>
                                  <a:ea typeface="Cambria Math" panose="02040503050406030204" pitchFamily="18" charset="0"/>
                                </a:rPr>
                                <m:t>𝑡𝑥</m:t>
                              </m:r>
                            </m:sub>
                          </m:sSub>
                          <m:r>
                            <a:rPr lang="el-GR" sz="1600" i="1">
                              <a:solidFill>
                                <a:schemeClr val="tx1"/>
                              </a:solidFill>
                              <a:latin typeface="Cambria Math" panose="02040503050406030204" pitchFamily="18" charset="0"/>
                              <a:ea typeface="Cambria Math" panose="02040503050406030204" pitchFamily="18" charset="0"/>
                            </a:rPr>
                            <m:t>×</m:t>
                          </m:r>
                          <m:r>
                            <a:rPr lang="el-GR" sz="1600" i="1">
                              <a:solidFill>
                                <a:schemeClr val="tx1"/>
                              </a:solidFill>
                              <a:latin typeface="Cambria Math" panose="02040503050406030204" pitchFamily="18" charset="0"/>
                              <a:ea typeface="Cambria Math" panose="02040503050406030204" pitchFamily="18" charset="0"/>
                            </a:rPr>
                            <m:t>𝜆</m:t>
                          </m:r>
                          <m:r>
                            <a:rPr lang="el-GR" sz="1600" i="1">
                              <a:solidFill>
                                <a:schemeClr val="tx1"/>
                              </a:solidFill>
                              <a:latin typeface="Cambria Math" panose="02040503050406030204" pitchFamily="18" charset="0"/>
                              <a:ea typeface="Cambria Math" panose="02040503050406030204" pitchFamily="18" charset="0"/>
                            </a:rPr>
                            <m:t> </m:t>
                          </m:r>
                        </m:den>
                      </m:f>
                    </m:oMath>
                  </m:oMathPara>
                </a14:m>
                <a:endParaRPr lang="en-US" sz="1600" dirty="0"/>
              </a:p>
            </p:txBody>
          </p:sp>
        </mc:Choice>
        <mc:Fallback xmlns="">
          <p:sp>
            <p:nvSpPr>
              <p:cNvPr id="13" name="Rectangle 12"/>
              <p:cNvSpPr>
                <a:spLocks noRot="1" noChangeAspect="1" noMove="1" noResize="1" noEditPoints="1" noAdjustHandles="1" noChangeArrowheads="1" noChangeShapeType="1" noTextEdit="1"/>
              </p:cNvSpPr>
              <p:nvPr/>
            </p:nvSpPr>
            <p:spPr>
              <a:xfrm>
                <a:off x="1569739" y="3228101"/>
                <a:ext cx="2536790" cy="600229"/>
              </a:xfrm>
              <a:prstGeom prst="rect">
                <a:avLst/>
              </a:prstGeom>
              <a:blipFill rotWithShape="0">
                <a:blip r:embed="rId8"/>
                <a:stretch>
                  <a:fillRect/>
                </a:stretch>
              </a:blipFill>
            </p:spPr>
            <p:txBody>
              <a:bodyPr/>
              <a:lstStyle/>
              <a:p>
                <a:r>
                  <a:rPr lang="en-US">
                    <a:noFill/>
                  </a:rPr>
                  <a:t> </a:t>
                </a:r>
              </a:p>
            </p:txBody>
          </p:sp>
        </mc:Fallback>
      </mc:AlternateContent>
      <p:sp>
        <p:nvSpPr>
          <p:cNvPr id="15" name="Snip Diagonal Corner Rectangle 14"/>
          <p:cNvSpPr/>
          <p:nvPr/>
        </p:nvSpPr>
        <p:spPr>
          <a:xfrm>
            <a:off x="958187" y="1458686"/>
            <a:ext cx="7554441" cy="3450771"/>
          </a:xfrm>
          <a:prstGeom prst="snip2DiagRect">
            <a:avLst>
              <a:gd name="adj1" fmla="val 0"/>
              <a:gd name="adj2" fmla="val 0"/>
            </a:avLst>
          </a:prstGeom>
          <a:solidFill>
            <a:srgbClr val="A9C1D1">
              <a:alpha val="9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p:sp>
        <p:nvSpPr>
          <p:cNvPr id="3" name="TextBox 2"/>
          <p:cNvSpPr txBox="1"/>
          <p:nvPr/>
        </p:nvSpPr>
        <p:spPr>
          <a:xfrm>
            <a:off x="2154737" y="2575078"/>
            <a:ext cx="5458219" cy="584775"/>
          </a:xfrm>
          <a:prstGeom prst="rect">
            <a:avLst/>
          </a:prstGeom>
          <a:noFill/>
        </p:spPr>
        <p:txBody>
          <a:bodyPr wrap="square" rtlCol="0">
            <a:spAutoFit/>
          </a:bodyPr>
          <a:lstStyle/>
          <a:p>
            <a:pPr algn="ctr"/>
            <a:r>
              <a:rPr lang="en-US" sz="1600" dirty="0" smtClean="0">
                <a:solidFill>
                  <a:srgbClr val="FF0000"/>
                </a:solidFill>
                <a:latin typeface="Inria Sans" panose="020B0604020202020204" charset="0"/>
              </a:rPr>
              <a:t>Scenario </a:t>
            </a:r>
            <a:r>
              <a:rPr lang="en-US" sz="1600" dirty="0">
                <a:solidFill>
                  <a:srgbClr val="FF0000"/>
                </a:solidFill>
                <a:latin typeface="Inria Sans" panose="020B0604020202020204" charset="0"/>
              </a:rPr>
              <a:t>1: </a:t>
            </a:r>
            <a:r>
              <a:rPr lang="en-US" sz="1600" dirty="0">
                <a:latin typeface="Inria Sans" panose="020B0604020202020204" charset="0"/>
              </a:rPr>
              <a:t>maximizing the packets send by the end-devices and throughput of </a:t>
            </a:r>
            <a:r>
              <a:rPr lang="en-US" sz="1600" dirty="0" smtClean="0">
                <a:latin typeface="Inria Sans" panose="020B0604020202020204" charset="0"/>
              </a:rPr>
              <a:t>network.</a:t>
            </a:r>
            <a:endParaRPr lang="en-US" sz="1600" dirty="0">
              <a:latin typeface="Inria Sans" panose="020B0604020202020204" charset="0"/>
            </a:endParaRPr>
          </a:p>
        </p:txBody>
      </p:sp>
      <p:sp>
        <p:nvSpPr>
          <p:cNvPr id="16" name="TextBox 15"/>
          <p:cNvSpPr txBox="1"/>
          <p:nvPr/>
        </p:nvSpPr>
        <p:spPr>
          <a:xfrm>
            <a:off x="1445867" y="1673911"/>
            <a:ext cx="7886869" cy="338554"/>
          </a:xfrm>
          <a:prstGeom prst="rect">
            <a:avLst/>
          </a:prstGeom>
          <a:noFill/>
        </p:spPr>
        <p:txBody>
          <a:bodyPr wrap="square" rtlCol="0">
            <a:spAutoFit/>
          </a:bodyPr>
          <a:lstStyle/>
          <a:p>
            <a:r>
              <a:rPr lang="en-US" sz="1600" dirty="0" smtClean="0">
                <a:solidFill>
                  <a:schemeClr val="accent4">
                    <a:lumMod val="50000"/>
                  </a:schemeClr>
                </a:solidFill>
                <a:latin typeface="Inria Sans" panose="020B0604020202020204" charset="0"/>
              </a:rPr>
              <a:t>We </a:t>
            </a:r>
            <a:r>
              <a:rPr lang="en-US" sz="1600" dirty="0">
                <a:solidFill>
                  <a:schemeClr val="accent4">
                    <a:lumMod val="50000"/>
                  </a:schemeClr>
                </a:solidFill>
                <a:latin typeface="Inria Sans" panose="020B0604020202020204" charset="0"/>
              </a:rPr>
              <a:t>can obtain the maximum number of </a:t>
            </a:r>
            <a:r>
              <a:rPr lang="en-US" sz="1600" dirty="0" smtClean="0">
                <a:solidFill>
                  <a:schemeClr val="accent4">
                    <a:lumMod val="50000"/>
                  </a:schemeClr>
                </a:solidFill>
                <a:latin typeface="Inria Sans" panose="020B0604020202020204" charset="0"/>
              </a:rPr>
              <a:t>end-devices </a:t>
            </a:r>
            <a:r>
              <a:rPr lang="en-US" sz="1600" dirty="0">
                <a:solidFill>
                  <a:schemeClr val="accent4">
                    <a:lumMod val="50000"/>
                  </a:schemeClr>
                </a:solidFill>
                <a:latin typeface="Inria Sans" panose="020B0604020202020204" charset="0"/>
              </a:rPr>
              <a:t>in two </a:t>
            </a:r>
            <a:r>
              <a:rPr lang="en-US" sz="1600" dirty="0" smtClean="0">
                <a:solidFill>
                  <a:schemeClr val="accent4">
                    <a:lumMod val="50000"/>
                  </a:schemeClr>
                </a:solidFill>
                <a:latin typeface="Inria Sans" panose="020B0604020202020204" charset="0"/>
              </a:rPr>
              <a:t>different Scenario: </a:t>
            </a:r>
            <a:endParaRPr lang="en-US" sz="1600" dirty="0">
              <a:solidFill>
                <a:schemeClr val="accent4">
                  <a:lumMod val="50000"/>
                </a:schemeClr>
              </a:solidFill>
              <a:latin typeface="Inria Sans" panose="020B0604020202020204" charset="0"/>
            </a:endParaRPr>
          </a:p>
        </p:txBody>
      </p:sp>
      <p:sp>
        <p:nvSpPr>
          <p:cNvPr id="17" name="TextBox 16"/>
          <p:cNvSpPr txBox="1"/>
          <p:nvPr/>
        </p:nvSpPr>
        <p:spPr>
          <a:xfrm>
            <a:off x="2049723" y="3456113"/>
            <a:ext cx="5668248" cy="338554"/>
          </a:xfrm>
          <a:prstGeom prst="rect">
            <a:avLst/>
          </a:prstGeom>
          <a:noFill/>
        </p:spPr>
        <p:txBody>
          <a:bodyPr wrap="square" rtlCol="0">
            <a:spAutoFit/>
          </a:bodyPr>
          <a:lstStyle/>
          <a:p>
            <a:pPr algn="ctr"/>
            <a:r>
              <a:rPr lang="en-US" sz="1600" dirty="0" smtClean="0">
                <a:solidFill>
                  <a:srgbClr val="FF0000"/>
                </a:solidFill>
                <a:latin typeface="Inria Sans" panose="020B0604020202020204" charset="0"/>
              </a:rPr>
              <a:t>Scenario 2: </a:t>
            </a:r>
            <a:r>
              <a:rPr lang="en-US" sz="1600" dirty="0">
                <a:latin typeface="Inria Sans" panose="020B0604020202020204" charset="0"/>
              </a:rPr>
              <a:t>considering 1 packet per </a:t>
            </a:r>
            <a:r>
              <a:rPr lang="en-US" sz="1600" dirty="0" smtClean="0">
                <a:latin typeface="Inria Sans" panose="020B0604020202020204" charset="0"/>
              </a:rPr>
              <a:t>end-device and </a:t>
            </a:r>
            <a:r>
              <a:rPr lang="en-US" sz="1600" dirty="0">
                <a:latin typeface="Inria Sans" panose="020B0604020202020204" charset="0"/>
              </a:rPr>
              <a:t>per </a:t>
            </a:r>
            <a:r>
              <a:rPr lang="en-US" sz="1600" dirty="0" smtClean="0">
                <a:latin typeface="Inria Sans" panose="020B0604020202020204" charset="0"/>
              </a:rPr>
              <a:t>day.</a:t>
            </a:r>
            <a:endParaRPr lang="en-US" sz="1600" dirty="0">
              <a:latin typeface="Inria Sans" panose="020B0604020202020204" charset="0"/>
            </a:endParaRPr>
          </a:p>
        </p:txBody>
      </p:sp>
    </p:spTree>
    <p:extLst>
      <p:ext uri="{BB962C8B-B14F-4D97-AF65-F5344CB8AC3E}">
        <p14:creationId xmlns:p14="http://schemas.microsoft.com/office/powerpoint/2010/main" val="14226964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throughput per end-device and per </a:t>
            </a:r>
            <a:r>
              <a:rPr lang="en-US" sz="2000" dirty="0" smtClean="0">
                <a:latin typeface="Inria Sans" panose="020B0604020202020204" charset="0"/>
              </a:rPr>
              <a:t>channel </a:t>
            </a:r>
            <a:r>
              <a:rPr lang="en-US" sz="2000" dirty="0">
                <a:solidFill>
                  <a:srgbClr val="FF0000"/>
                </a:solidFill>
              </a:rPr>
              <a:t>Scenario </a:t>
            </a:r>
            <a:r>
              <a:rPr lang="en-US" sz="2000" dirty="0" smtClean="0">
                <a:solidFill>
                  <a:srgbClr val="FF0000"/>
                </a:solidFill>
              </a:rPr>
              <a:t>1</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51</a:t>
            </a:fld>
            <a:endParaRPr/>
          </a:p>
        </p:txBody>
      </p:sp>
      <mc:AlternateContent xmlns:mc="http://schemas.openxmlformats.org/markup-compatibility/2006" xmlns:a14="http://schemas.microsoft.com/office/drawing/2010/main">
        <mc:Choice Requires="a14">
          <p:sp>
            <p:nvSpPr>
              <p:cNvPr id="6" name="Rectangle 5"/>
              <p:cNvSpPr/>
              <p:nvPr/>
            </p:nvSpPr>
            <p:spPr>
              <a:xfrm>
                <a:off x="6172224" y="1786794"/>
                <a:ext cx="2626933" cy="3583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𝑇</m:t>
                          </m:r>
                        </m:e>
                        <m:sub>
                          <m:r>
                            <a:rPr lang="en-US" sz="1600" b="0" i="1" smtClean="0">
                              <a:solidFill>
                                <a:schemeClr val="tx1"/>
                              </a:solidFill>
                              <a:latin typeface="Cambria Math" panose="02040503050406030204" pitchFamily="18" charset="0"/>
                              <a:ea typeface="Cambria Math" panose="02040503050406030204" pitchFamily="18" charset="0"/>
                            </a:rPr>
                            <m:t>𝑡𝑥</m:t>
                          </m:r>
                          <m:r>
                            <a:rPr lang="en-US" sz="1600" b="0" i="1" smtClean="0">
                              <a:solidFill>
                                <a:schemeClr val="tx1"/>
                              </a:solidFill>
                              <a:latin typeface="Cambria Math" panose="02040503050406030204" pitchFamily="18" charset="0"/>
                              <a:ea typeface="Cambria Math" panose="02040503050406030204" pitchFamily="18" charset="0"/>
                            </a:rPr>
                            <m:t>_</m:t>
                          </m:r>
                          <m:r>
                            <a:rPr lang="en-US" sz="1600" b="0" i="1" smtClean="0">
                              <a:solidFill>
                                <a:schemeClr val="tx1"/>
                              </a:solidFill>
                              <a:latin typeface="Cambria Math" panose="02040503050406030204" pitchFamily="18" charset="0"/>
                              <a:ea typeface="Cambria Math" panose="02040503050406030204" pitchFamily="18" charset="0"/>
                            </a:rPr>
                            <m:t>𝑆𝐹</m:t>
                          </m:r>
                          <m:r>
                            <a:rPr lang="en-US" sz="1600" b="0" i="1" smtClean="0">
                              <a:solidFill>
                                <a:schemeClr val="tx1"/>
                              </a:solidFill>
                              <a:latin typeface="Cambria Math" panose="02040503050406030204" pitchFamily="18" charset="0"/>
                              <a:ea typeface="Cambria Math" panose="02040503050406030204" pitchFamily="18" charset="0"/>
                            </a:rPr>
                            <m:t>7</m:t>
                          </m:r>
                          <m:r>
                            <a:rPr lang="en-US" sz="1600" b="0" i="1" smtClean="0">
                              <a:solidFill>
                                <a:schemeClr val="tx1"/>
                              </a:solidFill>
                              <a:latin typeface="Cambria Math" panose="02040503050406030204" pitchFamily="18" charset="0"/>
                              <a:ea typeface="Cambria Math" panose="02040503050406030204" pitchFamily="18" charset="0"/>
                            </a:rPr>
                            <m:t>_</m:t>
                          </m:r>
                          <m:r>
                            <a:rPr lang="en-US" sz="1600" b="0" i="1" smtClean="0">
                              <a:solidFill>
                                <a:schemeClr val="tx1"/>
                              </a:solidFill>
                              <a:latin typeface="Cambria Math" panose="02040503050406030204" pitchFamily="18" charset="0"/>
                              <a:ea typeface="Cambria Math" panose="02040503050406030204" pitchFamily="18" charset="0"/>
                            </a:rPr>
                            <m:t>125</m:t>
                          </m:r>
                          <m:r>
                            <a:rPr lang="en-US" sz="1600" b="0" i="1" smtClean="0">
                              <a:solidFill>
                                <a:schemeClr val="tx1"/>
                              </a:solidFill>
                              <a:latin typeface="Cambria Math" panose="02040503050406030204" pitchFamily="18" charset="0"/>
                              <a:ea typeface="Cambria Math" panose="02040503050406030204" pitchFamily="18" charset="0"/>
                            </a:rPr>
                            <m:t>𝑘𝐻𝑧</m:t>
                          </m:r>
                          <m:r>
                            <a:rPr lang="en-US" sz="1600" b="0" i="1" smtClean="0">
                              <a:solidFill>
                                <a:schemeClr val="tx1"/>
                              </a:solidFill>
                              <a:latin typeface="Cambria Math" panose="02040503050406030204" pitchFamily="18" charset="0"/>
                              <a:ea typeface="Cambria Math" panose="02040503050406030204" pitchFamily="18" charset="0"/>
                            </a:rPr>
                            <m:t>_</m:t>
                          </m:r>
                          <m:r>
                            <a:rPr lang="en-US" sz="1600" b="0" i="1" smtClean="0">
                              <a:solidFill>
                                <a:schemeClr val="tx1"/>
                              </a:solidFill>
                              <a:latin typeface="Cambria Math" panose="02040503050406030204" pitchFamily="18" charset="0"/>
                              <a:ea typeface="Cambria Math" panose="02040503050406030204" pitchFamily="18" charset="0"/>
                            </a:rPr>
                            <m:t>16</m:t>
                          </m:r>
                          <m:r>
                            <a:rPr lang="en-US" sz="1600" b="0" i="1" smtClean="0">
                              <a:solidFill>
                                <a:schemeClr val="tx1"/>
                              </a:solidFill>
                              <a:latin typeface="Cambria Math" panose="02040503050406030204" pitchFamily="18" charset="0"/>
                              <a:ea typeface="Cambria Math" panose="02040503050406030204" pitchFamily="18" charset="0"/>
                            </a:rPr>
                            <m:t>𝐵</m:t>
                          </m:r>
                        </m:sub>
                      </m:sSub>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066</m:t>
                      </m:r>
                    </m:oMath>
                  </m:oMathPara>
                </a14:m>
                <a:endParaRPr lang="en-US" sz="1600" dirty="0"/>
              </a:p>
            </p:txBody>
          </p:sp>
        </mc:Choice>
        <mc:Fallback xmlns="">
          <p:sp>
            <p:nvSpPr>
              <p:cNvPr id="6" name="Rectangle 5"/>
              <p:cNvSpPr>
                <a:spLocks noRot="1" noChangeAspect="1" noMove="1" noResize="1" noEditPoints="1" noAdjustHandles="1" noChangeArrowheads="1" noChangeShapeType="1" noTextEdit="1"/>
              </p:cNvSpPr>
              <p:nvPr/>
            </p:nvSpPr>
            <p:spPr>
              <a:xfrm>
                <a:off x="6172224" y="1786794"/>
                <a:ext cx="2626933" cy="35830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263104" y="2298693"/>
                <a:ext cx="2765749" cy="4970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it-IT" i="1" smtClean="0">
                              <a:solidFill>
                                <a:schemeClr val="tx1"/>
                              </a:solidFill>
                              <a:latin typeface="Cambria Math" panose="02040503050406030204" pitchFamily="18" charset="0"/>
                              <a:ea typeface="Cambria Math" panose="02040503050406030204" pitchFamily="18" charset="0"/>
                            </a:rPr>
                            <m:t>𝜆</m:t>
                          </m:r>
                        </m:e>
                        <m:sub>
                          <m:r>
                            <a:rPr lang="it-IT" i="1">
                              <a:solidFill>
                                <a:schemeClr val="tx1"/>
                              </a:solidFill>
                              <a:latin typeface="Cambria Math" panose="02040503050406030204" pitchFamily="18" charset="0"/>
                              <a:ea typeface="Cambria Math" panose="02040503050406030204" pitchFamily="18" charset="0"/>
                            </a:rPr>
                            <m:t>𝑖</m:t>
                          </m:r>
                          <m:r>
                            <a:rPr lang="it-IT" i="1">
                              <a:solidFill>
                                <a:schemeClr val="tx1"/>
                              </a:solidFill>
                              <a:latin typeface="Cambria Math" panose="02040503050406030204" pitchFamily="18" charset="0"/>
                              <a:ea typeface="Cambria Math" panose="02040503050406030204" pitchFamily="18" charset="0"/>
                            </a:rPr>
                            <m:t> </m:t>
                          </m:r>
                          <m:r>
                            <a:rPr lang="it-IT" i="1">
                              <a:solidFill>
                                <a:schemeClr val="tx1"/>
                              </a:solidFill>
                              <a:latin typeface="Cambria Math" panose="02040503050406030204" pitchFamily="18" charset="0"/>
                              <a:ea typeface="Cambria Math" panose="02040503050406030204" pitchFamily="18" charset="0"/>
                            </a:rPr>
                            <m:t>𝑝𝑒𝑟</m:t>
                          </m:r>
                          <m:r>
                            <a:rPr lang="it-IT" i="1">
                              <a:solidFill>
                                <a:schemeClr val="tx1"/>
                              </a:solidFill>
                              <a:latin typeface="Cambria Math" panose="02040503050406030204" pitchFamily="18" charset="0"/>
                              <a:ea typeface="Cambria Math" panose="02040503050406030204" pitchFamily="18" charset="0"/>
                            </a:rPr>
                            <m:t> </m:t>
                          </m:r>
                          <m:r>
                            <a:rPr lang="it-IT" i="1">
                              <a:solidFill>
                                <a:schemeClr val="tx1"/>
                              </a:solidFill>
                              <a:latin typeface="Cambria Math" panose="02040503050406030204" pitchFamily="18" charset="0"/>
                              <a:ea typeface="Cambria Math" panose="02040503050406030204" pitchFamily="18" charset="0"/>
                            </a:rPr>
                            <m:t>𝑐</m:t>
                          </m:r>
                          <m:r>
                            <a:rPr lang="it-IT" i="1">
                              <a:solidFill>
                                <a:schemeClr val="tx1"/>
                              </a:solidFill>
                              <a:latin typeface="Cambria Math" panose="02040503050406030204" pitchFamily="18" charset="0"/>
                              <a:ea typeface="Cambria Math" panose="02040503050406030204" pitchFamily="18" charset="0"/>
                            </a:rPr>
                            <m:t>h</m:t>
                          </m:r>
                          <m:r>
                            <a:rPr lang="it-IT" i="1">
                              <a:solidFill>
                                <a:schemeClr val="tx1"/>
                              </a:solidFill>
                              <a:latin typeface="Cambria Math" panose="02040503050406030204" pitchFamily="18" charset="0"/>
                              <a:ea typeface="Cambria Math" panose="02040503050406030204" pitchFamily="18" charset="0"/>
                            </a:rPr>
                            <m:t>𝑎𝑛𝑛𝑒𝑙</m:t>
                          </m:r>
                        </m:sub>
                      </m:sSub>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0</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066</m:t>
                          </m:r>
                          <m:r>
                            <m:rPr>
                              <m:nor/>
                            </m:rPr>
                            <a:rPr lang="en-US" dirty="0"/>
                            <m:t> </m:t>
                          </m:r>
                        </m:num>
                        <m:den>
                          <m:r>
                            <a:rPr lang="en-US" b="0" i="1" smtClean="0">
                              <a:solidFill>
                                <a:schemeClr val="tx1"/>
                              </a:solidFill>
                              <a:latin typeface="Cambria Math" panose="02040503050406030204" pitchFamily="18" charset="0"/>
                              <a:ea typeface="Cambria Math" panose="02040503050406030204" pitchFamily="18" charset="0"/>
                            </a:rPr>
                            <m:t>8</m:t>
                          </m:r>
                        </m:den>
                      </m:f>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0</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00825</m:t>
                      </m:r>
                    </m:oMath>
                  </m:oMathPara>
                </a14:m>
                <a:endParaRPr dirty="0"/>
              </a:p>
            </p:txBody>
          </p:sp>
        </mc:Choice>
        <mc:Fallback xmlns="">
          <p:sp>
            <p:nvSpPr>
              <p:cNvPr id="7" name="Rectangle 6"/>
              <p:cNvSpPr>
                <a:spLocks noRot="1" noChangeAspect="1" noMove="1" noResize="1" noEditPoints="1" noAdjustHandles="1" noChangeArrowheads="1" noChangeShapeType="1" noTextEdit="1"/>
              </p:cNvSpPr>
              <p:nvPr/>
            </p:nvSpPr>
            <p:spPr>
              <a:xfrm>
                <a:off x="6263104" y="2298693"/>
                <a:ext cx="2765749" cy="497059"/>
              </a:xfrm>
              <a:prstGeom prst="rect">
                <a:avLst/>
              </a:prstGeom>
              <a:blipFill rotWithShape="0">
                <a:blip r:embed="rId4"/>
                <a:stretch>
                  <a:fillRect r="-661" b="-12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6323924" y="2949348"/>
                <a:ext cx="2420450" cy="5242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𝑁</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0</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5</m:t>
                          </m:r>
                        </m:num>
                        <m:den>
                          <m:r>
                            <a:rPr lang="el-GR" i="1">
                              <a:solidFill>
                                <a:schemeClr val="tx1"/>
                              </a:solidFill>
                              <a:latin typeface="Cambria Math" panose="02040503050406030204" pitchFamily="18" charset="0"/>
                              <a:ea typeface="Cambria Math" panose="02040503050406030204" pitchFamily="18" charset="0"/>
                            </a:rPr>
                            <m:t>0</m:t>
                          </m:r>
                          <m:r>
                            <a:rPr lang="el-GR" i="1">
                              <a:solidFill>
                                <a:schemeClr val="tx1"/>
                              </a:solidFill>
                              <a:latin typeface="Cambria Math" panose="02040503050406030204" pitchFamily="18" charset="0"/>
                              <a:ea typeface="Cambria Math" panose="02040503050406030204" pitchFamily="18" charset="0"/>
                            </a:rPr>
                            <m:t>,</m:t>
                          </m:r>
                          <m:r>
                            <a:rPr lang="el-GR" i="1">
                              <a:solidFill>
                                <a:schemeClr val="tx1"/>
                              </a:solidFill>
                              <a:latin typeface="Cambria Math" panose="02040503050406030204" pitchFamily="18" charset="0"/>
                              <a:ea typeface="Cambria Math" panose="02040503050406030204" pitchFamily="18" charset="0"/>
                            </a:rPr>
                            <m:t>302</m:t>
                          </m:r>
                          <m:r>
                            <a:rPr lang="el-GR" i="1">
                              <a:solidFill>
                                <a:schemeClr val="tx1"/>
                              </a:solidFill>
                              <a:latin typeface="Cambria Math" panose="02040503050406030204" pitchFamily="18" charset="0"/>
                              <a:ea typeface="Cambria Math" panose="02040503050406030204" pitchFamily="18" charset="0"/>
                            </a:rPr>
                            <m:t> ×</m:t>
                          </m:r>
                          <m:r>
                            <a:rPr lang="el-GR" i="1">
                              <a:solidFill>
                                <a:schemeClr val="tx1"/>
                              </a:solidFill>
                              <a:latin typeface="Cambria Math" panose="02040503050406030204" pitchFamily="18" charset="0"/>
                              <a:ea typeface="Cambria Math" panose="02040503050406030204" pitchFamily="18" charset="0"/>
                            </a:rPr>
                            <m:t>0</m:t>
                          </m:r>
                          <m:r>
                            <a:rPr lang="el-GR" i="1">
                              <a:solidFill>
                                <a:schemeClr val="tx1"/>
                              </a:solidFill>
                              <a:latin typeface="Cambria Math" panose="02040503050406030204" pitchFamily="18" charset="0"/>
                              <a:ea typeface="Cambria Math" panose="02040503050406030204" pitchFamily="18" charset="0"/>
                            </a:rPr>
                            <m:t>.</m:t>
                          </m:r>
                          <m:r>
                            <a:rPr lang="el-GR" i="1">
                              <a:solidFill>
                                <a:schemeClr val="tx1"/>
                              </a:solidFill>
                              <a:latin typeface="Cambria Math" panose="02040503050406030204" pitchFamily="18" charset="0"/>
                              <a:ea typeface="Cambria Math" panose="02040503050406030204" pitchFamily="18" charset="0"/>
                            </a:rPr>
                            <m:t>00825</m:t>
                          </m:r>
                          <m:r>
                            <a:rPr lang="el-GR" i="1">
                              <a:solidFill>
                                <a:schemeClr val="tx1"/>
                              </a:solidFill>
                              <a:latin typeface="Cambria Math" panose="02040503050406030204" pitchFamily="18" charset="0"/>
                              <a:ea typeface="Cambria Math" panose="02040503050406030204" pitchFamily="18" charset="0"/>
                            </a:rPr>
                            <m:t> </m:t>
                          </m:r>
                        </m:den>
                      </m:f>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198</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6323924" y="2949348"/>
                <a:ext cx="2420450" cy="524246"/>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Google Shape;327;p24"/>
              <p:cNvGraphicFramePr/>
              <p:nvPr>
                <p:extLst>
                  <p:ext uri="{D42A27DB-BD31-4B8C-83A1-F6EECF244321}">
                    <p14:modId xmlns:p14="http://schemas.microsoft.com/office/powerpoint/2010/main" val="982456499"/>
                  </p:ext>
                </p:extLst>
              </p:nvPr>
            </p:nvGraphicFramePr>
            <p:xfrm>
              <a:off x="392513" y="1689704"/>
              <a:ext cx="4159167" cy="2682810"/>
            </p:xfrm>
            <a:graphic>
              <a:graphicData uri="http://schemas.openxmlformats.org/drawingml/2006/table">
                <a:tbl>
                  <a:tblPr>
                    <a:noFill/>
                    <a:tableStyleId>{8920840A-3DD9-4F27-BA70-8E1CD972C3AE}</a:tableStyleId>
                  </a:tblPr>
                  <a:tblGrid>
                    <a:gridCol w="626390"/>
                    <a:gridCol w="1399177"/>
                    <a:gridCol w="778933"/>
                    <a:gridCol w="1354667"/>
                  </a:tblGrid>
                  <a:tr h="324000">
                    <a:tc>
                      <a:txBody>
                        <a:bodyPr/>
                        <a:lstStyle/>
                        <a:p>
                          <a:pPr marL="0" lvl="0" indent="0" algn="ctr" rtl="0">
                            <a:spcBef>
                              <a:spcPts val="0"/>
                            </a:spcBef>
                            <a:spcAft>
                              <a:spcPts val="0"/>
                            </a:spcAft>
                            <a:buNone/>
                          </a:pP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Max. daily packets</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per end-device</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[packets/day]</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Cambria Math" panose="02040503050406030204" pitchFamily="18" charset="0"/>
                              <a:ea typeface="Cambria Math" panose="02040503050406030204" pitchFamily="18" charset="0"/>
                              <a:cs typeface="Times New Roman" panose="02020603050405020304" pitchFamily="18" charset="0"/>
                              <a:sym typeface="Inria Sans Light"/>
                            </a:rPr>
                            <a:t>T</a:t>
                          </a:r>
                          <a:r>
                            <a:rPr lang="en-US" sz="1200" b="1" baseline="-25000" dirty="0" smtClean="0">
                              <a:solidFill>
                                <a:schemeClr val="accent4"/>
                              </a:solidFill>
                              <a:latin typeface="Cambria Math" panose="02040503050406030204" pitchFamily="18" charset="0"/>
                              <a:ea typeface="Cambria Math" panose="02040503050406030204" pitchFamily="18" charset="0"/>
                              <a:cs typeface="Times New Roman" panose="02020603050405020304" pitchFamily="18" charset="0"/>
                              <a:sym typeface="Inria Sans Light"/>
                            </a:rPr>
                            <a:t>on-the-air</a:t>
                          </a:r>
                          <a:r>
                            <a:rPr lang="en-US" sz="1200" b="1" dirty="0" smtClean="0">
                              <a:solidFill>
                                <a:schemeClr val="accent4"/>
                              </a:solidFill>
                              <a:latin typeface="Cambria Math" panose="02040503050406030204" pitchFamily="18" charset="0"/>
                              <a:ea typeface="Cambria Math" panose="02040503050406030204" pitchFamily="18" charset="0"/>
                              <a:cs typeface="Inria Sans Light"/>
                              <a:sym typeface="Inria Sans Light"/>
                            </a:rPr>
                            <a:t> </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200" b="1" dirty="0" smtClean="0">
                              <a:solidFill>
                                <a:schemeClr val="accent4"/>
                              </a:solidFill>
                              <a:latin typeface="Inria Sans Light"/>
                              <a:ea typeface="Inria Sans Light"/>
                              <a:cs typeface="Inria Sans Light"/>
                              <a:sym typeface="Inria Sans Light"/>
                            </a:rPr>
                            <a:t>Max. </a:t>
                          </a:r>
                          <a:r>
                            <a:rPr lang="el-GR" sz="1200" b="1" dirty="0" smtClean="0">
                              <a:solidFill>
                                <a:schemeClr val="accent4"/>
                              </a:solidFill>
                              <a:latin typeface="Monotype Corsiva" panose="03010101010201010101" pitchFamily="66" charset="0"/>
                              <a:ea typeface="Inria Sans Light"/>
                              <a:cs typeface="Inria Sans Light"/>
                              <a:sym typeface="Inria Sans Light"/>
                            </a:rPr>
                            <a:t>λ</a:t>
                          </a:r>
                          <a:r>
                            <a:rPr lang="en-US" sz="1200" b="1" dirty="0" smtClean="0">
                              <a:solidFill>
                                <a:schemeClr val="accent4"/>
                              </a:solidFill>
                              <a:latin typeface="Monotype Corsiva" panose="03010101010201010101" pitchFamily="66" charset="0"/>
                              <a:ea typeface="Inria Sans Light"/>
                              <a:cs typeface="Inria Sans Light"/>
                              <a:sym typeface="Inria Sans Light"/>
                            </a:rPr>
                            <a:t> </a:t>
                          </a:r>
                          <a:r>
                            <a:rPr lang="en-US" sz="1200" b="1" baseline="-25000" dirty="0" smtClean="0">
                              <a:solidFill>
                                <a:schemeClr val="accent4"/>
                              </a:solidFill>
                              <a:latin typeface="Inria Sans Light" panose="020B0604020202020204" charset="0"/>
                              <a:ea typeface="Inria Sans Light"/>
                              <a:cs typeface="Inria Sans Light"/>
                              <a:sym typeface="Inria Sans Light"/>
                            </a:rPr>
                            <a:t>i</a:t>
                          </a:r>
                          <a:r>
                            <a:rPr lang="en-US" sz="1200" b="1" dirty="0" smtClean="0">
                              <a:solidFill>
                                <a:schemeClr val="accent4"/>
                              </a:solidFill>
                              <a:latin typeface="Inria Sans Light" panose="020B0604020202020204" charset="0"/>
                              <a:ea typeface="Inria Sans Light"/>
                              <a:cs typeface="Inria Sans Light"/>
                              <a:sym typeface="Inria Sans Light"/>
                            </a:rPr>
                            <a:t> </a:t>
                          </a:r>
                          <a:r>
                            <a:rPr lang="it-IT" sz="1200" b="1" baseline="-25000" dirty="0" smtClean="0">
                              <a:solidFill>
                                <a:schemeClr val="accent4"/>
                              </a:solidFill>
                              <a:latin typeface="Inria Sans Light" panose="020B0604020202020204" charset="0"/>
                              <a:ea typeface="Inria Sans Light"/>
                              <a:cs typeface="Inria Sans Light"/>
                              <a:sym typeface="Inria Sans Light"/>
                            </a:rPr>
                            <a:t>per channel</a:t>
                          </a:r>
                        </a:p>
                        <a:p>
                          <a:pPr marL="0" lvl="0" indent="0" algn="ctr" rtl="0">
                            <a:spcBef>
                              <a:spcPts val="0"/>
                            </a:spcBef>
                            <a:spcAft>
                              <a:spcPts val="0"/>
                            </a:spcAft>
                            <a:buNone/>
                          </a:pPr>
                          <a:r>
                            <a:rPr lang="it-IT" sz="1200" b="1" dirty="0" smtClean="0">
                              <a:solidFill>
                                <a:schemeClr val="accent4"/>
                              </a:solidFill>
                              <a:latin typeface="Inria Sans Light"/>
                              <a:ea typeface="Inria Sans Light"/>
                              <a:cs typeface="Inria Sans Light"/>
                              <a:sym typeface="Inria Sans Light"/>
                            </a:rPr>
                            <a:t>[packets/sec]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293821">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SF7</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26122</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0,302</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0</m:t>
                                </m:r>
                                <m:r>
                                  <a:rPr lang="en-US" sz="1400" i="1" smtClean="0">
                                    <a:solidFill>
                                      <a:schemeClr val="tx1"/>
                                    </a:solidFill>
                                    <a:latin typeface="Cambria Math" panose="02040503050406030204" pitchFamily="18" charset="0"/>
                                    <a:ea typeface="Cambria Math" panose="02040503050406030204" pitchFamily="18" charset="0"/>
                                  </a:rPr>
                                  <m:t>.</m:t>
                                </m:r>
                                <m:r>
                                  <a:rPr lang="en-US" sz="1400" i="1" smtClean="0">
                                    <a:solidFill>
                                      <a:schemeClr val="tx1"/>
                                    </a:solidFill>
                                    <a:latin typeface="Cambria Math" panose="02040503050406030204" pitchFamily="18" charset="0"/>
                                    <a:ea typeface="Cambria Math" panose="02040503050406030204" pitchFamily="18" charset="0"/>
                                  </a:rPr>
                                  <m:t>00825</m:t>
                                </m:r>
                              </m:oMath>
                            </m:oMathPara>
                          </a14:m>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SF8</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SF9</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SF10</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SF11</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SF12</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1080</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0,012</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0.201625</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Choice>
        <mc:Fallback xmlns="">
          <p:graphicFrame>
            <p:nvGraphicFramePr>
              <p:cNvPr id="18" name="Google Shape;327;p24"/>
              <p:cNvGraphicFramePr/>
              <p:nvPr>
                <p:extLst>
                  <p:ext uri="{D42A27DB-BD31-4B8C-83A1-F6EECF244321}">
                    <p14:modId xmlns:p14="http://schemas.microsoft.com/office/powerpoint/2010/main" val="982456499"/>
                  </p:ext>
                </p:extLst>
              </p:nvPr>
            </p:nvGraphicFramePr>
            <p:xfrm>
              <a:off x="392513" y="1689704"/>
              <a:ext cx="4159167" cy="2682810"/>
            </p:xfrm>
            <a:graphic>
              <a:graphicData uri="http://schemas.openxmlformats.org/drawingml/2006/table">
                <a:tbl>
                  <a:tblPr>
                    <a:noFill/>
                    <a:tableStyleId>{8920840A-3DD9-4F27-BA70-8E1CD972C3AE}</a:tableStyleId>
                  </a:tblPr>
                  <a:tblGrid>
                    <a:gridCol w="626390"/>
                    <a:gridCol w="1399177"/>
                    <a:gridCol w="778933"/>
                    <a:gridCol w="1354667"/>
                  </a:tblGrid>
                  <a:tr h="685790">
                    <a:tc>
                      <a:txBody>
                        <a:bodyPr/>
                        <a:lstStyle/>
                        <a:p>
                          <a:pPr marL="0" lvl="0" indent="0" algn="ctr" rtl="0">
                            <a:spcBef>
                              <a:spcPts val="0"/>
                            </a:spcBef>
                            <a:spcAft>
                              <a:spcPts val="0"/>
                            </a:spcAft>
                            <a:buNone/>
                          </a:pP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Max. daily packets</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per end-device</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[packets/day]</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Cambria Math" panose="02040503050406030204" pitchFamily="18" charset="0"/>
                              <a:ea typeface="Cambria Math" panose="02040503050406030204" pitchFamily="18" charset="0"/>
                              <a:cs typeface="Times New Roman" panose="02020603050405020304" pitchFamily="18" charset="0"/>
                              <a:sym typeface="Inria Sans Light"/>
                            </a:rPr>
                            <a:t>T</a:t>
                          </a:r>
                          <a:r>
                            <a:rPr lang="en-US" sz="1200" b="1" baseline="-25000" dirty="0" smtClean="0">
                              <a:solidFill>
                                <a:schemeClr val="accent4"/>
                              </a:solidFill>
                              <a:latin typeface="Cambria Math" panose="02040503050406030204" pitchFamily="18" charset="0"/>
                              <a:ea typeface="Cambria Math" panose="02040503050406030204" pitchFamily="18" charset="0"/>
                              <a:cs typeface="Times New Roman" panose="02020603050405020304" pitchFamily="18" charset="0"/>
                              <a:sym typeface="Inria Sans Light"/>
                            </a:rPr>
                            <a:t>on-the-air</a:t>
                          </a:r>
                          <a:r>
                            <a:rPr lang="en-US" sz="1200" b="1" dirty="0" smtClean="0">
                              <a:solidFill>
                                <a:schemeClr val="accent4"/>
                              </a:solidFill>
                              <a:latin typeface="Cambria Math" panose="02040503050406030204" pitchFamily="18" charset="0"/>
                              <a:ea typeface="Cambria Math" panose="02040503050406030204" pitchFamily="18" charset="0"/>
                              <a:cs typeface="Inria Sans Light"/>
                              <a:sym typeface="Inria Sans Light"/>
                            </a:rPr>
                            <a:t> </a:t>
                          </a:r>
                          <a:endParaRPr lang="en-US" sz="1200" b="1" dirty="0" smtClean="0">
                            <a:solidFill>
                              <a:schemeClr val="accent4"/>
                            </a:solidFill>
                            <a:latin typeface="Cambria Math" panose="02040503050406030204" pitchFamily="18" charset="0"/>
                            <a:ea typeface="Cambria Math" panose="02040503050406030204" pitchFamily="18" charset="0"/>
                            <a:cs typeface="Inria Sans Light"/>
                            <a:sym typeface="Inria Sans Light"/>
                          </a:endParaRP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[sec</a:t>
                          </a:r>
                          <a:r>
                            <a:rPr lang="en-US" sz="1200" b="1" dirty="0" smtClean="0">
                              <a:solidFill>
                                <a:schemeClr val="accent4"/>
                              </a:solidFill>
                              <a:latin typeface="Inria Sans Light"/>
                              <a:ea typeface="Inria Sans Light"/>
                              <a:cs typeface="Inria Sans Light"/>
                              <a:sym typeface="Inria Sans Light"/>
                            </a:rPr>
                            <a:t>]</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200" b="1" dirty="0" smtClean="0">
                              <a:solidFill>
                                <a:schemeClr val="accent4"/>
                              </a:solidFill>
                              <a:latin typeface="Inria Sans Light"/>
                              <a:ea typeface="Inria Sans Light"/>
                              <a:cs typeface="Inria Sans Light"/>
                              <a:sym typeface="Inria Sans Light"/>
                            </a:rPr>
                            <a:t>Max. </a:t>
                          </a:r>
                          <a:r>
                            <a:rPr lang="el-GR" sz="1200" b="1" dirty="0" smtClean="0">
                              <a:solidFill>
                                <a:schemeClr val="accent4"/>
                              </a:solidFill>
                              <a:latin typeface="Monotype Corsiva" panose="03010101010201010101" pitchFamily="66" charset="0"/>
                              <a:ea typeface="Inria Sans Light"/>
                              <a:cs typeface="Inria Sans Light"/>
                              <a:sym typeface="Inria Sans Light"/>
                            </a:rPr>
                            <a:t>λ</a:t>
                          </a:r>
                          <a:r>
                            <a:rPr lang="en-US" sz="1200" b="1" dirty="0" smtClean="0">
                              <a:solidFill>
                                <a:schemeClr val="accent4"/>
                              </a:solidFill>
                              <a:latin typeface="Monotype Corsiva" panose="03010101010201010101" pitchFamily="66" charset="0"/>
                              <a:ea typeface="Inria Sans Light"/>
                              <a:cs typeface="Inria Sans Light"/>
                              <a:sym typeface="Inria Sans Light"/>
                            </a:rPr>
                            <a:t> </a:t>
                          </a:r>
                          <a:r>
                            <a:rPr lang="en-US" sz="1200" b="1" baseline="-25000" dirty="0" smtClean="0">
                              <a:solidFill>
                                <a:schemeClr val="accent4"/>
                              </a:solidFill>
                              <a:latin typeface="Inria Sans Light" panose="020B0604020202020204" charset="0"/>
                              <a:ea typeface="Inria Sans Light"/>
                              <a:cs typeface="Inria Sans Light"/>
                              <a:sym typeface="Inria Sans Light"/>
                            </a:rPr>
                            <a:t>i</a:t>
                          </a:r>
                          <a:r>
                            <a:rPr lang="en-US" sz="1200" b="1" dirty="0" smtClean="0">
                              <a:solidFill>
                                <a:schemeClr val="accent4"/>
                              </a:solidFill>
                              <a:latin typeface="Inria Sans Light" panose="020B0604020202020204" charset="0"/>
                              <a:ea typeface="Inria Sans Light"/>
                              <a:cs typeface="Inria Sans Light"/>
                              <a:sym typeface="Inria Sans Light"/>
                            </a:rPr>
                            <a:t> </a:t>
                          </a:r>
                          <a:r>
                            <a:rPr lang="it-IT" sz="1200" b="1" baseline="-25000" dirty="0" smtClean="0">
                              <a:solidFill>
                                <a:schemeClr val="accent4"/>
                              </a:solidFill>
                              <a:latin typeface="Inria Sans Light" panose="020B0604020202020204" charset="0"/>
                              <a:ea typeface="Inria Sans Light"/>
                              <a:cs typeface="Inria Sans Light"/>
                              <a:sym typeface="Inria Sans Light"/>
                            </a:rPr>
                            <a:t>per channel</a:t>
                          </a:r>
                        </a:p>
                        <a:p>
                          <a:pPr marL="0" lvl="0" indent="0" algn="ctr" rtl="0">
                            <a:spcBef>
                              <a:spcPts val="0"/>
                            </a:spcBef>
                            <a:spcAft>
                              <a:spcPts val="0"/>
                            </a:spcAft>
                            <a:buNone/>
                          </a:pPr>
                          <a:r>
                            <a:rPr lang="it-IT" sz="1200" b="1" dirty="0" smtClean="0">
                              <a:solidFill>
                                <a:schemeClr val="accent4"/>
                              </a:solidFill>
                              <a:latin typeface="Inria Sans Light"/>
                              <a:ea typeface="Inria Sans Light"/>
                              <a:cs typeface="Inria Sans Light"/>
                              <a:sym typeface="Inria Sans Light"/>
                            </a:rPr>
                            <a:t>[packets/sec]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35051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SF7</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26122</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0,302</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endParaRPr lang="en-US"/>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blipFill rotWithShape="0">
                          <a:blip r:embed="rId6"/>
                          <a:stretch>
                            <a:fillRect l="-208108" t="-200000" r="-901" b="-485965"/>
                          </a:stretch>
                        </a:blip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SF8</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SF9</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SF10</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SF11</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5051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SF12</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1080</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0,012</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0.201625</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9" name="Google Shape;327;p24"/>
              <p:cNvGraphicFramePr/>
              <p:nvPr>
                <p:extLst>
                  <p:ext uri="{D42A27DB-BD31-4B8C-83A1-F6EECF244321}">
                    <p14:modId xmlns:p14="http://schemas.microsoft.com/office/powerpoint/2010/main" val="1581609635"/>
                  </p:ext>
                </p:extLst>
              </p:nvPr>
            </p:nvGraphicFramePr>
            <p:xfrm>
              <a:off x="4605525" y="1693331"/>
              <a:ext cx="1354667" cy="2695788"/>
            </p:xfrm>
            <a:graphic>
              <a:graphicData uri="http://schemas.openxmlformats.org/drawingml/2006/table">
                <a:tbl>
                  <a:tblPr>
                    <a:noFill/>
                    <a:tableStyleId>{8920840A-3DD9-4F27-BA70-8E1CD972C3AE}</a:tableStyleId>
                  </a:tblPr>
                  <a:tblGrid>
                    <a:gridCol w="1354667"/>
                  </a:tblGrid>
                  <a:tr h="64042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Light"/>
                              <a:ea typeface="Inria Sans Light"/>
                              <a:cs typeface="Inria Sans Light"/>
                              <a:sym typeface="Inria Sans Light"/>
                            </a:rPr>
                            <a:t>N</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m:rPr>
                                    <m:nor/>
                                  </m:rPr>
                                  <a:rPr lang="en-US" sz="1400" b="0" dirty="0" smtClean="0">
                                    <a:solidFill>
                                      <a:schemeClr val="dk1"/>
                                    </a:solidFill>
                                    <a:latin typeface="Inria Sans"/>
                                    <a:ea typeface="Inria Sans"/>
                                    <a:cs typeface="Inria Sans"/>
                                    <a:sym typeface="Inria Sans"/>
                                  </a:rPr>
                                  <m:t>198</m:t>
                                </m:r>
                              </m:oMath>
                            </m:oMathPara>
                          </a14:m>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198</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Choice>
        <mc:Fallback xmlns="">
          <p:graphicFrame>
            <p:nvGraphicFramePr>
              <p:cNvPr id="19" name="Google Shape;327;p24"/>
              <p:cNvGraphicFramePr/>
              <p:nvPr>
                <p:extLst>
                  <p:ext uri="{D42A27DB-BD31-4B8C-83A1-F6EECF244321}">
                    <p14:modId xmlns:p14="http://schemas.microsoft.com/office/powerpoint/2010/main" val="1581609635"/>
                  </p:ext>
                </p:extLst>
              </p:nvPr>
            </p:nvGraphicFramePr>
            <p:xfrm>
              <a:off x="4605525" y="1693331"/>
              <a:ext cx="1354667" cy="2695788"/>
            </p:xfrm>
            <a:graphic>
              <a:graphicData uri="http://schemas.openxmlformats.org/drawingml/2006/table">
                <a:tbl>
                  <a:tblPr>
                    <a:noFill/>
                    <a:tableStyleId>{8920840A-3DD9-4F27-BA70-8E1CD972C3AE}</a:tableStyleId>
                  </a:tblPr>
                  <a:tblGrid>
                    <a:gridCol w="1354667"/>
                  </a:tblGrid>
                  <a:tr h="64042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Light"/>
                              <a:ea typeface="Inria Sans Light"/>
                              <a:cs typeface="Inria Sans Light"/>
                              <a:sym typeface="Inria Sans Light"/>
                            </a:rPr>
                            <a:t>N</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endParaRPr lang="en-US"/>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blipFill rotWithShape="0">
                          <a:blip r:embed="rId7"/>
                          <a:stretch>
                            <a:fillRect l="-448" t="-176667" r="-897" b="-473333"/>
                          </a:stretch>
                        </a:blip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198</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Fallback>
      </mc:AlternateContent>
    </p:spTree>
    <p:extLst>
      <p:ext uri="{BB962C8B-B14F-4D97-AF65-F5344CB8AC3E}">
        <p14:creationId xmlns:p14="http://schemas.microsoft.com/office/powerpoint/2010/main" val="27471895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throughput per end-device and per </a:t>
            </a:r>
            <a:r>
              <a:rPr lang="en-US" sz="2000" dirty="0" smtClean="0">
                <a:latin typeface="Inria Sans" panose="020B0604020202020204" charset="0"/>
              </a:rPr>
              <a:t>channel </a:t>
            </a:r>
            <a:r>
              <a:rPr lang="en-US" sz="2000" dirty="0">
                <a:solidFill>
                  <a:srgbClr val="FF0000"/>
                </a:solidFill>
              </a:rPr>
              <a:t>Scenario </a:t>
            </a:r>
            <a:r>
              <a:rPr lang="en-US" sz="2000" dirty="0" smtClean="0">
                <a:solidFill>
                  <a:srgbClr val="FF0000"/>
                </a:solidFill>
              </a:rPr>
              <a:t>1</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52</a:t>
            </a:fld>
            <a:endParaRPr/>
          </a:p>
        </p:txBody>
      </p:sp>
      <mc:AlternateContent xmlns:mc="http://schemas.openxmlformats.org/markup-compatibility/2006" xmlns:a14="http://schemas.microsoft.com/office/drawing/2010/main">
        <mc:Choice Requires="a14">
          <p:sp>
            <p:nvSpPr>
              <p:cNvPr id="13" name="Rectangle 12"/>
              <p:cNvSpPr/>
              <p:nvPr/>
            </p:nvSpPr>
            <p:spPr>
              <a:xfrm>
                <a:off x="6063343" y="2219140"/>
                <a:ext cx="2911464" cy="4624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𝑁</m:t>
                      </m:r>
                      <m:r>
                        <a:rPr lang="en-US" sz="1200" b="0" i="1" smtClean="0">
                          <a:solidFill>
                            <a:schemeClr val="tx1"/>
                          </a:solidFill>
                          <a:latin typeface="Cambria Math" panose="02040503050406030204" pitchFamily="18" charset="0"/>
                          <a:ea typeface="Cambria Math" panose="02040503050406030204" pitchFamily="18" charset="0"/>
                        </a:rPr>
                        <m:t>=</m:t>
                      </m:r>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b="0" i="1" smtClean="0">
                              <a:solidFill>
                                <a:schemeClr val="tx1"/>
                              </a:solidFill>
                              <a:latin typeface="Cambria Math" panose="02040503050406030204" pitchFamily="18" charset="0"/>
                              <a:ea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5</m:t>
                          </m:r>
                        </m:num>
                        <m:den>
                          <m:r>
                            <a:rPr lang="el-GR" sz="1200" i="1">
                              <a:solidFill>
                                <a:schemeClr val="tx1"/>
                              </a:solidFill>
                              <a:latin typeface="Cambria Math" panose="02040503050406030204" pitchFamily="18" charset="0"/>
                              <a:ea typeface="Cambria Math" panose="02040503050406030204" pitchFamily="18" charset="0"/>
                            </a:rPr>
                            <m:t>0</m:t>
                          </m:r>
                          <m:r>
                            <a:rPr lang="el-GR" sz="1200" i="1">
                              <a:solidFill>
                                <a:schemeClr val="tx1"/>
                              </a:solidFill>
                              <a:latin typeface="Cambria Math" panose="02040503050406030204" pitchFamily="18" charset="0"/>
                              <a:ea typeface="Cambria Math" panose="02040503050406030204" pitchFamily="18" charset="0"/>
                            </a:rPr>
                            <m:t>,</m:t>
                          </m:r>
                          <m:r>
                            <a:rPr lang="el-GR" sz="1200" i="1">
                              <a:solidFill>
                                <a:schemeClr val="tx1"/>
                              </a:solidFill>
                              <a:latin typeface="Cambria Math" panose="02040503050406030204" pitchFamily="18" charset="0"/>
                              <a:ea typeface="Cambria Math" panose="02040503050406030204" pitchFamily="18" charset="0"/>
                            </a:rPr>
                            <m:t>066</m:t>
                          </m:r>
                          <m:r>
                            <a:rPr lang="el-GR" sz="1200" i="1">
                              <a:solidFill>
                                <a:schemeClr val="tx1"/>
                              </a:solidFill>
                              <a:latin typeface="Cambria Math" panose="02040503050406030204" pitchFamily="18" charset="0"/>
                              <a:ea typeface="Cambria Math" panose="02040503050406030204" pitchFamily="18" charset="0"/>
                            </a:rPr>
                            <m:t>×</m:t>
                          </m:r>
                          <m:r>
                            <a:rPr lang="el-GR" sz="1200" i="1">
                              <a:solidFill>
                                <a:schemeClr val="tx1"/>
                              </a:solidFill>
                              <a:latin typeface="Cambria Math" panose="02040503050406030204" pitchFamily="18" charset="0"/>
                              <a:ea typeface="Cambria Math" panose="02040503050406030204" pitchFamily="18" charset="0"/>
                            </a:rPr>
                            <m:t>0</m:t>
                          </m:r>
                          <m:r>
                            <a:rPr lang="el-GR" sz="1200" i="1">
                              <a:solidFill>
                                <a:schemeClr val="tx1"/>
                              </a:solidFill>
                              <a:latin typeface="Cambria Math" panose="02040503050406030204" pitchFamily="18" charset="0"/>
                              <a:ea typeface="Cambria Math" panose="02040503050406030204" pitchFamily="18" charset="0"/>
                            </a:rPr>
                            <m:t>.</m:t>
                          </m:r>
                          <m:r>
                            <a:rPr lang="el-GR" sz="1200" i="1">
                              <a:solidFill>
                                <a:schemeClr val="tx1"/>
                              </a:solidFill>
                              <a:latin typeface="Cambria Math" panose="02040503050406030204" pitchFamily="18" charset="0"/>
                              <a:ea typeface="Cambria Math" panose="02040503050406030204" pitchFamily="18" charset="0"/>
                            </a:rPr>
                            <m:t>00000144</m:t>
                          </m:r>
                        </m:den>
                      </m:f>
                      <m:r>
                        <a:rPr lang="en-US" sz="1200" i="1">
                          <a:solidFill>
                            <a:schemeClr val="tx1"/>
                          </a:solidFill>
                          <a:latin typeface="Cambria Math" panose="02040503050406030204" pitchFamily="18" charset="0"/>
                          <a:ea typeface="Cambria Math" panose="02040503050406030204" pitchFamily="18" charset="0"/>
                        </a:rPr>
                        <m:t>=</m:t>
                      </m:r>
                      <m:r>
                        <a:rPr lang="en-US" sz="1200" i="1">
                          <a:solidFill>
                            <a:schemeClr val="tx1"/>
                          </a:solidFill>
                          <a:latin typeface="Cambria Math" panose="02040503050406030204" pitchFamily="18" charset="0"/>
                          <a:ea typeface="Cambria Math" panose="02040503050406030204" pitchFamily="18" charset="0"/>
                        </a:rPr>
                        <m:t>5172</m:t>
                      </m:r>
                      <m:r>
                        <a:rPr lang="en-US" sz="1200" b="0" i="0" smtClean="0">
                          <a:solidFill>
                            <a:schemeClr val="tx1"/>
                          </a:solidFill>
                          <a:latin typeface="Cambria Math" panose="02040503050406030204" pitchFamily="18" charset="0"/>
                          <a:ea typeface="Cambria Math" panose="02040503050406030204" pitchFamily="18" charset="0"/>
                        </a:rPr>
                        <m:t>000</m:t>
                      </m:r>
                    </m:oMath>
                  </m:oMathPara>
                </a14:m>
                <a:endParaRPr lang="en-US" sz="1200" dirty="0"/>
              </a:p>
            </p:txBody>
          </p:sp>
        </mc:Choice>
        <mc:Fallback xmlns="">
          <p:sp>
            <p:nvSpPr>
              <p:cNvPr id="13" name="Rectangle 12"/>
              <p:cNvSpPr>
                <a:spLocks noRot="1" noChangeAspect="1" noMove="1" noResize="1" noEditPoints="1" noAdjustHandles="1" noChangeArrowheads="1" noChangeShapeType="1" noTextEdit="1"/>
              </p:cNvSpPr>
              <p:nvPr/>
            </p:nvSpPr>
            <p:spPr>
              <a:xfrm>
                <a:off x="6063343" y="2219140"/>
                <a:ext cx="2911464" cy="462499"/>
              </a:xfrm>
              <a:prstGeom prst="rect">
                <a:avLst/>
              </a:prstGeom>
              <a:blipFill rotWithShape="0">
                <a:blip r:embed="rId3"/>
                <a:stretch>
                  <a:fillRect/>
                </a:stretch>
              </a:blipFill>
            </p:spPr>
            <p:txBody>
              <a:bodyPr/>
              <a:lstStyle/>
              <a:p>
                <a:r>
                  <a:rPr lang="en-US">
                    <a:noFill/>
                  </a:rPr>
                  <a:t> </a:t>
                </a:r>
              </a:p>
            </p:txBody>
          </p:sp>
        </mc:Fallback>
      </mc:AlternateContent>
      <p:graphicFrame>
        <p:nvGraphicFramePr>
          <p:cNvPr id="18" name="Google Shape;327;p24"/>
          <p:cNvGraphicFramePr/>
          <p:nvPr>
            <p:extLst>
              <p:ext uri="{D42A27DB-BD31-4B8C-83A1-F6EECF244321}">
                <p14:modId xmlns:p14="http://schemas.microsoft.com/office/powerpoint/2010/main" val="1715565540"/>
              </p:ext>
            </p:extLst>
          </p:nvPr>
        </p:nvGraphicFramePr>
        <p:xfrm>
          <a:off x="392513" y="1689704"/>
          <a:ext cx="4159167" cy="2682810"/>
        </p:xfrm>
        <a:graphic>
          <a:graphicData uri="http://schemas.openxmlformats.org/drawingml/2006/table">
            <a:tbl>
              <a:tblPr>
                <a:noFill/>
                <a:tableStyleId>{8920840A-3DD9-4F27-BA70-8E1CD972C3AE}</a:tableStyleId>
              </a:tblPr>
              <a:tblGrid>
                <a:gridCol w="626390"/>
                <a:gridCol w="1399177"/>
                <a:gridCol w="778933"/>
                <a:gridCol w="1354667"/>
              </a:tblGrid>
              <a:tr h="324000">
                <a:tc>
                  <a:txBody>
                    <a:bodyPr/>
                    <a:lstStyle/>
                    <a:p>
                      <a:pPr marL="0" lvl="0" indent="0" algn="ctr" rtl="0">
                        <a:spcBef>
                          <a:spcPts val="0"/>
                        </a:spcBef>
                        <a:spcAft>
                          <a:spcPts val="0"/>
                        </a:spcAft>
                        <a:buNone/>
                      </a:pP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Max. daily packets</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per end-device</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[packets/day]</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Cambria Math" panose="02040503050406030204" pitchFamily="18" charset="0"/>
                          <a:ea typeface="Cambria Math" panose="02040503050406030204" pitchFamily="18" charset="0"/>
                          <a:cs typeface="Times New Roman" panose="02020603050405020304" pitchFamily="18" charset="0"/>
                          <a:sym typeface="Inria Sans Light"/>
                        </a:rPr>
                        <a:t>T</a:t>
                      </a:r>
                      <a:r>
                        <a:rPr lang="en-US" sz="1200" b="1" baseline="-25000" dirty="0" smtClean="0">
                          <a:solidFill>
                            <a:schemeClr val="accent4"/>
                          </a:solidFill>
                          <a:latin typeface="Cambria Math" panose="02040503050406030204" pitchFamily="18" charset="0"/>
                          <a:ea typeface="Cambria Math" panose="02040503050406030204" pitchFamily="18" charset="0"/>
                          <a:cs typeface="Times New Roman" panose="02020603050405020304" pitchFamily="18" charset="0"/>
                          <a:sym typeface="Inria Sans Light"/>
                        </a:rPr>
                        <a:t>on-the-air</a:t>
                      </a:r>
                      <a:r>
                        <a:rPr lang="en-US" sz="1200" b="1" dirty="0" smtClean="0">
                          <a:solidFill>
                            <a:schemeClr val="accent4"/>
                          </a:solidFill>
                          <a:latin typeface="Cambria Math" panose="02040503050406030204" pitchFamily="18" charset="0"/>
                          <a:ea typeface="Cambria Math" panose="02040503050406030204" pitchFamily="18" charset="0"/>
                          <a:cs typeface="Inria Sans Light"/>
                          <a:sym typeface="Inria Sans Light"/>
                        </a:rPr>
                        <a:t> </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200" b="1" dirty="0" smtClean="0">
                          <a:solidFill>
                            <a:schemeClr val="accent4"/>
                          </a:solidFill>
                          <a:latin typeface="Inria Sans Light"/>
                          <a:ea typeface="Inria Sans Light"/>
                          <a:cs typeface="Inria Sans Light"/>
                          <a:sym typeface="Inria Sans Light"/>
                        </a:rPr>
                        <a:t>Max. </a:t>
                      </a:r>
                      <a:r>
                        <a:rPr lang="el-GR" sz="1200" b="1" dirty="0" smtClean="0">
                          <a:solidFill>
                            <a:schemeClr val="accent4"/>
                          </a:solidFill>
                          <a:latin typeface="Monotype Corsiva" panose="03010101010201010101" pitchFamily="66" charset="0"/>
                          <a:ea typeface="Inria Sans Light"/>
                          <a:cs typeface="Inria Sans Light"/>
                          <a:sym typeface="Inria Sans Light"/>
                        </a:rPr>
                        <a:t>λ</a:t>
                      </a:r>
                      <a:r>
                        <a:rPr lang="en-US" sz="1200" b="1" dirty="0" smtClean="0">
                          <a:solidFill>
                            <a:schemeClr val="accent4"/>
                          </a:solidFill>
                          <a:latin typeface="Monotype Corsiva" panose="03010101010201010101" pitchFamily="66" charset="0"/>
                          <a:ea typeface="Inria Sans Light"/>
                          <a:cs typeface="Inria Sans Light"/>
                          <a:sym typeface="Inria Sans Light"/>
                        </a:rPr>
                        <a:t> </a:t>
                      </a:r>
                      <a:r>
                        <a:rPr lang="en-US" sz="1200" b="1" baseline="-25000" dirty="0" smtClean="0">
                          <a:solidFill>
                            <a:schemeClr val="accent4"/>
                          </a:solidFill>
                          <a:latin typeface="Inria Sans Light" panose="020B0604020202020204" charset="0"/>
                          <a:ea typeface="Inria Sans Light"/>
                          <a:cs typeface="Inria Sans Light"/>
                          <a:sym typeface="Inria Sans Light"/>
                        </a:rPr>
                        <a:t>i</a:t>
                      </a:r>
                      <a:r>
                        <a:rPr lang="en-US" sz="1200" b="1" dirty="0" smtClean="0">
                          <a:solidFill>
                            <a:schemeClr val="accent4"/>
                          </a:solidFill>
                          <a:latin typeface="Inria Sans Light" panose="020B0604020202020204" charset="0"/>
                          <a:ea typeface="Inria Sans Light"/>
                          <a:cs typeface="Inria Sans Light"/>
                          <a:sym typeface="Inria Sans Light"/>
                        </a:rPr>
                        <a:t> </a:t>
                      </a:r>
                      <a:r>
                        <a:rPr lang="it-IT" sz="1200" b="1" baseline="-25000" dirty="0" smtClean="0">
                          <a:solidFill>
                            <a:schemeClr val="accent4"/>
                          </a:solidFill>
                          <a:latin typeface="Inria Sans Light" panose="020B0604020202020204" charset="0"/>
                          <a:ea typeface="Inria Sans Light"/>
                          <a:cs typeface="Inria Sans Light"/>
                          <a:sym typeface="Inria Sans Light"/>
                        </a:rPr>
                        <a:t>per channel</a:t>
                      </a:r>
                    </a:p>
                    <a:p>
                      <a:pPr marL="0" lvl="0" indent="0" algn="ctr" rtl="0">
                        <a:spcBef>
                          <a:spcPts val="0"/>
                        </a:spcBef>
                        <a:spcAft>
                          <a:spcPts val="0"/>
                        </a:spcAft>
                        <a:buNone/>
                      </a:pPr>
                      <a:r>
                        <a:rPr lang="it-IT" sz="1200" b="1" dirty="0" smtClean="0">
                          <a:solidFill>
                            <a:schemeClr val="accent4"/>
                          </a:solidFill>
                          <a:latin typeface="Inria Sans Light"/>
                          <a:ea typeface="Inria Sans Light"/>
                          <a:cs typeface="Inria Sans Light"/>
                          <a:sym typeface="Inria Sans Light"/>
                        </a:rPr>
                        <a:t>[packets/sec]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293821">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SF7</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0,066</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0.00000144</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SF8</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SF9</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SF10</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SF11</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SF12</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1,613</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0.00000144</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AlternateContent xmlns:mc="http://schemas.openxmlformats.org/markup-compatibility/2006" xmlns:a14="http://schemas.microsoft.com/office/drawing/2010/main">
        <mc:Choice Requires="a14">
          <p:graphicFrame>
            <p:nvGraphicFramePr>
              <p:cNvPr id="19" name="Google Shape;327;p24"/>
              <p:cNvGraphicFramePr/>
              <p:nvPr>
                <p:extLst>
                  <p:ext uri="{D42A27DB-BD31-4B8C-83A1-F6EECF244321}">
                    <p14:modId xmlns:p14="http://schemas.microsoft.com/office/powerpoint/2010/main" val="3461750793"/>
                  </p:ext>
                </p:extLst>
              </p:nvPr>
            </p:nvGraphicFramePr>
            <p:xfrm>
              <a:off x="4605525" y="1693331"/>
              <a:ext cx="1354667" cy="2695788"/>
            </p:xfrm>
            <a:graphic>
              <a:graphicData uri="http://schemas.openxmlformats.org/drawingml/2006/table">
                <a:tbl>
                  <a:tblPr>
                    <a:noFill/>
                    <a:tableStyleId>{8920840A-3DD9-4F27-BA70-8E1CD972C3AE}</a:tableStyleId>
                  </a:tblPr>
                  <a:tblGrid>
                    <a:gridCol w="1354667"/>
                  </a:tblGrid>
                  <a:tr h="64042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Light"/>
                              <a:ea typeface="Inria Sans Light"/>
                              <a:cs typeface="Inria Sans Light"/>
                              <a:sym typeface="Inria Sans Light"/>
                            </a:rPr>
                            <a:t>N</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5172</m:t>
                                </m:r>
                                <m:r>
                                  <a:rPr lang="en-US" sz="1400" b="0" i="0" smtClean="0">
                                    <a:solidFill>
                                      <a:schemeClr val="tx1"/>
                                    </a:solidFill>
                                    <a:latin typeface="Cambria Math" panose="02040503050406030204" pitchFamily="18" charset="0"/>
                                    <a:ea typeface="Cambria Math" panose="02040503050406030204" pitchFamily="18" charset="0"/>
                                  </a:rPr>
                                  <m:t>000</m:t>
                                </m:r>
                              </m:oMath>
                            </m:oMathPara>
                          </a14:m>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214149</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Choice>
        <mc:Fallback xmlns="">
          <p:graphicFrame>
            <p:nvGraphicFramePr>
              <p:cNvPr id="19" name="Google Shape;327;p24"/>
              <p:cNvGraphicFramePr/>
              <p:nvPr>
                <p:extLst>
                  <p:ext uri="{D42A27DB-BD31-4B8C-83A1-F6EECF244321}">
                    <p14:modId xmlns:p14="http://schemas.microsoft.com/office/powerpoint/2010/main" val="3461750793"/>
                  </p:ext>
                </p:extLst>
              </p:nvPr>
            </p:nvGraphicFramePr>
            <p:xfrm>
              <a:off x="4605525" y="1693331"/>
              <a:ext cx="1354667" cy="2695788"/>
            </p:xfrm>
            <a:graphic>
              <a:graphicData uri="http://schemas.openxmlformats.org/drawingml/2006/table">
                <a:tbl>
                  <a:tblPr>
                    <a:noFill/>
                    <a:tableStyleId>{8920840A-3DD9-4F27-BA70-8E1CD972C3AE}</a:tableStyleId>
                  </a:tblPr>
                  <a:tblGrid>
                    <a:gridCol w="1354667"/>
                  </a:tblGrid>
                  <a:tr h="64042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Light"/>
                              <a:ea typeface="Inria Sans Light"/>
                              <a:cs typeface="Inria Sans Light"/>
                              <a:sym typeface="Inria Sans Light"/>
                            </a:rPr>
                            <a:t>N</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endParaRPr lang="en-US"/>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blipFill rotWithShape="0">
                          <a:blip r:embed="rId4"/>
                          <a:stretch>
                            <a:fillRect l="-448" t="-176667" r="-897" b="-473333"/>
                          </a:stretch>
                        </a:blip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214149</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Fallback>
      </mc:AlternateContent>
    </p:spTree>
    <p:extLst>
      <p:ext uri="{BB962C8B-B14F-4D97-AF65-F5344CB8AC3E}">
        <p14:creationId xmlns:p14="http://schemas.microsoft.com/office/powerpoint/2010/main" val="18841441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throughput per end-device and per </a:t>
            </a:r>
            <a:r>
              <a:rPr lang="en-US" sz="2000" dirty="0" smtClean="0">
                <a:latin typeface="Inria Sans" panose="020B0604020202020204" charset="0"/>
              </a:rPr>
              <a:t>channel</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53</a:t>
            </a:fld>
            <a:endParaRPr/>
          </a:p>
        </p:txBody>
      </p:sp>
      <p:cxnSp>
        <p:nvCxnSpPr>
          <p:cNvPr id="7" name="Straight Arrow Connector 6"/>
          <p:cNvCxnSpPr/>
          <p:nvPr/>
        </p:nvCxnSpPr>
        <p:spPr>
          <a:xfrm flipH="1" flipV="1">
            <a:off x="1405603" y="1504770"/>
            <a:ext cx="19929" cy="2816236"/>
          </a:xfrm>
          <a:prstGeom prst="straightConnector1">
            <a:avLst/>
          </a:prstGeom>
          <a:ln w="28575">
            <a:solidFill>
              <a:srgbClr val="24D8A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282826" y="4233918"/>
            <a:ext cx="6467803" cy="0"/>
          </a:xfrm>
          <a:prstGeom prst="straightConnector1">
            <a:avLst/>
          </a:prstGeom>
          <a:ln w="28575">
            <a:solidFill>
              <a:srgbClr val="24D8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373837" y="1663969"/>
                <a:ext cx="1062581"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5000000</m:t>
                      </m:r>
                    </m:oMath>
                  </m:oMathPara>
                </a14:m>
                <a:endParaRPr lang="en-US" sz="1200" dirty="0"/>
              </a:p>
            </p:txBody>
          </p:sp>
        </mc:Choice>
        <mc:Fallback xmlns="">
          <p:sp>
            <p:nvSpPr>
              <p:cNvPr id="14" name="Rectangle 13"/>
              <p:cNvSpPr>
                <a:spLocks noRot="1" noChangeAspect="1" noMove="1" noResize="1" noEditPoints="1" noAdjustHandles="1" noChangeArrowheads="1" noChangeShapeType="1" noTextEdit="1"/>
              </p:cNvSpPr>
              <p:nvPr/>
            </p:nvSpPr>
            <p:spPr>
              <a:xfrm>
                <a:off x="373837" y="1663969"/>
                <a:ext cx="1062581" cy="33855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655087" y="3007086"/>
                <a:ext cx="844957"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8000</m:t>
                      </m:r>
                    </m:oMath>
                  </m:oMathPara>
                </a14:m>
                <a:endParaRPr lang="en-US" sz="1200" dirty="0"/>
              </a:p>
            </p:txBody>
          </p:sp>
        </mc:Choice>
        <mc:Fallback xmlns="">
          <p:sp>
            <p:nvSpPr>
              <p:cNvPr id="15" name="Rectangle 14"/>
              <p:cNvSpPr>
                <a:spLocks noRot="1" noChangeAspect="1" noMove="1" noResize="1" noEditPoints="1" noAdjustHandles="1" noChangeArrowheads="1" noChangeShapeType="1" noTextEdit="1"/>
              </p:cNvSpPr>
              <p:nvPr/>
            </p:nvSpPr>
            <p:spPr>
              <a:xfrm>
                <a:off x="655087" y="3007086"/>
                <a:ext cx="844957" cy="33855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655088" y="3857768"/>
                <a:ext cx="844957"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198</m:t>
                      </m:r>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655088" y="3857768"/>
                <a:ext cx="844957" cy="338554"/>
              </a:xfrm>
              <a:prstGeom prst="rect">
                <a:avLst/>
              </a:prstGeom>
              <a:blipFill rotWithShape="0">
                <a:blip r:embed="rId5"/>
                <a:stretch>
                  <a:fillRect/>
                </a:stretch>
              </a:blipFill>
            </p:spPr>
            <p:txBody>
              <a:bodyPr/>
              <a:lstStyle/>
              <a:p>
                <a:r>
                  <a:rPr lang="en-US">
                    <a:noFill/>
                  </a:rPr>
                  <a:t> </a:t>
                </a:r>
              </a:p>
            </p:txBody>
          </p:sp>
        </mc:Fallback>
      </mc:AlternateContent>
      <p:cxnSp>
        <p:nvCxnSpPr>
          <p:cNvPr id="36" name="Straight Connector 35"/>
          <p:cNvCxnSpPr/>
          <p:nvPr/>
        </p:nvCxnSpPr>
        <p:spPr>
          <a:xfrm>
            <a:off x="1548309" y="1833246"/>
            <a:ext cx="644048" cy="1343117"/>
          </a:xfrm>
          <a:prstGeom prst="line">
            <a:avLst/>
          </a:prstGeom>
          <a:ln w="19050">
            <a:solidFill>
              <a:schemeClr val="accent5">
                <a:lumMod val="20000"/>
                <a:lumOff val="8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192357" y="3165346"/>
            <a:ext cx="1322024" cy="420417"/>
          </a:xfrm>
          <a:prstGeom prst="line">
            <a:avLst/>
          </a:prstGeom>
          <a:ln w="19050">
            <a:solidFill>
              <a:schemeClr val="accent5">
                <a:lumMod val="20000"/>
                <a:lumOff val="8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514381" y="3593173"/>
            <a:ext cx="2115238" cy="345736"/>
          </a:xfrm>
          <a:prstGeom prst="line">
            <a:avLst/>
          </a:prstGeom>
          <a:ln w="19050">
            <a:solidFill>
              <a:schemeClr val="accent5">
                <a:lumMod val="20000"/>
                <a:lumOff val="8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629619" y="3946319"/>
            <a:ext cx="1718632" cy="172868"/>
          </a:xfrm>
          <a:prstGeom prst="line">
            <a:avLst/>
          </a:prstGeom>
          <a:ln w="19050">
            <a:solidFill>
              <a:schemeClr val="accent5">
                <a:lumMod val="20000"/>
                <a:lumOff val="8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1769878" y="4267285"/>
                <a:ext cx="844957"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2000</m:t>
                      </m:r>
                    </m:oMath>
                  </m:oMathPara>
                </a14:m>
                <a:endParaRPr lang="en-US" sz="1050" dirty="0"/>
              </a:p>
            </p:txBody>
          </p:sp>
        </mc:Choice>
        <mc:Fallback xmlns="">
          <p:sp>
            <p:nvSpPr>
              <p:cNvPr id="48" name="Rectangle 47"/>
              <p:cNvSpPr>
                <a:spLocks noRot="1" noChangeAspect="1" noMove="1" noResize="1" noEditPoints="1" noAdjustHandles="1" noChangeArrowheads="1" noChangeShapeType="1" noTextEdit="1"/>
              </p:cNvSpPr>
              <p:nvPr/>
            </p:nvSpPr>
            <p:spPr>
              <a:xfrm>
                <a:off x="1769878" y="4267285"/>
                <a:ext cx="844957" cy="276999"/>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3091902" y="4251929"/>
                <a:ext cx="844957"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a:solidFill>
                            <a:schemeClr val="tx1"/>
                          </a:solidFill>
                          <a:latin typeface="Cambria Math" panose="02040503050406030204" pitchFamily="18" charset="0"/>
                          <a:ea typeface="Cambria Math" panose="02040503050406030204" pitchFamily="18" charset="0"/>
                        </a:rPr>
                        <m:t>8</m:t>
                      </m:r>
                      <m:r>
                        <a:rPr lang="en-US" sz="1200" b="0" i="1" smtClean="0">
                          <a:solidFill>
                            <a:schemeClr val="tx1"/>
                          </a:solidFill>
                          <a:latin typeface="Cambria Math" panose="02040503050406030204" pitchFamily="18" charset="0"/>
                          <a:ea typeface="Cambria Math" panose="02040503050406030204" pitchFamily="18" charset="0"/>
                        </a:rPr>
                        <m:t>000</m:t>
                      </m:r>
                    </m:oMath>
                  </m:oMathPara>
                </a14:m>
                <a:endParaRPr lang="en-US" sz="1050" dirty="0"/>
              </a:p>
            </p:txBody>
          </p:sp>
        </mc:Choice>
        <mc:Fallback xmlns="">
          <p:sp>
            <p:nvSpPr>
              <p:cNvPr id="49" name="Rectangle 48"/>
              <p:cNvSpPr>
                <a:spLocks noRot="1" noChangeAspect="1" noMove="1" noResize="1" noEditPoints="1" noAdjustHandles="1" noChangeArrowheads="1" noChangeShapeType="1" noTextEdit="1"/>
              </p:cNvSpPr>
              <p:nvPr/>
            </p:nvSpPr>
            <p:spPr>
              <a:xfrm>
                <a:off x="3091902" y="4251929"/>
                <a:ext cx="844957" cy="276999"/>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5207140" y="4251929"/>
                <a:ext cx="844957"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1</m:t>
                      </m:r>
                      <m:r>
                        <a:rPr lang="en-US" sz="1200" b="0" i="1" smtClean="0">
                          <a:solidFill>
                            <a:schemeClr val="tx1"/>
                          </a:solidFill>
                          <a:latin typeface="Cambria Math" panose="02040503050406030204" pitchFamily="18" charset="0"/>
                          <a:ea typeface="Cambria Math" panose="02040503050406030204" pitchFamily="18" charset="0"/>
                        </a:rPr>
                        <m:t>4000</m:t>
                      </m:r>
                    </m:oMath>
                  </m:oMathPara>
                </a14:m>
                <a:endParaRPr lang="en-US" sz="1050" dirty="0"/>
              </a:p>
            </p:txBody>
          </p:sp>
        </mc:Choice>
        <mc:Fallback xmlns="">
          <p:sp>
            <p:nvSpPr>
              <p:cNvPr id="50" name="Rectangle 49"/>
              <p:cNvSpPr>
                <a:spLocks noRot="1" noChangeAspect="1" noMove="1" noResize="1" noEditPoints="1" noAdjustHandles="1" noChangeArrowheads="1" noChangeShapeType="1" noTextEdit="1"/>
              </p:cNvSpPr>
              <p:nvPr/>
            </p:nvSpPr>
            <p:spPr>
              <a:xfrm>
                <a:off x="5207140" y="4251929"/>
                <a:ext cx="844957" cy="276999"/>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6899899" y="4251929"/>
                <a:ext cx="844957"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26122</m:t>
                      </m:r>
                    </m:oMath>
                  </m:oMathPara>
                </a14:m>
                <a:endParaRPr lang="en-US" sz="1050" dirty="0"/>
              </a:p>
            </p:txBody>
          </p:sp>
        </mc:Choice>
        <mc:Fallback xmlns="">
          <p:sp>
            <p:nvSpPr>
              <p:cNvPr id="51" name="Rectangle 50"/>
              <p:cNvSpPr>
                <a:spLocks noRot="1" noChangeAspect="1" noMove="1" noResize="1" noEditPoints="1" noAdjustHandles="1" noChangeArrowheads="1" noChangeShapeType="1" noTextEdit="1"/>
              </p:cNvSpPr>
              <p:nvPr/>
            </p:nvSpPr>
            <p:spPr>
              <a:xfrm>
                <a:off x="6899899" y="4251929"/>
                <a:ext cx="844957" cy="276999"/>
              </a:xfrm>
              <a:prstGeom prst="rect">
                <a:avLst/>
              </a:prstGeom>
              <a:blipFill rotWithShape="0">
                <a:blip r:embed="rId9"/>
                <a:stretch>
                  <a:fillRect/>
                </a:stretch>
              </a:blipFill>
            </p:spPr>
            <p:txBody>
              <a:bodyPr/>
              <a:lstStyle/>
              <a:p>
                <a:r>
                  <a:rPr lang="en-US">
                    <a:noFill/>
                  </a:rPr>
                  <a:t> </a:t>
                </a:r>
              </a:p>
            </p:txBody>
          </p:sp>
        </mc:Fallback>
      </mc:AlternateContent>
      <p:cxnSp>
        <p:nvCxnSpPr>
          <p:cNvPr id="52" name="Straight Connector 51"/>
          <p:cNvCxnSpPr/>
          <p:nvPr/>
        </p:nvCxnSpPr>
        <p:spPr>
          <a:xfrm>
            <a:off x="1561432" y="2778034"/>
            <a:ext cx="244791" cy="1254719"/>
          </a:xfrm>
          <a:prstGeom prst="line">
            <a:avLst/>
          </a:prstGeom>
          <a:ln w="19050">
            <a:solidFill>
              <a:srgbClr val="04042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302754" y="4036637"/>
            <a:ext cx="6442102" cy="82550"/>
          </a:xfrm>
          <a:prstGeom prst="line">
            <a:avLst/>
          </a:prstGeom>
          <a:ln w="9525">
            <a:solidFill>
              <a:schemeClr val="accent5">
                <a:lumMod val="20000"/>
                <a:lumOff val="8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Rectangle 58"/>
              <p:cNvSpPr/>
              <p:nvPr/>
            </p:nvSpPr>
            <p:spPr>
              <a:xfrm>
                <a:off x="1188147" y="4267285"/>
                <a:ext cx="844957"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1</m:t>
                      </m:r>
                    </m:oMath>
                  </m:oMathPara>
                </a14:m>
                <a:endParaRPr lang="en-US" sz="1050" dirty="0"/>
              </a:p>
            </p:txBody>
          </p:sp>
        </mc:Choice>
        <mc:Fallback xmlns="">
          <p:sp>
            <p:nvSpPr>
              <p:cNvPr id="59" name="Rectangle 58"/>
              <p:cNvSpPr>
                <a:spLocks noRot="1" noChangeAspect="1" noMove="1" noResize="1" noEditPoints="1" noAdjustHandles="1" noChangeArrowheads="1" noChangeShapeType="1" noTextEdit="1"/>
              </p:cNvSpPr>
              <p:nvPr/>
            </p:nvSpPr>
            <p:spPr>
              <a:xfrm>
                <a:off x="1188147" y="4267285"/>
                <a:ext cx="844957" cy="276999"/>
              </a:xfrm>
              <a:prstGeom prst="rect">
                <a:avLst/>
              </a:prstGeom>
              <a:blipFill rotWithShape="0">
                <a:blip r:embed="rId10"/>
                <a:stretch>
                  <a:fillRect/>
                </a:stretch>
              </a:blipFill>
            </p:spPr>
            <p:txBody>
              <a:bodyPr/>
              <a:lstStyle/>
              <a:p>
                <a:r>
                  <a:rPr lang="en-US">
                    <a:noFill/>
                  </a:rPr>
                  <a:t> </a:t>
                </a:r>
              </a:p>
            </p:txBody>
          </p:sp>
        </mc:Fallback>
      </mc:AlternateContent>
      <p:cxnSp>
        <p:nvCxnSpPr>
          <p:cNvPr id="60" name="Straight Connector 59"/>
          <p:cNvCxnSpPr/>
          <p:nvPr/>
        </p:nvCxnSpPr>
        <p:spPr>
          <a:xfrm>
            <a:off x="6067760" y="2008756"/>
            <a:ext cx="322024" cy="0"/>
          </a:xfrm>
          <a:prstGeom prst="line">
            <a:avLst/>
          </a:prstGeom>
          <a:ln w="19050">
            <a:solidFill>
              <a:schemeClr val="accent5">
                <a:lumMod val="20000"/>
                <a:lumOff val="8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067760" y="2307704"/>
            <a:ext cx="322024" cy="0"/>
          </a:xfrm>
          <a:prstGeom prst="line">
            <a:avLst/>
          </a:prstGeom>
          <a:ln w="19050">
            <a:solidFill>
              <a:srgbClr val="04042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Rectangle 64"/>
              <p:cNvSpPr/>
              <p:nvPr/>
            </p:nvSpPr>
            <p:spPr>
              <a:xfrm>
                <a:off x="6526855" y="1832295"/>
                <a:ext cx="1062581"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𝑆𝐹</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7</m:t>
                      </m:r>
                    </m:oMath>
                  </m:oMathPara>
                </a14:m>
                <a:endParaRPr lang="en-US" sz="1200" dirty="0"/>
              </a:p>
            </p:txBody>
          </p:sp>
        </mc:Choice>
        <mc:Fallback xmlns="">
          <p:sp>
            <p:nvSpPr>
              <p:cNvPr id="65" name="Rectangle 64"/>
              <p:cNvSpPr>
                <a:spLocks noRot="1" noChangeAspect="1" noMove="1" noResize="1" noEditPoints="1" noAdjustHandles="1" noChangeArrowheads="1" noChangeShapeType="1" noTextEdit="1"/>
              </p:cNvSpPr>
              <p:nvPr/>
            </p:nvSpPr>
            <p:spPr>
              <a:xfrm>
                <a:off x="6526855" y="1832295"/>
                <a:ext cx="1062581" cy="338554"/>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p:cNvSpPr/>
              <p:nvPr/>
            </p:nvSpPr>
            <p:spPr>
              <a:xfrm>
                <a:off x="6526855" y="2126781"/>
                <a:ext cx="1062581"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𝑆𝐹</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12</m:t>
                      </m:r>
                    </m:oMath>
                  </m:oMathPara>
                </a14:m>
                <a:endParaRPr lang="en-US" sz="1200" dirty="0"/>
              </a:p>
            </p:txBody>
          </p:sp>
        </mc:Choice>
        <mc:Fallback xmlns="">
          <p:sp>
            <p:nvSpPr>
              <p:cNvPr id="66" name="Rectangle 65"/>
              <p:cNvSpPr>
                <a:spLocks noRot="1" noChangeAspect="1" noMove="1" noResize="1" noEditPoints="1" noAdjustHandles="1" noChangeArrowheads="1" noChangeShapeType="1" noTextEdit="1"/>
              </p:cNvSpPr>
              <p:nvPr/>
            </p:nvSpPr>
            <p:spPr>
              <a:xfrm>
                <a:off x="6526855" y="2126781"/>
                <a:ext cx="1062581" cy="338554"/>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3532835" y="4528928"/>
                <a:ext cx="1674305"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sz="1600" b="0" i="1" smtClean="0">
                          <a:solidFill>
                            <a:schemeClr val="tx1"/>
                          </a:solidFill>
                          <a:latin typeface="Cambria Math" panose="02040503050406030204" pitchFamily="18" charset="0"/>
                          <a:ea typeface="Cambria Math" panose="02040503050406030204" pitchFamily="18" charset="0"/>
                        </a:rPr>
                        <m:t>λ</m:t>
                      </m:r>
                      <m:r>
                        <a:rPr lang="en-US" sz="1600" i="1">
                          <a:solidFill>
                            <a:schemeClr val="tx1"/>
                          </a:solidFill>
                          <a:latin typeface="Cambria Math" panose="02040503050406030204" pitchFamily="18" charset="0"/>
                          <a:ea typeface="Cambria Math" panose="02040503050406030204" pitchFamily="18" charset="0"/>
                        </a:rPr>
                        <m:t> [</m:t>
                      </m:r>
                      <m:r>
                        <a:rPr lang="en-US" sz="1600" i="1">
                          <a:solidFill>
                            <a:schemeClr val="tx1"/>
                          </a:solidFill>
                          <a:latin typeface="Cambria Math" panose="02040503050406030204" pitchFamily="18" charset="0"/>
                          <a:ea typeface="Cambria Math" panose="02040503050406030204" pitchFamily="18" charset="0"/>
                        </a:rPr>
                        <m:t>𝑝𝑎𝑐𝑘𝑒𝑡𝑠</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𝑠𝑒𝑐</m:t>
                      </m:r>
                      <m:r>
                        <a:rPr lang="en-US" sz="1600" i="1">
                          <a:solidFill>
                            <a:schemeClr val="tx1"/>
                          </a:solidFill>
                          <a:latin typeface="Cambria Math" panose="02040503050406030204" pitchFamily="18" charset="0"/>
                          <a:ea typeface="Cambria Math" panose="02040503050406030204" pitchFamily="18" charset="0"/>
                        </a:rPr>
                        <m:t>]</m:t>
                      </m:r>
                    </m:oMath>
                  </m:oMathPara>
                </a14:m>
                <a:endParaRPr/>
              </a:p>
            </p:txBody>
          </p:sp>
        </mc:Choice>
        <mc:Fallback xmlns="">
          <p:sp>
            <p:nvSpPr>
              <p:cNvPr id="67" name="Rectangle 66"/>
              <p:cNvSpPr>
                <a:spLocks noRot="1" noChangeAspect="1" noMove="1" noResize="1" noEditPoints="1" noAdjustHandles="1" noChangeArrowheads="1" noChangeShapeType="1" noTextEdit="1"/>
              </p:cNvSpPr>
              <p:nvPr/>
            </p:nvSpPr>
            <p:spPr>
              <a:xfrm>
                <a:off x="3532835" y="4528928"/>
                <a:ext cx="1674305" cy="338554"/>
              </a:xfrm>
              <a:prstGeom prst="rect">
                <a:avLst/>
              </a:prstGeom>
              <a:blipFill rotWithShape="0">
                <a:blip r:embed="rId13"/>
                <a:stretch>
                  <a:fillRect t="-7273" r="-1825" b="-21818"/>
                </a:stretch>
              </a:blipFill>
            </p:spPr>
            <p:txBody>
              <a:bodyPr/>
              <a:lstStyle/>
              <a:p>
                <a:r>
                  <a:rPr lang="en-US">
                    <a:noFill/>
                  </a:rPr>
                  <a:t> </a:t>
                </a:r>
              </a:p>
            </p:txBody>
          </p:sp>
        </mc:Fallback>
      </mc:AlternateContent>
    </p:spTree>
    <p:extLst>
      <p:ext uri="{BB962C8B-B14F-4D97-AF65-F5344CB8AC3E}">
        <p14:creationId xmlns:p14="http://schemas.microsoft.com/office/powerpoint/2010/main" val="1752434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066335" y="974976"/>
            <a:ext cx="8077665" cy="351300"/>
          </a:xfrm>
          <a:prstGeom prst="rect">
            <a:avLst/>
          </a:prstGeom>
        </p:spPr>
        <p:txBody>
          <a:bodyPr spcFirstLastPara="1" wrap="square" lIns="0" tIns="0" rIns="0" bIns="0" anchor="ctr" anchorCtr="0">
            <a:noAutofit/>
          </a:bodyPr>
          <a:lstStyle/>
          <a:p>
            <a:pPr lvl="0"/>
            <a:r>
              <a:rPr lang="fa-IR" sz="2000" dirty="0" smtClean="0">
                <a:latin typeface="Inria Sans" panose="020B0604020202020204" charset="0"/>
              </a:rPr>
              <a:t>تحلیل تاخیر و تحلیل تداخل ارائه بدم</a:t>
            </a:r>
            <a:br>
              <a:rPr lang="fa-IR" sz="2000" dirty="0" smtClean="0">
                <a:latin typeface="Inria Sans" panose="020B0604020202020204" charset="0"/>
              </a:rPr>
            </a:br>
            <a:r>
              <a:rPr lang="fa-IR" sz="2000" dirty="0" smtClean="0">
                <a:latin typeface="Inria Sans" panose="020B0604020202020204" charset="0"/>
              </a:rPr>
              <a:t>تاثیر توان در نرخ داده</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54</a:t>
            </a:fld>
            <a:endParaRPr/>
          </a:p>
        </p:txBody>
      </p:sp>
    </p:spTree>
    <p:extLst>
      <p:ext uri="{BB962C8B-B14F-4D97-AF65-F5344CB8AC3E}">
        <p14:creationId xmlns:p14="http://schemas.microsoft.com/office/powerpoint/2010/main" val="35210086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8"/>
          <p:cNvSpPr txBox="1">
            <a:spLocks noGrp="1"/>
          </p:cNvSpPr>
          <p:nvPr>
            <p:ph type="ctrTitle" idx="4294967295"/>
          </p:nvPr>
        </p:nvSpPr>
        <p:spPr>
          <a:xfrm>
            <a:off x="4326575" y="1069500"/>
            <a:ext cx="3979200" cy="184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7200" dirty="0"/>
              <a:t>BIG CONCEPT</a:t>
            </a:r>
            <a:endParaRPr sz="7200" dirty="0"/>
          </a:p>
        </p:txBody>
      </p:sp>
      <p:sp>
        <p:nvSpPr>
          <p:cNvPr id="249" name="Google Shape;249;p18"/>
          <p:cNvSpPr txBox="1">
            <a:spLocks noGrp="1"/>
          </p:cNvSpPr>
          <p:nvPr>
            <p:ph type="subTitle" idx="4294967295"/>
          </p:nvPr>
        </p:nvSpPr>
        <p:spPr>
          <a:xfrm>
            <a:off x="4326575" y="2899798"/>
            <a:ext cx="3979200" cy="1174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dirty="0"/>
              <a:t>Bring the attention of your audience over a key concept using icons or illustrations</a:t>
            </a:r>
            <a:endParaRPr dirty="0"/>
          </a:p>
        </p:txBody>
      </p:sp>
      <p:grpSp>
        <p:nvGrpSpPr>
          <p:cNvPr id="250" name="Google Shape;250;p18"/>
          <p:cNvGrpSpPr/>
          <p:nvPr/>
        </p:nvGrpSpPr>
        <p:grpSpPr>
          <a:xfrm>
            <a:off x="1592631" y="1069666"/>
            <a:ext cx="1909532" cy="1909527"/>
            <a:chOff x="6643075" y="3664250"/>
            <a:chExt cx="407950" cy="407975"/>
          </a:xfrm>
        </p:grpSpPr>
        <p:sp>
          <p:nvSpPr>
            <p:cNvPr id="251" name="Google Shape;251;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18"/>
          <p:cNvGrpSpPr/>
          <p:nvPr/>
        </p:nvGrpSpPr>
        <p:grpSpPr>
          <a:xfrm rot="-587471">
            <a:off x="1480628" y="3228160"/>
            <a:ext cx="785066" cy="785066"/>
            <a:chOff x="576250" y="4319400"/>
            <a:chExt cx="442075" cy="442050"/>
          </a:xfrm>
        </p:grpSpPr>
        <p:sp>
          <p:nvSpPr>
            <p:cNvPr id="254" name="Google Shape;254;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18"/>
          <p:cNvSpPr/>
          <p:nvPr/>
        </p:nvSpPr>
        <p:spPr>
          <a:xfrm>
            <a:off x="1135930" y="1510682"/>
            <a:ext cx="298471" cy="28499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8"/>
          <p:cNvSpPr/>
          <p:nvPr/>
        </p:nvSpPr>
        <p:spPr>
          <a:xfrm rot="2697367">
            <a:off x="3102805" y="2969743"/>
            <a:ext cx="453095" cy="43263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8"/>
          <p:cNvSpPr/>
          <p:nvPr/>
        </p:nvSpPr>
        <p:spPr>
          <a:xfrm>
            <a:off x="3461249" y="2722766"/>
            <a:ext cx="181476" cy="17335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8"/>
          <p:cNvSpPr/>
          <p:nvPr/>
        </p:nvSpPr>
        <p:spPr>
          <a:xfrm rot="1280326">
            <a:off x="929130" y="2370325"/>
            <a:ext cx="181458" cy="17332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28575" cap="rnd" cmpd="sng">
            <a:solidFill>
              <a:schemeClr val="accent4"/>
            </a:solidFill>
            <a:prstDash val="solid"/>
            <a:round/>
            <a:headEnd type="none" w="sm" len="sm"/>
            <a:tailEnd type="none" w="sm" len="sm"/>
          </a:ln>
          <a:effectLst>
            <a:outerShdw blurRad="42863" dist="95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55</a:t>
            </a:fld>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0"/>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 TWO OR THREE COLUMNS</a:t>
            </a:r>
            <a:endParaRPr/>
          </a:p>
        </p:txBody>
      </p:sp>
      <p:sp>
        <p:nvSpPr>
          <p:cNvPr id="276" name="Google Shape;276;p20"/>
          <p:cNvSpPr txBox="1">
            <a:spLocks noGrp="1"/>
          </p:cNvSpPr>
          <p:nvPr>
            <p:ph type="body" idx="1"/>
          </p:nvPr>
        </p:nvSpPr>
        <p:spPr>
          <a:xfrm>
            <a:off x="1207850" y="1582550"/>
            <a:ext cx="2085900" cy="303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t>Yellow</a:t>
            </a:r>
            <a:endParaRPr b="1" dirty="0"/>
          </a:p>
          <a:p>
            <a:pPr marL="0" lvl="0" indent="0" algn="l" rtl="0">
              <a:spcBef>
                <a:spcPts val="600"/>
              </a:spcBef>
              <a:spcAft>
                <a:spcPts val="600"/>
              </a:spcAft>
              <a:buNone/>
            </a:pPr>
            <a:r>
              <a:rPr lang="en" dirty="0"/>
              <a:t>Is the color of gold, butter and ripe lemons. In the spectrum of visible light, yellow is found between green and orange.</a:t>
            </a:r>
            <a:endParaRPr dirty="0"/>
          </a:p>
        </p:txBody>
      </p:sp>
      <p:sp>
        <p:nvSpPr>
          <p:cNvPr id="277" name="Google Shape;277;p20"/>
          <p:cNvSpPr txBox="1">
            <a:spLocks noGrp="1"/>
          </p:cNvSpPr>
          <p:nvPr>
            <p:ph type="body" idx="2"/>
          </p:nvPr>
        </p:nvSpPr>
        <p:spPr>
          <a:xfrm>
            <a:off x="3512976" y="1582550"/>
            <a:ext cx="2085900" cy="303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600"/>
              </a:spcBef>
              <a:spcAft>
                <a:spcPts val="600"/>
              </a:spcAft>
              <a:buNone/>
            </a:pPr>
            <a:r>
              <a:rPr lang="en"/>
              <a:t>Is the colour of the clear sky and the deep sea. It is located between violet and green on the optical spectrum.</a:t>
            </a:r>
            <a:endParaRPr/>
          </a:p>
        </p:txBody>
      </p:sp>
      <p:sp>
        <p:nvSpPr>
          <p:cNvPr id="278" name="Google Shape;278;p20"/>
          <p:cNvSpPr txBox="1">
            <a:spLocks noGrp="1"/>
          </p:cNvSpPr>
          <p:nvPr>
            <p:ph type="body" idx="3"/>
          </p:nvPr>
        </p:nvSpPr>
        <p:spPr>
          <a:xfrm>
            <a:off x="5818102" y="1582550"/>
            <a:ext cx="2085900" cy="303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600"/>
              </a:spcAft>
              <a:buNone/>
            </a:pPr>
            <a:endParaRPr/>
          </a:p>
        </p:txBody>
      </p:sp>
      <p:sp>
        <p:nvSpPr>
          <p:cNvPr id="279" name="Google Shape;279;p2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56</a:t>
            </a:fld>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3608400" cy="351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t>A PICTURE IS WORTH A THOUSAND WORDS</a:t>
            </a:r>
            <a:endParaRPr sz="3000"/>
          </a:p>
        </p:txBody>
      </p:sp>
      <p:sp>
        <p:nvSpPr>
          <p:cNvPr id="285" name="Google Shape;285;p21"/>
          <p:cNvSpPr txBox="1">
            <a:spLocks noGrp="1"/>
          </p:cNvSpPr>
          <p:nvPr>
            <p:ph type="body" idx="1"/>
          </p:nvPr>
        </p:nvSpPr>
        <p:spPr>
          <a:xfrm>
            <a:off x="1207850" y="1989075"/>
            <a:ext cx="3608400" cy="20607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a:t>A complex idea can be conveyed with just a single still image, namely making it possible to absorb large amounts of data quickly.</a:t>
            </a:r>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57</a:t>
            </a:fld>
            <a:endParaRPr/>
          </a:p>
        </p:txBody>
      </p:sp>
      <p:pic>
        <p:nvPicPr>
          <p:cNvPr id="287" name="Google Shape;287;p21"/>
          <p:cNvPicPr preferRelativeResize="0"/>
          <p:nvPr/>
        </p:nvPicPr>
        <p:blipFill rotWithShape="1">
          <a:blip r:embed="rId3">
            <a:alphaModFix/>
          </a:blip>
          <a:srcRect l="-25002" t="18849" r="15963" b="18837"/>
          <a:stretch/>
        </p:blipFill>
        <p:spPr>
          <a:xfrm rot="-5400000">
            <a:off x="5158800" y="767525"/>
            <a:ext cx="4209600" cy="3608400"/>
          </a:xfrm>
          <a:prstGeom prst="hexagon">
            <a:avLst>
              <a:gd name="adj" fmla="val 25093"/>
              <a:gd name="vf" fmla="val 115470"/>
            </a:avLst>
          </a:prstGeom>
          <a:noFill/>
          <a:ln w="76200" cap="flat" cmpd="sng">
            <a:solidFill>
              <a:schemeClr val="accent4"/>
            </a:solidFill>
            <a:prstDash val="solid"/>
            <a:miter lim="8000"/>
            <a:headEnd type="none" w="sm" len="sm"/>
            <a:tailEnd type="none" w="sm" len="sm"/>
          </a:ln>
          <a:effectLst>
            <a:outerShdw blurRad="357188" dist="76200" dir="5400000" algn="bl" rotWithShape="0">
              <a:schemeClr val="lt1">
                <a:alpha val="50000"/>
              </a:schemeClr>
            </a:outerShdw>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1"/>
        <p:cNvGrpSpPr/>
        <p:nvPr/>
      </p:nvGrpSpPr>
      <p:grpSpPr>
        <a:xfrm>
          <a:off x="0" y="0"/>
          <a:ext cx="0" cy="0"/>
          <a:chOff x="0" y="0"/>
          <a:chExt cx="0" cy="0"/>
        </a:xfrm>
      </p:grpSpPr>
      <p:sp>
        <p:nvSpPr>
          <p:cNvPr id="292" name="Google Shape;292;p22"/>
          <p:cNvSpPr txBox="1">
            <a:spLocks noGrp="1"/>
          </p:cNvSpPr>
          <p:nvPr>
            <p:ph type="title" idx="4294967295"/>
          </p:nvPr>
        </p:nvSpPr>
        <p:spPr>
          <a:xfrm>
            <a:off x="1452450" y="4228200"/>
            <a:ext cx="6239100" cy="519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t>WANT BIG IMPACT? USE BIG IMAGE.</a:t>
            </a:r>
            <a:endParaRPr sz="2000"/>
          </a:p>
        </p:txBody>
      </p:sp>
      <p:sp>
        <p:nvSpPr>
          <p:cNvPr id="293" name="Google Shape;293;p22"/>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58</a:t>
            </a:fld>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3"/>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000"/>
              <a:t>USE DIAGRAMS TO EXPLAIN YOUR IDEAS</a:t>
            </a:r>
            <a:endParaRPr sz="3000"/>
          </a:p>
        </p:txBody>
      </p:sp>
      <p:sp>
        <p:nvSpPr>
          <p:cNvPr id="299" name="Google Shape;299;p2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59</a:t>
            </a:fld>
            <a:endParaRPr/>
          </a:p>
        </p:txBody>
      </p:sp>
      <p:sp>
        <p:nvSpPr>
          <p:cNvPr id="300" name="Google Shape;300;p23"/>
          <p:cNvSpPr/>
          <p:nvPr/>
        </p:nvSpPr>
        <p:spPr>
          <a:xfrm>
            <a:off x="3374408" y="1950275"/>
            <a:ext cx="2430300" cy="2309700"/>
          </a:xfrm>
          <a:prstGeom prst="pentagon">
            <a:avLst>
              <a:gd name="hf" fmla="val 105146"/>
              <a:gd name="vf" fmla="val 110557"/>
            </a:avLst>
          </a:pr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txBox="1"/>
          <p:nvPr/>
        </p:nvSpPr>
        <p:spPr>
          <a:xfrm>
            <a:off x="3781008" y="2598348"/>
            <a:ext cx="1617000" cy="1266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Inria Sans Light"/>
                <a:ea typeface="Inria Sans Light"/>
                <a:cs typeface="Inria Sans Light"/>
                <a:sym typeface="Inria Sans Light"/>
              </a:rPr>
              <a:t>Vestibulum nec congue tempus</a:t>
            </a:r>
            <a:endParaRPr>
              <a:solidFill>
                <a:schemeClr val="dk1"/>
              </a:solidFill>
              <a:latin typeface="Inria Sans Light"/>
              <a:ea typeface="Inria Sans Light"/>
              <a:cs typeface="Inria Sans Light"/>
              <a:sym typeface="Inria Sans Light"/>
            </a:endParaRPr>
          </a:p>
        </p:txBody>
      </p:sp>
      <p:grpSp>
        <p:nvGrpSpPr>
          <p:cNvPr id="302" name="Google Shape;302;p23"/>
          <p:cNvGrpSpPr/>
          <p:nvPr/>
        </p:nvGrpSpPr>
        <p:grpSpPr>
          <a:xfrm>
            <a:off x="4306958" y="1584305"/>
            <a:ext cx="1736995" cy="990378"/>
            <a:chOff x="4306958" y="1050905"/>
            <a:chExt cx="1736995" cy="990378"/>
          </a:xfrm>
        </p:grpSpPr>
        <p:sp>
          <p:nvSpPr>
            <p:cNvPr id="303" name="Google Shape;303;p23"/>
            <p:cNvSpPr/>
            <p:nvPr/>
          </p:nvSpPr>
          <p:spPr>
            <a:xfrm>
              <a:off x="4306958" y="1082925"/>
              <a:ext cx="565200" cy="565500"/>
            </a:xfrm>
            <a:prstGeom prst="ellipse">
              <a:avLst/>
            </a:prstGeom>
            <a:solidFill>
              <a:schemeClr val="accent6"/>
            </a:solidFill>
            <a:ln>
              <a:noFill/>
            </a:ln>
            <a:effectLst>
              <a:outerShdw blurRad="57150" dist="19050" dir="5400000" algn="bl" rotWithShape="0">
                <a:schemeClr val="lt1">
                  <a:alpha val="3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aira SemiCondensed Medium"/>
                  <a:ea typeface="Saira SemiCondensed Medium"/>
                  <a:cs typeface="Saira SemiCondensed Medium"/>
                  <a:sym typeface="Saira SemiCondensed Medium"/>
                </a:rPr>
                <a:t>01</a:t>
              </a:r>
              <a:endParaRPr sz="1200">
                <a:solidFill>
                  <a:schemeClr val="lt1"/>
                </a:solidFill>
                <a:latin typeface="Saira SemiCondensed Medium"/>
                <a:ea typeface="Saira SemiCondensed Medium"/>
                <a:cs typeface="Saira SemiCondensed Medium"/>
                <a:sym typeface="Saira SemiCondensed Medium"/>
              </a:endParaRPr>
            </a:p>
          </p:txBody>
        </p:sp>
        <p:sp>
          <p:nvSpPr>
            <p:cNvPr id="304" name="Google Shape;304;p23"/>
            <p:cNvSpPr txBox="1"/>
            <p:nvPr/>
          </p:nvSpPr>
          <p:spPr>
            <a:xfrm rot="2162736">
              <a:off x="4935606" y="1343144"/>
              <a:ext cx="1109395" cy="35782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a:solidFill>
                    <a:schemeClr val="dk1"/>
                  </a:solidFill>
                  <a:latin typeface="Inria Sans Light"/>
                  <a:ea typeface="Inria Sans Light"/>
                  <a:cs typeface="Inria Sans Light"/>
                  <a:sym typeface="Inria Sans Light"/>
                </a:rPr>
                <a:t>Lorem ipsum dolor</a:t>
              </a:r>
              <a:endParaRPr sz="800">
                <a:solidFill>
                  <a:schemeClr val="dk1"/>
                </a:solidFill>
                <a:latin typeface="Inria Sans Light"/>
                <a:ea typeface="Inria Sans Light"/>
                <a:cs typeface="Inria Sans Light"/>
                <a:sym typeface="Inria Sans Light"/>
              </a:endParaRPr>
            </a:p>
          </p:txBody>
        </p:sp>
        <p:sp>
          <p:nvSpPr>
            <p:cNvPr id="305" name="Google Shape;305;p23"/>
            <p:cNvSpPr/>
            <p:nvPr/>
          </p:nvSpPr>
          <p:spPr>
            <a:xfrm rot="2159678">
              <a:off x="4838902" y="1574444"/>
              <a:ext cx="1119431" cy="152476"/>
            </a:xfrm>
            <a:prstGeom prst="rightArrow">
              <a:avLst>
                <a:gd name="adj1" fmla="val 25514"/>
                <a:gd name="adj2" fmla="val 64322"/>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23"/>
          <p:cNvGrpSpPr/>
          <p:nvPr/>
        </p:nvGrpSpPr>
        <p:grpSpPr>
          <a:xfrm>
            <a:off x="5576108" y="2550125"/>
            <a:ext cx="790551" cy="1741574"/>
            <a:chOff x="5576108" y="2016725"/>
            <a:chExt cx="790551" cy="1741574"/>
          </a:xfrm>
        </p:grpSpPr>
        <p:sp>
          <p:nvSpPr>
            <p:cNvPr id="307" name="Google Shape;307;p23"/>
            <p:cNvSpPr/>
            <p:nvPr/>
          </p:nvSpPr>
          <p:spPr>
            <a:xfrm>
              <a:off x="5576108" y="2016725"/>
              <a:ext cx="565200" cy="565500"/>
            </a:xfrm>
            <a:prstGeom prst="ellipse">
              <a:avLst/>
            </a:prstGeom>
            <a:solidFill>
              <a:schemeClr val="accent5"/>
            </a:solidFill>
            <a:ln>
              <a:noFill/>
            </a:ln>
            <a:effectLst>
              <a:outerShdw blurRad="57150" dist="19050" dir="5400000" algn="bl" rotWithShape="0">
                <a:schemeClr val="lt1">
                  <a:alpha val="3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aira SemiCondensed Medium"/>
                  <a:ea typeface="Saira SemiCondensed Medium"/>
                  <a:cs typeface="Saira SemiCondensed Medium"/>
                  <a:sym typeface="Saira SemiCondensed Medium"/>
                </a:rPr>
                <a:t>02</a:t>
              </a:r>
              <a:endParaRPr sz="1200">
                <a:solidFill>
                  <a:schemeClr val="lt1"/>
                </a:solidFill>
                <a:latin typeface="Saira SemiCondensed Medium"/>
                <a:ea typeface="Saira SemiCondensed Medium"/>
                <a:cs typeface="Saira SemiCondensed Medium"/>
                <a:sym typeface="Saira SemiCondensed Medium"/>
              </a:endParaRPr>
            </a:p>
          </p:txBody>
        </p:sp>
        <p:sp>
          <p:nvSpPr>
            <p:cNvPr id="308" name="Google Shape;308;p23"/>
            <p:cNvSpPr txBox="1"/>
            <p:nvPr/>
          </p:nvSpPr>
          <p:spPr>
            <a:xfrm rot="6484358">
              <a:off x="5469273" y="2996370"/>
              <a:ext cx="1110171" cy="35775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a:solidFill>
                    <a:schemeClr val="dk1"/>
                  </a:solidFill>
                  <a:latin typeface="Inria Sans Light"/>
                  <a:ea typeface="Inria Sans Light"/>
                  <a:cs typeface="Inria Sans Light"/>
                  <a:sym typeface="Inria Sans Light"/>
                </a:rPr>
                <a:t>Lorem ipsum dolor</a:t>
              </a:r>
              <a:endParaRPr sz="800">
                <a:solidFill>
                  <a:schemeClr val="dk1"/>
                </a:solidFill>
                <a:latin typeface="Inria Sans Light"/>
                <a:ea typeface="Inria Sans Light"/>
                <a:cs typeface="Inria Sans Light"/>
                <a:sym typeface="Inria Sans Light"/>
              </a:endParaRPr>
            </a:p>
          </p:txBody>
        </p:sp>
        <p:sp>
          <p:nvSpPr>
            <p:cNvPr id="309" name="Google Shape;309;p23"/>
            <p:cNvSpPr/>
            <p:nvPr/>
          </p:nvSpPr>
          <p:spPr>
            <a:xfrm rot="6479001">
              <a:off x="5275897" y="3050667"/>
              <a:ext cx="1119386" cy="152834"/>
            </a:xfrm>
            <a:prstGeom prst="rightArrow">
              <a:avLst>
                <a:gd name="adj1" fmla="val 25514"/>
                <a:gd name="adj2" fmla="val 6432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23"/>
          <p:cNvGrpSpPr/>
          <p:nvPr/>
        </p:nvGrpSpPr>
        <p:grpSpPr>
          <a:xfrm>
            <a:off x="4012057" y="3985225"/>
            <a:ext cx="1612175" cy="940953"/>
            <a:chOff x="4012057" y="3451825"/>
            <a:chExt cx="1612175" cy="940953"/>
          </a:xfrm>
        </p:grpSpPr>
        <p:sp>
          <p:nvSpPr>
            <p:cNvPr id="311" name="Google Shape;311;p23"/>
            <p:cNvSpPr/>
            <p:nvPr/>
          </p:nvSpPr>
          <p:spPr>
            <a:xfrm>
              <a:off x="5059033" y="3451825"/>
              <a:ext cx="565200" cy="565500"/>
            </a:xfrm>
            <a:prstGeom prst="ellipse">
              <a:avLst/>
            </a:prstGeom>
            <a:solidFill>
              <a:schemeClr val="accent4"/>
            </a:solidFill>
            <a:ln>
              <a:noFill/>
            </a:ln>
            <a:effectLst>
              <a:outerShdw blurRad="57150" dist="19050" dir="5400000" algn="bl" rotWithShape="0">
                <a:schemeClr val="lt1">
                  <a:alpha val="3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aira SemiCondensed Medium"/>
                  <a:ea typeface="Saira SemiCondensed Medium"/>
                  <a:cs typeface="Saira SemiCondensed Medium"/>
                  <a:sym typeface="Saira SemiCondensed Medium"/>
                </a:rPr>
                <a:t>03</a:t>
              </a:r>
              <a:endParaRPr sz="1200">
                <a:solidFill>
                  <a:schemeClr val="lt1"/>
                </a:solidFill>
                <a:latin typeface="Saira SemiCondensed Medium"/>
                <a:ea typeface="Saira SemiCondensed Medium"/>
                <a:cs typeface="Saira SemiCondensed Medium"/>
                <a:sym typeface="Saira SemiCondensed Medium"/>
              </a:endParaRPr>
            </a:p>
          </p:txBody>
        </p:sp>
        <p:sp>
          <p:nvSpPr>
            <p:cNvPr id="312" name="Google Shape;312;p23"/>
            <p:cNvSpPr txBox="1"/>
            <p:nvPr/>
          </p:nvSpPr>
          <p:spPr>
            <a:xfrm rot="9294">
              <a:off x="4017981" y="4033678"/>
              <a:ext cx="1109704" cy="357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a:solidFill>
                    <a:schemeClr val="dk1"/>
                  </a:solidFill>
                  <a:latin typeface="Inria Sans Light"/>
                  <a:ea typeface="Inria Sans Light"/>
                  <a:cs typeface="Inria Sans Light"/>
                  <a:sym typeface="Inria Sans Light"/>
                </a:rPr>
                <a:t>Lorem ipsum dolor</a:t>
              </a:r>
              <a:endParaRPr sz="800">
                <a:solidFill>
                  <a:schemeClr val="dk1"/>
                </a:solidFill>
                <a:latin typeface="Inria Sans Light"/>
                <a:ea typeface="Inria Sans Light"/>
                <a:cs typeface="Inria Sans Light"/>
                <a:sym typeface="Inria Sans Light"/>
              </a:endParaRPr>
            </a:p>
          </p:txBody>
        </p:sp>
        <p:sp>
          <p:nvSpPr>
            <p:cNvPr id="313" name="Google Shape;313;p23"/>
            <p:cNvSpPr/>
            <p:nvPr/>
          </p:nvSpPr>
          <p:spPr>
            <a:xfrm rot="10799079">
              <a:off x="4012507" y="3933353"/>
              <a:ext cx="1119600" cy="152703"/>
            </a:xfrm>
            <a:prstGeom prst="rightArrow">
              <a:avLst>
                <a:gd name="adj1" fmla="val 25514"/>
                <a:gd name="adj2" fmla="val 6432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23"/>
          <p:cNvGrpSpPr/>
          <p:nvPr/>
        </p:nvGrpSpPr>
        <p:grpSpPr>
          <a:xfrm>
            <a:off x="2779907" y="3133397"/>
            <a:ext cx="1326676" cy="1417328"/>
            <a:chOff x="2779907" y="2599997"/>
            <a:chExt cx="1326676" cy="1417328"/>
          </a:xfrm>
        </p:grpSpPr>
        <p:sp>
          <p:nvSpPr>
            <p:cNvPr id="315" name="Google Shape;315;p23"/>
            <p:cNvSpPr/>
            <p:nvPr/>
          </p:nvSpPr>
          <p:spPr>
            <a:xfrm>
              <a:off x="3541383" y="3451825"/>
              <a:ext cx="565200" cy="565500"/>
            </a:xfrm>
            <a:prstGeom prst="ellipse">
              <a:avLst/>
            </a:prstGeom>
            <a:solidFill>
              <a:schemeClr val="accent3"/>
            </a:solidFill>
            <a:ln>
              <a:noFill/>
            </a:ln>
            <a:effectLst>
              <a:outerShdw blurRad="57150" dist="19050" dir="5400000" algn="bl" rotWithShape="0">
                <a:schemeClr val="lt1">
                  <a:alpha val="3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aira SemiCondensed Medium"/>
                  <a:ea typeface="Saira SemiCondensed Medium"/>
                  <a:cs typeface="Saira SemiCondensed Medium"/>
                  <a:sym typeface="Saira SemiCondensed Medium"/>
                </a:rPr>
                <a:t>04</a:t>
              </a:r>
              <a:endParaRPr sz="1200">
                <a:solidFill>
                  <a:schemeClr val="lt1"/>
                </a:solidFill>
                <a:latin typeface="Saira SemiCondensed Medium"/>
                <a:ea typeface="Saira SemiCondensed Medium"/>
                <a:cs typeface="Saira SemiCondensed Medium"/>
                <a:sym typeface="Saira SemiCondensed Medium"/>
              </a:endParaRPr>
            </a:p>
          </p:txBody>
        </p:sp>
        <p:sp>
          <p:nvSpPr>
            <p:cNvPr id="316" name="Google Shape;316;p23"/>
            <p:cNvSpPr txBox="1"/>
            <p:nvPr/>
          </p:nvSpPr>
          <p:spPr>
            <a:xfrm rot="4327392">
              <a:off x="2565306" y="3026908"/>
              <a:ext cx="1110202" cy="35775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a:solidFill>
                    <a:schemeClr val="dk1"/>
                  </a:solidFill>
                  <a:latin typeface="Inria Sans Light"/>
                  <a:ea typeface="Inria Sans Light"/>
                  <a:cs typeface="Inria Sans Light"/>
                  <a:sym typeface="Inria Sans Light"/>
                </a:rPr>
                <a:t>Lorem ipsum dolor</a:t>
              </a:r>
              <a:endParaRPr sz="800">
                <a:solidFill>
                  <a:schemeClr val="dk1"/>
                </a:solidFill>
                <a:latin typeface="Inria Sans Light"/>
                <a:ea typeface="Inria Sans Light"/>
                <a:cs typeface="Inria Sans Light"/>
                <a:sym typeface="Inria Sans Light"/>
              </a:endParaRPr>
            </a:p>
          </p:txBody>
        </p:sp>
        <p:sp>
          <p:nvSpPr>
            <p:cNvPr id="317" name="Google Shape;317;p23"/>
            <p:cNvSpPr/>
            <p:nvPr/>
          </p:nvSpPr>
          <p:spPr>
            <a:xfrm rot="-6478717">
              <a:off x="2755922" y="3079191"/>
              <a:ext cx="1119672" cy="153413"/>
            </a:xfrm>
            <a:prstGeom prst="rightArrow">
              <a:avLst>
                <a:gd name="adj1" fmla="val 25514"/>
                <a:gd name="adj2" fmla="val 6432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23"/>
          <p:cNvGrpSpPr/>
          <p:nvPr/>
        </p:nvGrpSpPr>
        <p:grpSpPr>
          <a:xfrm>
            <a:off x="3027033" y="1570212"/>
            <a:ext cx="1270977" cy="1545413"/>
            <a:chOff x="3027033" y="1036812"/>
            <a:chExt cx="1270977" cy="1545413"/>
          </a:xfrm>
        </p:grpSpPr>
        <p:sp>
          <p:nvSpPr>
            <p:cNvPr id="319" name="Google Shape;319;p23"/>
            <p:cNvSpPr/>
            <p:nvPr/>
          </p:nvSpPr>
          <p:spPr>
            <a:xfrm>
              <a:off x="3027033" y="2016725"/>
              <a:ext cx="565200" cy="565500"/>
            </a:xfrm>
            <a:prstGeom prst="ellipse">
              <a:avLst/>
            </a:prstGeom>
            <a:solidFill>
              <a:schemeClr val="accent2"/>
            </a:solidFill>
            <a:ln>
              <a:noFill/>
            </a:ln>
            <a:effectLst>
              <a:outerShdw blurRad="57150" dist="19050" dir="5400000" algn="bl" rotWithShape="0">
                <a:schemeClr val="lt1">
                  <a:alpha val="3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aira SemiCondensed Medium"/>
                  <a:ea typeface="Saira SemiCondensed Medium"/>
                  <a:cs typeface="Saira SemiCondensed Medium"/>
                  <a:sym typeface="Saira SemiCondensed Medium"/>
                </a:rPr>
                <a:t>05</a:t>
              </a:r>
              <a:endParaRPr sz="1200">
                <a:solidFill>
                  <a:schemeClr val="lt1"/>
                </a:solidFill>
                <a:latin typeface="Saira SemiCondensed Medium"/>
                <a:ea typeface="Saira SemiCondensed Medium"/>
                <a:cs typeface="Saira SemiCondensed Medium"/>
                <a:sym typeface="Saira SemiCondensed Medium"/>
              </a:endParaRPr>
            </a:p>
          </p:txBody>
        </p:sp>
        <p:sp>
          <p:nvSpPr>
            <p:cNvPr id="320" name="Google Shape;320;p23"/>
            <p:cNvSpPr txBox="1"/>
            <p:nvPr/>
          </p:nvSpPr>
          <p:spPr>
            <a:xfrm rot="-2159593">
              <a:off x="3151495" y="1328517"/>
              <a:ext cx="1109770" cy="35769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a:solidFill>
                    <a:schemeClr val="dk1"/>
                  </a:solidFill>
                  <a:latin typeface="Inria Sans Light"/>
                  <a:ea typeface="Inria Sans Light"/>
                  <a:cs typeface="Inria Sans Light"/>
                  <a:sym typeface="Inria Sans Light"/>
                </a:rPr>
                <a:t>Lorem ipsum dolor</a:t>
              </a:r>
              <a:endParaRPr sz="800">
                <a:solidFill>
                  <a:schemeClr val="dk1"/>
                </a:solidFill>
                <a:latin typeface="Inria Sans Light"/>
                <a:ea typeface="Inria Sans Light"/>
                <a:cs typeface="Inria Sans Light"/>
                <a:sym typeface="Inria Sans Light"/>
              </a:endParaRPr>
            </a:p>
          </p:txBody>
        </p:sp>
        <p:sp>
          <p:nvSpPr>
            <p:cNvPr id="321" name="Google Shape;321;p23"/>
            <p:cNvSpPr/>
            <p:nvPr/>
          </p:nvSpPr>
          <p:spPr>
            <a:xfrm rot="-2159137">
              <a:off x="3240473" y="1559002"/>
              <a:ext cx="1119673" cy="153273"/>
            </a:xfrm>
            <a:prstGeom prst="rightArrow">
              <a:avLst>
                <a:gd name="adj1" fmla="val 25514"/>
                <a:gd name="adj2" fmla="val 6432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Times New Roman" panose="02020603050405020304" pitchFamily="18" charset="0"/>
                <a:cs typeface="Times New Roman" panose="02020603050405020304" pitchFamily="18" charset="0"/>
              </a:rPr>
              <a:t>Introduction</a:t>
            </a:r>
            <a:endParaRPr dirty="0">
              <a:latin typeface="Times New Roman" panose="02020603050405020304" pitchFamily="18" charset="0"/>
              <a:cs typeface="Times New Roman" panose="02020603050405020304" pitchFamily="18" charset="0"/>
            </a:endParaRPr>
          </a:p>
        </p:txBody>
      </p:sp>
      <p:sp>
        <p:nvSpPr>
          <p:cNvPr id="242" name="Google Shape;242;p17"/>
          <p:cNvSpPr txBox="1">
            <a:spLocks noGrp="1"/>
          </p:cNvSpPr>
          <p:nvPr>
            <p:ph type="body" idx="1"/>
          </p:nvPr>
        </p:nvSpPr>
        <p:spPr>
          <a:xfrm>
            <a:off x="1099458" y="1626086"/>
            <a:ext cx="7783285" cy="2728199"/>
          </a:xfrm>
          <a:prstGeom prst="rect">
            <a:avLst/>
          </a:prstGeom>
        </p:spPr>
        <p:txBody>
          <a:bodyPr spcFirstLastPara="1" wrap="square" lIns="0" tIns="0" rIns="0" bIns="0" anchor="t" anchorCtr="0">
            <a:noAutofit/>
          </a:bodyPr>
          <a:lstStyle/>
          <a:p>
            <a:pPr lvl="0" algn="just"/>
            <a:r>
              <a:rPr lang="en-US" sz="1700" dirty="0">
                <a:latin typeface="Inria Sans" panose="020B0604020202020204" charset="0"/>
                <a:cs typeface="Times New Roman" panose="02020603050405020304" pitchFamily="18" charset="0"/>
              </a:rPr>
              <a:t>Many of these are technical, including interoperability and scalability</a:t>
            </a:r>
          </a:p>
          <a:p>
            <a:pPr lvl="0" algn="just"/>
            <a:endParaRPr lang="en-US" sz="1700" dirty="0">
              <a:latin typeface="Inria Sans" panose="020B0604020202020204" charset="0"/>
              <a:cs typeface="Times New Roman" panose="02020603050405020304" pitchFamily="18" charset="0"/>
            </a:endParaRPr>
          </a:p>
          <a:p>
            <a:pPr lvl="0" algn="just"/>
            <a:r>
              <a:rPr lang="en-US" sz="1700" dirty="0">
                <a:latin typeface="Inria Sans" panose="020B0604020202020204" charset="0"/>
                <a:cs typeface="Times New Roman" panose="02020603050405020304" pitchFamily="18" charset="0"/>
              </a:rPr>
              <a:t>How to invest in the IoT is a challenge for business</a:t>
            </a:r>
          </a:p>
          <a:p>
            <a:pPr lvl="0" algn="just"/>
            <a:endParaRPr lang="en-US" sz="1700" dirty="0">
              <a:latin typeface="Inria Sans" panose="020B0604020202020204" charset="0"/>
              <a:cs typeface="Times New Roman" panose="02020603050405020304" pitchFamily="18" charset="0"/>
            </a:endParaRPr>
          </a:p>
          <a:p>
            <a:pPr lvl="0" algn="just"/>
            <a:r>
              <a:rPr lang="en-US" sz="1700" dirty="0">
                <a:latin typeface="Inria Sans" panose="020B0604020202020204" charset="0"/>
                <a:cs typeface="Times New Roman" panose="02020603050405020304" pitchFamily="18" charset="0"/>
              </a:rPr>
              <a:t>Major social, legal and ethical challenges, including security and privacy</a:t>
            </a:r>
          </a:p>
          <a:p>
            <a:pPr lvl="0" algn="just"/>
            <a:endParaRPr lang="en-US" sz="1700" dirty="0">
              <a:latin typeface="Inria Sans" panose="020B0604020202020204" charset="0"/>
              <a:cs typeface="Times New Roman" panose="02020603050405020304" pitchFamily="18" charset="0"/>
            </a:endParaRPr>
          </a:p>
          <a:p>
            <a:pPr lvl="0" algn="just"/>
            <a:r>
              <a:rPr lang="en-US" sz="1700" dirty="0">
                <a:latin typeface="Inria Sans" panose="020B0604020202020204" charset="0"/>
                <a:cs typeface="Times New Roman" panose="02020603050405020304" pitchFamily="18" charset="0"/>
              </a:rPr>
              <a:t>As the future IoT will be a multi-national, multi-industry, multi-technology infrastructure</a:t>
            </a: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79246415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AND TABLES TO COMPARE DATA</a:t>
            </a:r>
            <a:endParaRPr/>
          </a:p>
        </p:txBody>
      </p:sp>
      <p:graphicFrame>
        <p:nvGraphicFramePr>
          <p:cNvPr id="327" name="Google Shape;327;p24"/>
          <p:cNvGraphicFramePr/>
          <p:nvPr/>
        </p:nvGraphicFramePr>
        <p:xfrm>
          <a:off x="1207800" y="1564481"/>
          <a:ext cx="6728400" cy="2633800"/>
        </p:xfrm>
        <a:graphic>
          <a:graphicData uri="http://schemas.openxmlformats.org/drawingml/2006/table">
            <a:tbl>
              <a:tblPr>
                <a:noFill/>
                <a:tableStyleId>{8920840A-3DD9-4F27-BA70-8E1CD972C3AE}</a:tableStyleId>
              </a:tblPr>
              <a:tblGrid>
                <a:gridCol w="1682100"/>
                <a:gridCol w="1682100"/>
                <a:gridCol w="1682100"/>
                <a:gridCol w="1682100"/>
              </a:tblGrid>
              <a:tr h="658450">
                <a:tc>
                  <a:txBody>
                    <a:bodyPr/>
                    <a:lstStyle/>
                    <a:p>
                      <a:pPr marL="0" lvl="0" indent="0" algn="l" rtl="0">
                        <a:spcBef>
                          <a:spcPts val="0"/>
                        </a:spcBef>
                        <a:spcAft>
                          <a:spcPts val="0"/>
                        </a:spcAft>
                        <a:buNone/>
                      </a:pPr>
                      <a:endParaRPr dirty="0">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dirty="0">
                          <a:solidFill>
                            <a:schemeClr val="accent4"/>
                          </a:solidFill>
                          <a:latin typeface="Inria Sans Light"/>
                          <a:ea typeface="Inria Sans Light"/>
                          <a:cs typeface="Inria Sans Light"/>
                          <a:sym typeface="Inria Sans Light"/>
                        </a:rPr>
                        <a:t>A</a:t>
                      </a:r>
                      <a:endParaRPr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a:solidFill>
                            <a:schemeClr val="accent4"/>
                          </a:solidFill>
                          <a:latin typeface="Inria Sans Light"/>
                          <a:ea typeface="Inria Sans Light"/>
                          <a:cs typeface="Inria Sans Light"/>
                          <a:sym typeface="Inria Sans Light"/>
                        </a:rPr>
                        <a:t>B</a:t>
                      </a:r>
                      <a:endParaRPr>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a:solidFill>
                            <a:schemeClr val="accent4"/>
                          </a:solidFill>
                          <a:latin typeface="Inria Sans Light"/>
                          <a:ea typeface="Inria Sans Light"/>
                          <a:cs typeface="Inria Sans Light"/>
                          <a:sym typeface="Inria Sans Light"/>
                        </a:rPr>
                        <a:t>C</a:t>
                      </a:r>
                      <a:endParaRPr>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r>
              <a:tr h="658450">
                <a:tc>
                  <a:txBody>
                    <a:bodyPr/>
                    <a:lstStyle/>
                    <a:p>
                      <a:pPr marL="0" lvl="0" indent="0" algn="r" rtl="0">
                        <a:spcBef>
                          <a:spcPts val="0"/>
                        </a:spcBef>
                        <a:spcAft>
                          <a:spcPts val="0"/>
                        </a:spcAft>
                        <a:buNone/>
                      </a:pPr>
                      <a:r>
                        <a:rPr lang="en">
                          <a:solidFill>
                            <a:schemeClr val="accent4"/>
                          </a:solidFill>
                          <a:latin typeface="Inria Sans Light"/>
                          <a:ea typeface="Inria Sans Light"/>
                          <a:cs typeface="Inria Sans Light"/>
                          <a:sym typeface="Inria Sans Light"/>
                        </a:rPr>
                        <a:t>Yellow</a:t>
                      </a:r>
                      <a:endParaRPr>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a:solidFill>
                            <a:schemeClr val="dk1"/>
                          </a:solidFill>
                          <a:latin typeface="Inria Sans"/>
                          <a:ea typeface="Inria Sans"/>
                          <a:cs typeface="Inria Sans"/>
                          <a:sym typeface="Inria Sans"/>
                        </a:rPr>
                        <a:t>10</a:t>
                      </a:r>
                      <a:endParaRPr sz="2400" b="1">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a:solidFill>
                            <a:schemeClr val="dk1"/>
                          </a:solidFill>
                          <a:latin typeface="Inria Sans"/>
                          <a:ea typeface="Inria Sans"/>
                          <a:cs typeface="Inria Sans"/>
                          <a:sym typeface="Inria Sans"/>
                        </a:rPr>
                        <a:t>20</a:t>
                      </a:r>
                      <a:endParaRPr sz="2400" b="1">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a:solidFill>
                            <a:schemeClr val="dk1"/>
                          </a:solidFill>
                          <a:latin typeface="Inria Sans"/>
                          <a:ea typeface="Inria Sans"/>
                          <a:cs typeface="Inria Sans"/>
                          <a:sym typeface="Inria Sans"/>
                        </a:rPr>
                        <a:t>7</a:t>
                      </a:r>
                      <a:endParaRPr sz="2400" b="1">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r>
              <a:tr h="658450">
                <a:tc>
                  <a:txBody>
                    <a:bodyPr/>
                    <a:lstStyle/>
                    <a:p>
                      <a:pPr marL="0" lvl="0" indent="0" algn="r" rtl="0">
                        <a:spcBef>
                          <a:spcPts val="0"/>
                        </a:spcBef>
                        <a:spcAft>
                          <a:spcPts val="0"/>
                        </a:spcAft>
                        <a:buNone/>
                      </a:pPr>
                      <a:r>
                        <a:rPr lang="en">
                          <a:solidFill>
                            <a:schemeClr val="accent4"/>
                          </a:solidFill>
                          <a:latin typeface="Inria Sans Light"/>
                          <a:ea typeface="Inria Sans Light"/>
                          <a:cs typeface="Inria Sans Light"/>
                          <a:sym typeface="Inria Sans Light"/>
                        </a:rPr>
                        <a:t>Blue</a:t>
                      </a:r>
                      <a:endParaRPr>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a:solidFill>
                            <a:schemeClr val="dk1"/>
                          </a:solidFill>
                          <a:latin typeface="Inria Sans"/>
                          <a:ea typeface="Inria Sans"/>
                          <a:cs typeface="Inria Sans"/>
                          <a:sym typeface="Inria Sans"/>
                        </a:rPr>
                        <a:t>30</a:t>
                      </a:r>
                      <a:endParaRPr sz="2400" b="1">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a:solidFill>
                            <a:schemeClr val="dk1"/>
                          </a:solidFill>
                          <a:latin typeface="Inria Sans"/>
                          <a:ea typeface="Inria Sans"/>
                          <a:cs typeface="Inria Sans"/>
                          <a:sym typeface="Inria Sans"/>
                        </a:rPr>
                        <a:t>15</a:t>
                      </a:r>
                      <a:endParaRPr sz="2400" b="1">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a:solidFill>
                            <a:schemeClr val="dk1"/>
                          </a:solidFill>
                          <a:latin typeface="Inria Sans"/>
                          <a:ea typeface="Inria Sans"/>
                          <a:cs typeface="Inria Sans"/>
                          <a:sym typeface="Inria Sans"/>
                        </a:rPr>
                        <a:t>10</a:t>
                      </a:r>
                      <a:endParaRPr sz="2400" b="1">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r>
              <a:tr h="658450">
                <a:tc>
                  <a:txBody>
                    <a:bodyPr/>
                    <a:lstStyle/>
                    <a:p>
                      <a:pPr marL="0" lvl="0" indent="0" algn="r" rtl="0">
                        <a:spcBef>
                          <a:spcPts val="0"/>
                        </a:spcBef>
                        <a:spcAft>
                          <a:spcPts val="0"/>
                        </a:spcAft>
                        <a:buNone/>
                      </a:pPr>
                      <a:r>
                        <a:rPr lang="en">
                          <a:solidFill>
                            <a:schemeClr val="accent4"/>
                          </a:solidFill>
                          <a:latin typeface="Inria Sans Light"/>
                          <a:ea typeface="Inria Sans Light"/>
                          <a:cs typeface="Inria Sans Light"/>
                          <a:sym typeface="Inria Sans Light"/>
                        </a:rPr>
                        <a:t>Orange</a:t>
                      </a:r>
                      <a:endParaRPr>
                        <a:solidFill>
                          <a:schemeClr val="accent4"/>
                        </a:solidFill>
                        <a:latin typeface="Inria Sans Light"/>
                        <a:ea typeface="Inria Sans Light"/>
                        <a:cs typeface="Inria Sans Light"/>
                        <a:sym typeface="Inria Sans Light"/>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dirty="0">
                          <a:solidFill>
                            <a:schemeClr val="dk1"/>
                          </a:solidFill>
                          <a:latin typeface="Inria Sans"/>
                          <a:ea typeface="Inria Sans"/>
                          <a:cs typeface="Inria Sans"/>
                          <a:sym typeface="Inria Sans"/>
                        </a:rPr>
                        <a:t>5</a:t>
                      </a:r>
                      <a:endParaRPr sz="2400" b="1"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dirty="0">
                          <a:solidFill>
                            <a:schemeClr val="dk1"/>
                          </a:solidFill>
                          <a:latin typeface="Inria Sans"/>
                          <a:ea typeface="Inria Sans"/>
                          <a:cs typeface="Inria Sans"/>
                          <a:sym typeface="Inria Sans"/>
                        </a:rPr>
                        <a:t>24</a:t>
                      </a:r>
                      <a:endParaRPr sz="2400" b="1"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dirty="0">
                          <a:solidFill>
                            <a:schemeClr val="dk1"/>
                          </a:solidFill>
                          <a:latin typeface="Inria Sans"/>
                          <a:ea typeface="Inria Sans"/>
                          <a:cs typeface="Inria Sans"/>
                          <a:sym typeface="Inria Sans"/>
                        </a:rPr>
                        <a:t>16</a:t>
                      </a:r>
                      <a:endParaRPr sz="2400" b="1"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r>
            </a:tbl>
          </a:graphicData>
        </a:graphic>
      </p:graphicFrame>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60</a:t>
            </a:fld>
            <a:endParaRPr/>
          </a:p>
        </p:txBody>
      </p:sp>
    </p:spTree>
    <p:extLst>
      <p:ext uri="{BB962C8B-B14F-4D97-AF65-F5344CB8AC3E}">
        <p14:creationId xmlns:p14="http://schemas.microsoft.com/office/powerpoint/2010/main" val="7014927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3000">
              <a:schemeClr val="accent2"/>
            </a:gs>
            <a:gs pos="31000">
              <a:schemeClr val="accent1"/>
            </a:gs>
            <a:gs pos="100000">
              <a:schemeClr val="lt1"/>
            </a:gs>
          </a:gsLst>
          <a:lin ang="8100019" scaled="0"/>
        </a:gradFill>
        <a:effectLst/>
      </p:bgPr>
    </p:bg>
    <p:spTree>
      <p:nvGrpSpPr>
        <p:cNvPr id="1" name="Shape 332"/>
        <p:cNvGrpSpPr/>
        <p:nvPr/>
      </p:nvGrpSpPr>
      <p:grpSpPr>
        <a:xfrm>
          <a:off x="0" y="0"/>
          <a:ext cx="0" cy="0"/>
          <a:chOff x="0" y="0"/>
          <a:chExt cx="0" cy="0"/>
        </a:xfrm>
      </p:grpSpPr>
      <p:sp>
        <p:nvSpPr>
          <p:cNvPr id="333" name="Google Shape;333;p25"/>
          <p:cNvSpPr/>
          <p:nvPr/>
        </p:nvSpPr>
        <p:spPr>
          <a:xfrm>
            <a:off x="590925" y="7139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txBox="1">
            <a:spLocks noGrp="1"/>
          </p:cNvSpPr>
          <p:nvPr>
            <p:ph type="title" idx="4294967295"/>
          </p:nvPr>
        </p:nvSpPr>
        <p:spPr>
          <a:xfrm>
            <a:off x="457200" y="36895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MAPS</a:t>
            </a:r>
            <a:endParaRPr/>
          </a:p>
        </p:txBody>
      </p:sp>
      <p:sp>
        <p:nvSpPr>
          <p:cNvPr id="335" name="Google Shape;335;p25"/>
          <p:cNvSpPr/>
          <p:nvPr/>
        </p:nvSpPr>
        <p:spPr>
          <a:xfrm>
            <a:off x="2169150" y="1561125"/>
            <a:ext cx="673200" cy="202500"/>
          </a:xfrm>
          <a:prstGeom prst="wedgeRectCallout">
            <a:avLst>
              <a:gd name="adj1" fmla="val -21428"/>
              <a:gd name="adj2" fmla="val 84287"/>
            </a:avLst>
          </a:prstGeom>
          <a:gradFill>
            <a:gsLst>
              <a:gs pos="0">
                <a:schemeClr val="accent3"/>
              </a:gs>
              <a:gs pos="100000">
                <a:schemeClr val="accent4"/>
              </a:gs>
            </a:gsLst>
            <a:lin ang="0" scaled="0"/>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lt1"/>
                </a:solidFill>
                <a:latin typeface="Inria Sans Light"/>
                <a:ea typeface="Inria Sans Light"/>
                <a:cs typeface="Inria Sans Light"/>
                <a:sym typeface="Inria Sans Light"/>
              </a:rPr>
              <a:t>our office</a:t>
            </a:r>
            <a:endParaRPr sz="900">
              <a:solidFill>
                <a:schemeClr val="lt1"/>
              </a:solidFill>
              <a:latin typeface="Inria Sans Light"/>
              <a:ea typeface="Inria Sans Light"/>
              <a:cs typeface="Inria Sans Light"/>
              <a:sym typeface="Inria Sans Light"/>
            </a:endParaRPr>
          </a:p>
        </p:txBody>
      </p:sp>
      <p:sp>
        <p:nvSpPr>
          <p:cNvPr id="336" name="Google Shape;336;p2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61</a:t>
            </a:fld>
            <a:endParaRPr/>
          </a:p>
        </p:txBody>
      </p:sp>
      <p:sp>
        <p:nvSpPr>
          <p:cNvPr id="337" name="Google Shape;337;p25"/>
          <p:cNvSpPr txBox="1">
            <a:spLocks noGrp="1"/>
          </p:cNvSpPr>
          <p:nvPr>
            <p:ph type="body" idx="4294967295"/>
          </p:nvPr>
        </p:nvSpPr>
        <p:spPr>
          <a:xfrm>
            <a:off x="457200" y="4756975"/>
            <a:ext cx="7719300" cy="306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Find more maps at </a:t>
            </a:r>
            <a:r>
              <a:rPr lang="en" sz="900" u="sng">
                <a:hlinkClick r:id="rId3"/>
              </a:rPr>
              <a:t>slidescarnival.com/extra-free-resources-icons-and-maps</a:t>
            </a:r>
            <a:endParaRPr sz="900"/>
          </a:p>
          <a:p>
            <a:pPr marL="0" lvl="0" indent="0" algn="l" rtl="0">
              <a:spcBef>
                <a:spcPts val="600"/>
              </a:spcBef>
              <a:spcAft>
                <a:spcPts val="600"/>
              </a:spcAft>
              <a:buNone/>
            </a:pPr>
            <a:endParaRPr sz="900" b="1"/>
          </a:p>
        </p:txBody>
      </p:sp>
      <p:sp>
        <p:nvSpPr>
          <p:cNvPr id="338" name="Google Shape;338;p25"/>
          <p:cNvSpPr/>
          <p:nvPr/>
        </p:nvSpPr>
        <p:spPr>
          <a:xfrm rot="5400000">
            <a:off x="1244975" y="1970150"/>
            <a:ext cx="198300" cy="171600"/>
          </a:xfrm>
          <a:prstGeom prst="hexagon">
            <a:avLst>
              <a:gd name="adj" fmla="val 25000"/>
              <a:gd name="vf" fmla="val 115470"/>
            </a:avLst>
          </a:prstGeom>
          <a:gradFill>
            <a:gsLst>
              <a:gs pos="0">
                <a:schemeClr val="accent3"/>
              </a:gs>
              <a:gs pos="100000">
                <a:schemeClr val="accent4"/>
              </a:gs>
            </a:gsLst>
            <a:lin ang="0" scaled="0"/>
          </a:gradFill>
          <a:ln>
            <a:noFill/>
          </a:ln>
          <a:effectLst>
            <a:outerShdw blurRad="57150" dist="9525" dir="5400000" algn="bl" rotWithShape="0">
              <a:schemeClr val="lt1">
                <a:alpha val="64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rot="5400000">
            <a:off x="2907075" y="3567850"/>
            <a:ext cx="198300" cy="171600"/>
          </a:xfrm>
          <a:prstGeom prst="hexagon">
            <a:avLst>
              <a:gd name="adj" fmla="val 25000"/>
              <a:gd name="vf" fmla="val 115470"/>
            </a:avLst>
          </a:prstGeom>
          <a:gradFill>
            <a:gsLst>
              <a:gs pos="0">
                <a:schemeClr val="accent3"/>
              </a:gs>
              <a:gs pos="100000">
                <a:schemeClr val="accent4"/>
              </a:gs>
            </a:gsLst>
            <a:lin ang="0" scaled="0"/>
          </a:gradFill>
          <a:ln>
            <a:noFill/>
          </a:ln>
          <a:effectLst>
            <a:outerShdw blurRad="57150" dist="9525" dir="5400000" algn="bl" rotWithShape="0">
              <a:schemeClr val="lt1">
                <a:alpha val="64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rot="5400000">
            <a:off x="3925200" y="1738350"/>
            <a:ext cx="198300" cy="171600"/>
          </a:xfrm>
          <a:prstGeom prst="hexagon">
            <a:avLst>
              <a:gd name="adj" fmla="val 25000"/>
              <a:gd name="vf" fmla="val 115470"/>
            </a:avLst>
          </a:prstGeom>
          <a:gradFill>
            <a:gsLst>
              <a:gs pos="0">
                <a:schemeClr val="accent3"/>
              </a:gs>
              <a:gs pos="100000">
                <a:schemeClr val="accent4"/>
              </a:gs>
            </a:gsLst>
            <a:lin ang="0" scaled="0"/>
          </a:gradFill>
          <a:ln>
            <a:noFill/>
          </a:ln>
          <a:effectLst>
            <a:outerShdw blurRad="57150" dist="9525" dir="5400000" algn="bl" rotWithShape="0">
              <a:schemeClr val="lt1">
                <a:alpha val="64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rot="5400000">
            <a:off x="4692925" y="3851175"/>
            <a:ext cx="198300" cy="171600"/>
          </a:xfrm>
          <a:prstGeom prst="hexagon">
            <a:avLst>
              <a:gd name="adj" fmla="val 25000"/>
              <a:gd name="vf" fmla="val 115470"/>
            </a:avLst>
          </a:prstGeom>
          <a:gradFill>
            <a:gsLst>
              <a:gs pos="0">
                <a:schemeClr val="accent3"/>
              </a:gs>
              <a:gs pos="100000">
                <a:schemeClr val="accent4"/>
              </a:gs>
            </a:gsLst>
            <a:lin ang="0" scaled="0"/>
          </a:gradFill>
          <a:ln>
            <a:noFill/>
          </a:ln>
          <a:effectLst>
            <a:outerShdw blurRad="57150" dist="9525" dir="5400000" algn="bl" rotWithShape="0">
              <a:schemeClr val="lt1">
                <a:alpha val="64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rot="5400000">
            <a:off x="6762850" y="2264925"/>
            <a:ext cx="198300" cy="171600"/>
          </a:xfrm>
          <a:prstGeom prst="hexagon">
            <a:avLst>
              <a:gd name="adj" fmla="val 25000"/>
              <a:gd name="vf" fmla="val 115470"/>
            </a:avLst>
          </a:prstGeom>
          <a:gradFill>
            <a:gsLst>
              <a:gs pos="0">
                <a:schemeClr val="accent3"/>
              </a:gs>
              <a:gs pos="100000">
                <a:schemeClr val="accent4"/>
              </a:gs>
            </a:gsLst>
            <a:lin ang="0" scaled="0"/>
          </a:gradFill>
          <a:ln>
            <a:noFill/>
          </a:ln>
          <a:effectLst>
            <a:outerShdw blurRad="57150" dist="9525" dir="5400000" algn="bl" rotWithShape="0">
              <a:schemeClr val="lt1">
                <a:alpha val="64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rot="5400000">
            <a:off x="7444725" y="3898400"/>
            <a:ext cx="198300" cy="171600"/>
          </a:xfrm>
          <a:prstGeom prst="hexagon">
            <a:avLst>
              <a:gd name="adj" fmla="val 25000"/>
              <a:gd name="vf" fmla="val 115470"/>
            </a:avLst>
          </a:prstGeom>
          <a:gradFill>
            <a:gsLst>
              <a:gs pos="0">
                <a:schemeClr val="accent3"/>
              </a:gs>
              <a:gs pos="100000">
                <a:schemeClr val="accent4"/>
              </a:gs>
            </a:gsLst>
            <a:lin ang="0" scaled="0"/>
          </a:gradFill>
          <a:ln>
            <a:noFill/>
          </a:ln>
          <a:effectLst>
            <a:outerShdw blurRad="57150" dist="9525" dir="5400000" algn="bl" rotWithShape="0">
              <a:schemeClr val="lt1">
                <a:alpha val="64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6"/>
          <p:cNvSpPr txBox="1">
            <a:spLocks noGrp="1"/>
          </p:cNvSpPr>
          <p:nvPr>
            <p:ph type="ctrTitle" idx="4294967295"/>
          </p:nvPr>
        </p:nvSpPr>
        <p:spPr>
          <a:xfrm>
            <a:off x="1888900" y="1740750"/>
            <a:ext cx="65694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a:solidFill>
                  <a:schemeClr val="accent4"/>
                </a:solidFill>
              </a:rPr>
              <a:t>89,526,124</a:t>
            </a:r>
            <a:endParaRPr sz="9600">
              <a:solidFill>
                <a:schemeClr val="accent4"/>
              </a:solidFill>
            </a:endParaRPr>
          </a:p>
        </p:txBody>
      </p:sp>
      <p:sp>
        <p:nvSpPr>
          <p:cNvPr id="349" name="Google Shape;349;p26"/>
          <p:cNvSpPr txBox="1">
            <a:spLocks noGrp="1"/>
          </p:cNvSpPr>
          <p:nvPr>
            <p:ph type="subTitle" idx="4294967295"/>
          </p:nvPr>
        </p:nvSpPr>
        <p:spPr>
          <a:xfrm>
            <a:off x="1888900" y="2997450"/>
            <a:ext cx="6569400" cy="4053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a:t>Whoa! That’s a big number, aren’t you proud?</a:t>
            </a:r>
            <a:endParaRPr/>
          </a:p>
        </p:txBody>
      </p:sp>
      <p:sp>
        <p:nvSpPr>
          <p:cNvPr id="350" name="Google Shape;350;p2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62</a:t>
            </a:fld>
            <a:endParaRPr/>
          </a:p>
        </p:txBody>
      </p:sp>
      <p:grpSp>
        <p:nvGrpSpPr>
          <p:cNvPr id="351" name="Google Shape;351;p26"/>
          <p:cNvGrpSpPr/>
          <p:nvPr/>
        </p:nvGrpSpPr>
        <p:grpSpPr>
          <a:xfrm>
            <a:off x="0" y="1872550"/>
            <a:ext cx="1615075" cy="1398164"/>
            <a:chOff x="375912" y="847485"/>
            <a:chExt cx="405788" cy="351315"/>
          </a:xfrm>
        </p:grpSpPr>
        <p:sp>
          <p:nvSpPr>
            <p:cNvPr id="352" name="Google Shape;352;p26"/>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739598" y="2375306"/>
            <a:ext cx="540682" cy="392398"/>
            <a:chOff x="3932350" y="3714775"/>
            <a:chExt cx="439650" cy="319075"/>
          </a:xfrm>
        </p:grpSpPr>
        <p:sp>
          <p:nvSpPr>
            <p:cNvPr id="355" name="Google Shape;355;p26"/>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6"/>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9050" cap="rnd"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7"/>
          <p:cNvSpPr txBox="1">
            <a:spLocks noGrp="1"/>
          </p:cNvSpPr>
          <p:nvPr>
            <p:ph type="ctrTitle" idx="4294967295"/>
          </p:nvPr>
        </p:nvSpPr>
        <p:spPr>
          <a:xfrm>
            <a:off x="1207850" y="724200"/>
            <a:ext cx="7250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solidFill>
                  <a:schemeClr val="accent6"/>
                </a:solidFill>
              </a:rPr>
              <a:t>89,526,124$</a:t>
            </a:r>
            <a:endParaRPr sz="4800">
              <a:solidFill>
                <a:schemeClr val="accent6"/>
              </a:solidFill>
            </a:endParaRPr>
          </a:p>
        </p:txBody>
      </p:sp>
      <p:sp>
        <p:nvSpPr>
          <p:cNvPr id="365" name="Google Shape;365;p27"/>
          <p:cNvSpPr txBox="1">
            <a:spLocks noGrp="1"/>
          </p:cNvSpPr>
          <p:nvPr>
            <p:ph type="subTitle" idx="4294967295"/>
          </p:nvPr>
        </p:nvSpPr>
        <p:spPr>
          <a:xfrm>
            <a:off x="1207850" y="1411308"/>
            <a:ext cx="7250400" cy="463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2400"/>
              <a:t>That’s a lot of money</a:t>
            </a:r>
            <a:endParaRPr sz="2400"/>
          </a:p>
        </p:txBody>
      </p:sp>
      <p:sp>
        <p:nvSpPr>
          <p:cNvPr id="366" name="Google Shape;366;p27"/>
          <p:cNvSpPr txBox="1">
            <a:spLocks noGrp="1"/>
          </p:cNvSpPr>
          <p:nvPr>
            <p:ph type="ctrTitle" idx="4294967295"/>
          </p:nvPr>
        </p:nvSpPr>
        <p:spPr>
          <a:xfrm>
            <a:off x="1207850" y="3353093"/>
            <a:ext cx="7250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solidFill>
                  <a:schemeClr val="accent4"/>
                </a:solidFill>
              </a:rPr>
              <a:t>100%</a:t>
            </a:r>
            <a:endParaRPr sz="4800">
              <a:solidFill>
                <a:schemeClr val="accent4"/>
              </a:solidFill>
            </a:endParaRPr>
          </a:p>
        </p:txBody>
      </p:sp>
      <p:sp>
        <p:nvSpPr>
          <p:cNvPr id="367" name="Google Shape;367;p27"/>
          <p:cNvSpPr txBox="1">
            <a:spLocks noGrp="1"/>
          </p:cNvSpPr>
          <p:nvPr>
            <p:ph type="subTitle" idx="4294967295"/>
          </p:nvPr>
        </p:nvSpPr>
        <p:spPr>
          <a:xfrm>
            <a:off x="1207850" y="4040201"/>
            <a:ext cx="7250400" cy="463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2400"/>
              <a:t>Total success!</a:t>
            </a:r>
            <a:endParaRPr sz="2400"/>
          </a:p>
        </p:txBody>
      </p:sp>
      <p:sp>
        <p:nvSpPr>
          <p:cNvPr id="368" name="Google Shape;368;p27"/>
          <p:cNvSpPr txBox="1">
            <a:spLocks noGrp="1"/>
          </p:cNvSpPr>
          <p:nvPr>
            <p:ph type="ctrTitle" idx="4294967295"/>
          </p:nvPr>
        </p:nvSpPr>
        <p:spPr>
          <a:xfrm>
            <a:off x="1207850" y="2038647"/>
            <a:ext cx="7250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solidFill>
                  <a:schemeClr val="accent5"/>
                </a:solidFill>
              </a:rPr>
              <a:t>185,244 users</a:t>
            </a:r>
            <a:endParaRPr sz="4800">
              <a:solidFill>
                <a:schemeClr val="accent5"/>
              </a:solidFill>
            </a:endParaRPr>
          </a:p>
        </p:txBody>
      </p:sp>
      <p:sp>
        <p:nvSpPr>
          <p:cNvPr id="369" name="Google Shape;369;p27"/>
          <p:cNvSpPr txBox="1">
            <a:spLocks noGrp="1"/>
          </p:cNvSpPr>
          <p:nvPr>
            <p:ph type="subTitle" idx="4294967295"/>
          </p:nvPr>
        </p:nvSpPr>
        <p:spPr>
          <a:xfrm>
            <a:off x="1207850" y="2725755"/>
            <a:ext cx="7250400" cy="463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2400"/>
              <a:t>And a lot of users</a:t>
            </a:r>
            <a:endParaRPr sz="2400"/>
          </a:p>
        </p:txBody>
      </p:sp>
      <p:sp>
        <p:nvSpPr>
          <p:cNvPr id="370" name="Google Shape;370;p2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63</a:t>
            </a:fld>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OUR PROCESS IS EASY</a:t>
            </a:r>
            <a:endParaRPr/>
          </a:p>
        </p:txBody>
      </p:sp>
      <p:sp>
        <p:nvSpPr>
          <p:cNvPr id="376" name="Google Shape;376;p2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64</a:t>
            </a:fld>
            <a:endParaRPr/>
          </a:p>
        </p:txBody>
      </p:sp>
      <p:grpSp>
        <p:nvGrpSpPr>
          <p:cNvPr id="377" name="Google Shape;377;p28"/>
          <p:cNvGrpSpPr/>
          <p:nvPr/>
        </p:nvGrpSpPr>
        <p:grpSpPr>
          <a:xfrm>
            <a:off x="5632317" y="1646975"/>
            <a:ext cx="3305700" cy="3483050"/>
            <a:chOff x="5632317" y="1189775"/>
            <a:chExt cx="3305700" cy="3483050"/>
          </a:xfrm>
        </p:grpSpPr>
        <p:sp>
          <p:nvSpPr>
            <p:cNvPr id="378" name="Google Shape;378;p28"/>
            <p:cNvSpPr/>
            <p:nvPr/>
          </p:nvSpPr>
          <p:spPr>
            <a:xfrm>
              <a:off x="5632317" y="1189775"/>
              <a:ext cx="3305700" cy="669000"/>
            </a:xfrm>
            <a:prstGeom prst="chevron">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aira Semi Condensed"/>
                  <a:ea typeface="Saira Semi Condensed"/>
                  <a:cs typeface="Saira Semi Condensed"/>
                  <a:sym typeface="Saira Semi Condensed"/>
                </a:rPr>
                <a:t>Lorem 3</a:t>
              </a:r>
              <a:endParaRPr>
                <a:solidFill>
                  <a:schemeClr val="lt1"/>
                </a:solidFill>
                <a:latin typeface="Saira Semi Condensed"/>
                <a:ea typeface="Saira Semi Condensed"/>
                <a:cs typeface="Saira Semi Condensed"/>
                <a:sym typeface="Saira Semi Condensed"/>
              </a:endParaRPr>
            </a:p>
          </p:txBody>
        </p:sp>
        <p:sp>
          <p:nvSpPr>
            <p:cNvPr id="379" name="Google Shape;379;p28"/>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Inria Sans Light"/>
                  <a:ea typeface="Inria Sans Light"/>
                  <a:cs typeface="Inria Sans Light"/>
                  <a:sym typeface="Inria Sans Light"/>
                </a:rPr>
                <a:t>Lorem ipsum dolor sit amet, consectetur adipiscing elit. Duis sit amet odio vel purus bibendum luctus. Morbi iaculis dapibus tristique. In hac habitasse platea dictumst. Mauris convallis quam at. Morbi iaculis dapibus tristique.</a:t>
              </a:r>
              <a:endParaRPr sz="1200">
                <a:solidFill>
                  <a:schemeClr val="dk1"/>
                </a:solidFill>
                <a:latin typeface="Inria Sans Light"/>
                <a:ea typeface="Inria Sans Light"/>
                <a:cs typeface="Inria Sans Light"/>
                <a:sym typeface="Inria Sans Light"/>
              </a:endParaRPr>
            </a:p>
          </p:txBody>
        </p:sp>
      </p:grpSp>
      <p:grpSp>
        <p:nvGrpSpPr>
          <p:cNvPr id="380" name="Google Shape;380;p28"/>
          <p:cNvGrpSpPr/>
          <p:nvPr/>
        </p:nvGrpSpPr>
        <p:grpSpPr>
          <a:xfrm>
            <a:off x="0" y="1647189"/>
            <a:ext cx="3546900" cy="3482836"/>
            <a:chOff x="0" y="1189989"/>
            <a:chExt cx="3546900" cy="3482836"/>
          </a:xfrm>
        </p:grpSpPr>
        <p:sp>
          <p:nvSpPr>
            <p:cNvPr id="381" name="Google Shape;381;p28"/>
            <p:cNvSpPr/>
            <p:nvPr/>
          </p:nvSpPr>
          <p:spPr>
            <a:xfrm>
              <a:off x="0" y="1189989"/>
              <a:ext cx="3546900" cy="6690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aira Semi Condensed"/>
                  <a:ea typeface="Saira Semi Condensed"/>
                  <a:cs typeface="Saira Semi Condensed"/>
                  <a:sym typeface="Saira Semi Condensed"/>
                </a:rPr>
                <a:t>Lorem 1</a:t>
              </a:r>
              <a:endParaRPr>
                <a:solidFill>
                  <a:schemeClr val="lt1"/>
                </a:solidFill>
                <a:latin typeface="Saira Semi Condensed"/>
                <a:ea typeface="Saira Semi Condensed"/>
                <a:cs typeface="Saira Semi Condensed"/>
                <a:sym typeface="Saira Semi Condensed"/>
              </a:endParaRPr>
            </a:p>
          </p:txBody>
        </p:sp>
        <p:sp>
          <p:nvSpPr>
            <p:cNvPr id="382" name="Google Shape;382;p28"/>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Inria Sans Light"/>
                  <a:ea typeface="Inria Sans Light"/>
                  <a:cs typeface="Inria Sans Light"/>
                  <a:sym typeface="Inria Sans Light"/>
                </a:rPr>
                <a:t>Lorem ipsum dolor sit amet, consectetur adipiscing elit. Duis sit amet odio vel purus bibendum luctus. Morbi iaculis dapibus tristique. In hac habitasse platea dictumst. Mauris convallis quam at. Morbi iaculis dapibus tristique.</a:t>
              </a:r>
              <a:endParaRPr sz="1200">
                <a:solidFill>
                  <a:schemeClr val="dk1"/>
                </a:solidFill>
                <a:latin typeface="Inria Sans Light"/>
                <a:ea typeface="Inria Sans Light"/>
                <a:cs typeface="Inria Sans Light"/>
                <a:sym typeface="Inria Sans Light"/>
              </a:endParaRPr>
            </a:p>
          </p:txBody>
        </p:sp>
      </p:grpSp>
      <p:grpSp>
        <p:nvGrpSpPr>
          <p:cNvPr id="383" name="Google Shape;383;p28"/>
          <p:cNvGrpSpPr/>
          <p:nvPr/>
        </p:nvGrpSpPr>
        <p:grpSpPr>
          <a:xfrm>
            <a:off x="2944204" y="1646975"/>
            <a:ext cx="3305700" cy="3483050"/>
            <a:chOff x="2944204" y="1189775"/>
            <a:chExt cx="3305700" cy="3483050"/>
          </a:xfrm>
        </p:grpSpPr>
        <p:sp>
          <p:nvSpPr>
            <p:cNvPr id="384" name="Google Shape;384;p28"/>
            <p:cNvSpPr/>
            <p:nvPr/>
          </p:nvSpPr>
          <p:spPr>
            <a:xfrm>
              <a:off x="2944204" y="1189775"/>
              <a:ext cx="3305700" cy="669000"/>
            </a:xfrm>
            <a:prstGeom prst="chevron">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Saira Semi Condensed"/>
                  <a:ea typeface="Saira Semi Condensed"/>
                  <a:cs typeface="Saira Semi Condensed"/>
                  <a:sym typeface="Saira Semi Condensed"/>
                </a:rPr>
                <a:t>Lorem 2</a:t>
              </a:r>
              <a:endParaRPr>
                <a:solidFill>
                  <a:schemeClr val="lt1"/>
                </a:solidFill>
                <a:latin typeface="Saira Semi Condensed"/>
                <a:ea typeface="Saira Semi Condensed"/>
                <a:cs typeface="Saira Semi Condensed"/>
                <a:sym typeface="Saira Semi Condensed"/>
              </a:endParaRPr>
            </a:p>
          </p:txBody>
        </p:sp>
        <p:sp>
          <p:nvSpPr>
            <p:cNvPr id="385" name="Google Shape;385;p28"/>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Inria Sans Light"/>
                  <a:ea typeface="Inria Sans Light"/>
                  <a:cs typeface="Inria Sans Light"/>
                  <a:sym typeface="Inria Sans Light"/>
                </a:rPr>
                <a:t>Lorem ipsum dolor sit amet, consectetur adipiscing elit. Duis sit amet odio vel purus bibendum luctus. Morbi iaculis dapibus tristique. In hac habitasse platea dictumst. Mauris convallis quam at. Morbi iaculis dapibus tristique.</a:t>
              </a:r>
              <a:endParaRPr sz="1200">
                <a:solidFill>
                  <a:schemeClr val="dk1"/>
                </a:solidFill>
                <a:latin typeface="Inria Sans Light"/>
                <a:ea typeface="Inria Sans Light"/>
                <a:cs typeface="Inria Sans Light"/>
                <a:sym typeface="Inria Sans Light"/>
              </a:endParaRPr>
            </a:p>
          </p:txBody>
        </p:sp>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LET’S REVIEW SOME CONCEPTS</a:t>
            </a:r>
            <a:endParaRPr/>
          </a:p>
        </p:txBody>
      </p:sp>
      <p:sp>
        <p:nvSpPr>
          <p:cNvPr id="391" name="Google Shape;391;p29"/>
          <p:cNvSpPr txBox="1">
            <a:spLocks noGrp="1"/>
          </p:cNvSpPr>
          <p:nvPr>
            <p:ph type="body" idx="1"/>
          </p:nvPr>
        </p:nvSpPr>
        <p:spPr>
          <a:xfrm>
            <a:off x="1207850" y="1582550"/>
            <a:ext cx="2085900" cy="13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600"/>
              </a:spcBef>
              <a:spcAft>
                <a:spcPts val="600"/>
              </a:spcAft>
              <a:buNone/>
            </a:pPr>
            <a:r>
              <a:rPr lang="en" sz="1200"/>
              <a:t>Is the color of gold, butter and ripe lemons. In the spectrum of visible light, yellow is found between green and orange.</a:t>
            </a:r>
            <a:endParaRPr sz="1200"/>
          </a:p>
        </p:txBody>
      </p:sp>
      <p:sp>
        <p:nvSpPr>
          <p:cNvPr id="392" name="Google Shape;392;p29"/>
          <p:cNvSpPr txBox="1">
            <a:spLocks noGrp="1"/>
          </p:cNvSpPr>
          <p:nvPr>
            <p:ph type="body" idx="2"/>
          </p:nvPr>
        </p:nvSpPr>
        <p:spPr>
          <a:xfrm>
            <a:off x="3512975" y="1582550"/>
            <a:ext cx="2085900" cy="13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600"/>
              </a:spcBef>
              <a:spcAft>
                <a:spcPts val="600"/>
              </a:spcAft>
              <a:buNone/>
            </a:pPr>
            <a:r>
              <a:rPr lang="en" sz="1200"/>
              <a:t>Is the colour of the clear sky and the deep sea. It is located between violet and green on the optical spectrum.</a:t>
            </a:r>
            <a:endParaRPr sz="1200"/>
          </a:p>
        </p:txBody>
      </p:sp>
      <p:sp>
        <p:nvSpPr>
          <p:cNvPr id="393" name="Google Shape;393;p29"/>
          <p:cNvSpPr txBox="1">
            <a:spLocks noGrp="1"/>
          </p:cNvSpPr>
          <p:nvPr>
            <p:ph type="body" idx="3"/>
          </p:nvPr>
        </p:nvSpPr>
        <p:spPr>
          <a:xfrm>
            <a:off x="5818101" y="1582550"/>
            <a:ext cx="2085900" cy="13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600"/>
              </a:spcAft>
              <a:buNone/>
            </a:pPr>
            <a:endParaRPr sz="1200"/>
          </a:p>
        </p:txBody>
      </p:sp>
      <p:sp>
        <p:nvSpPr>
          <p:cNvPr id="394" name="Google Shape;394;p2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65</a:t>
            </a:fld>
            <a:endParaRPr/>
          </a:p>
        </p:txBody>
      </p:sp>
      <p:sp>
        <p:nvSpPr>
          <p:cNvPr id="395" name="Google Shape;395;p29"/>
          <p:cNvSpPr txBox="1">
            <a:spLocks noGrp="1"/>
          </p:cNvSpPr>
          <p:nvPr>
            <p:ph type="body" idx="1"/>
          </p:nvPr>
        </p:nvSpPr>
        <p:spPr>
          <a:xfrm>
            <a:off x="1223925" y="3071450"/>
            <a:ext cx="2085900" cy="13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600"/>
              </a:spcBef>
              <a:spcAft>
                <a:spcPts val="600"/>
              </a:spcAft>
              <a:buNone/>
            </a:pPr>
            <a:r>
              <a:rPr lang="en" sz="1200"/>
              <a:t>Is the color of gold, butter and ripe lemons. In the spectrum of visible light, yellow is found between green and orange.</a:t>
            </a:r>
            <a:endParaRPr sz="1200"/>
          </a:p>
        </p:txBody>
      </p:sp>
      <p:sp>
        <p:nvSpPr>
          <p:cNvPr id="396" name="Google Shape;396;p29"/>
          <p:cNvSpPr txBox="1">
            <a:spLocks noGrp="1"/>
          </p:cNvSpPr>
          <p:nvPr>
            <p:ph type="body" idx="2"/>
          </p:nvPr>
        </p:nvSpPr>
        <p:spPr>
          <a:xfrm>
            <a:off x="3529050" y="3071450"/>
            <a:ext cx="2085900" cy="13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600"/>
              </a:spcBef>
              <a:spcAft>
                <a:spcPts val="600"/>
              </a:spcAft>
              <a:buNone/>
            </a:pPr>
            <a:r>
              <a:rPr lang="en" sz="1200"/>
              <a:t>Is the colour of the clear sky and the deep sea. It is located between violet and green on the optical spectrum.</a:t>
            </a:r>
            <a:endParaRPr sz="1200"/>
          </a:p>
        </p:txBody>
      </p:sp>
      <p:sp>
        <p:nvSpPr>
          <p:cNvPr id="397" name="Google Shape;397;p29"/>
          <p:cNvSpPr txBox="1">
            <a:spLocks noGrp="1"/>
          </p:cNvSpPr>
          <p:nvPr>
            <p:ph type="body" idx="3"/>
          </p:nvPr>
        </p:nvSpPr>
        <p:spPr>
          <a:xfrm>
            <a:off x="5834176" y="3071450"/>
            <a:ext cx="2085900" cy="13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600"/>
              </a:spcAft>
              <a:buNone/>
            </a:pPr>
            <a:endParaRPr sz="120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0"/>
          <p:cNvSpPr txBox="1">
            <a:spLocks noGrp="1"/>
          </p:cNvSpPr>
          <p:nvPr>
            <p:ph type="body" idx="1"/>
          </p:nvPr>
        </p:nvSpPr>
        <p:spPr>
          <a:xfrm>
            <a:off x="851175" y="4635425"/>
            <a:ext cx="7441800" cy="306000"/>
          </a:xfrm>
          <a:prstGeom prst="rect">
            <a:avLst/>
          </a:prstGeom>
        </p:spPr>
        <p:txBody>
          <a:bodyPr spcFirstLastPara="1" wrap="square" lIns="0" tIns="0" rIns="0" bIns="0" anchor="ctr" anchorCtr="0">
            <a:noAutofit/>
          </a:bodyPr>
          <a:lstStyle/>
          <a:p>
            <a:pPr marL="0" lvl="0" indent="0" algn="l" rtl="0">
              <a:spcBef>
                <a:spcPts val="0"/>
              </a:spcBef>
              <a:spcAft>
                <a:spcPts val="600"/>
              </a:spcAft>
              <a:buNone/>
            </a:pPr>
            <a:r>
              <a:rPr lang="en"/>
              <a:t>You can insert graphs from Excel or Google Sheets</a:t>
            </a:r>
            <a:endParaRPr/>
          </a:p>
        </p:txBody>
      </p:sp>
      <p:sp>
        <p:nvSpPr>
          <p:cNvPr id="403" name="Google Shape;403;p3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66</a:t>
            </a:fld>
            <a:endParaRPr/>
          </a:p>
        </p:txBody>
      </p:sp>
      <p:pic>
        <p:nvPicPr>
          <p:cNvPr id="404" name="Google Shape;404;p30" title="Gráfico"/>
          <p:cNvPicPr preferRelativeResize="0"/>
          <p:nvPr/>
        </p:nvPicPr>
        <p:blipFill>
          <a:blip r:embed="rId3">
            <a:alphaModFix/>
          </a:blip>
          <a:stretch>
            <a:fillRect/>
          </a:stretch>
        </p:blipFill>
        <p:spPr>
          <a:xfrm>
            <a:off x="851174" y="660095"/>
            <a:ext cx="7022098" cy="3570410"/>
          </a:xfrm>
          <a:prstGeom prst="rect">
            <a:avLst/>
          </a:prstGeom>
          <a:noFill/>
          <a:ln>
            <a:noFill/>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0"/>
          <p:cNvSpPr txBox="1">
            <a:spLocks noGrp="1"/>
          </p:cNvSpPr>
          <p:nvPr>
            <p:ph type="body" idx="1"/>
          </p:nvPr>
        </p:nvSpPr>
        <p:spPr>
          <a:xfrm>
            <a:off x="851175" y="4635425"/>
            <a:ext cx="7441800" cy="306000"/>
          </a:xfrm>
          <a:prstGeom prst="rect">
            <a:avLst/>
          </a:prstGeom>
        </p:spPr>
        <p:txBody>
          <a:bodyPr spcFirstLastPara="1" wrap="square" lIns="0" tIns="0" rIns="0" bIns="0" anchor="ctr" anchorCtr="0">
            <a:noAutofit/>
          </a:bodyPr>
          <a:lstStyle/>
          <a:p>
            <a:pPr marL="0" lvl="0" indent="0" algn="l" rtl="0">
              <a:spcBef>
                <a:spcPts val="0"/>
              </a:spcBef>
              <a:spcAft>
                <a:spcPts val="600"/>
              </a:spcAft>
              <a:buNone/>
            </a:pPr>
            <a:r>
              <a:rPr lang="en"/>
              <a:t>You can insert graphs from Excel or Google Sheets</a:t>
            </a:r>
            <a:endParaRPr/>
          </a:p>
        </p:txBody>
      </p:sp>
      <p:sp>
        <p:nvSpPr>
          <p:cNvPr id="403" name="Google Shape;403;p3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67</a:t>
            </a:fld>
            <a:endParaRPr dirty="0"/>
          </a:p>
        </p:txBody>
      </p:sp>
      <p:pic>
        <p:nvPicPr>
          <p:cNvPr id="404" name="Google Shape;404;p30" title="Gráfico"/>
          <p:cNvPicPr preferRelativeResize="0"/>
          <p:nvPr/>
        </p:nvPicPr>
        <p:blipFill>
          <a:blip r:embed="rId3">
            <a:alphaModFix/>
          </a:blip>
          <a:stretch>
            <a:fillRect/>
          </a:stretch>
        </p:blipFill>
        <p:spPr>
          <a:xfrm>
            <a:off x="851174" y="660095"/>
            <a:ext cx="7022098" cy="3570410"/>
          </a:xfrm>
          <a:prstGeom prst="rect">
            <a:avLst/>
          </a:prstGeom>
          <a:noFill/>
          <a:ln>
            <a:noFill/>
          </a:ln>
        </p:spPr>
      </p:pic>
    </p:spTree>
    <p:extLst>
      <p:ext uri="{BB962C8B-B14F-4D97-AF65-F5344CB8AC3E}">
        <p14:creationId xmlns:p14="http://schemas.microsoft.com/office/powerpoint/2010/main" val="147539135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1"/>
          <p:cNvSpPr txBox="1">
            <a:spLocks noGrp="1"/>
          </p:cNvSpPr>
          <p:nvPr>
            <p:ph type="body" idx="4294967295"/>
          </p:nvPr>
        </p:nvSpPr>
        <p:spPr>
          <a:xfrm>
            <a:off x="1207850" y="373575"/>
            <a:ext cx="3508500"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Saira SemiCondensed Medium"/>
                <a:ea typeface="Saira SemiCondensed Medium"/>
                <a:cs typeface="Saira SemiCondensed Medium"/>
                <a:sym typeface="Saira SemiCondensed Medium"/>
              </a:rPr>
              <a:t>MOBILE PROJECT</a:t>
            </a:r>
            <a:endParaRPr>
              <a:latin typeface="Saira SemiCondensed Medium"/>
              <a:ea typeface="Saira SemiCondensed Medium"/>
              <a:cs typeface="Saira SemiCondensed Medium"/>
              <a:sym typeface="Saira SemiCondensed Medium"/>
            </a:endParaRPr>
          </a:p>
          <a:p>
            <a:pPr marL="0" lvl="0" indent="0" algn="l" rtl="0">
              <a:spcBef>
                <a:spcPts val="600"/>
              </a:spcBef>
              <a:spcAft>
                <a:spcPts val="600"/>
              </a:spcAft>
              <a:buNone/>
            </a:pPr>
            <a:r>
              <a:rPr lang="en" sz="2000"/>
              <a:t>Show and explain your web, app or software projects using these gadget templates.</a:t>
            </a:r>
            <a:endParaRPr sz="2000"/>
          </a:p>
        </p:txBody>
      </p:sp>
      <p:sp>
        <p:nvSpPr>
          <p:cNvPr id="410" name="Google Shape;410;p31"/>
          <p:cNvSpPr/>
          <p:nvPr/>
        </p:nvSpPr>
        <p:spPr>
          <a:xfrm>
            <a:off x="5635925" y="814413"/>
            <a:ext cx="2007300" cy="35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Inria Sans Light"/>
                <a:ea typeface="Inria Sans Light"/>
                <a:cs typeface="Inria Sans Light"/>
                <a:sym typeface="Inria Sans Light"/>
              </a:rPr>
              <a:t>Place your screenshot here</a:t>
            </a:r>
            <a:endParaRPr sz="1000">
              <a:solidFill>
                <a:schemeClr val="dk2"/>
              </a:solidFill>
              <a:latin typeface="Inria Sans Light"/>
              <a:ea typeface="Inria Sans Light"/>
              <a:cs typeface="Inria Sans Light"/>
              <a:sym typeface="Inria Sans Light"/>
            </a:endParaRPr>
          </a:p>
        </p:txBody>
      </p:sp>
      <p:sp>
        <p:nvSpPr>
          <p:cNvPr id="411" name="Google Shape;411;p3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68</a:t>
            </a:fld>
            <a:endParaRPr/>
          </a:p>
        </p:txBody>
      </p:sp>
      <p:grpSp>
        <p:nvGrpSpPr>
          <p:cNvPr id="412" name="Google Shape;412;p31"/>
          <p:cNvGrpSpPr/>
          <p:nvPr/>
        </p:nvGrpSpPr>
        <p:grpSpPr>
          <a:xfrm>
            <a:off x="5576800" y="402197"/>
            <a:ext cx="2119546" cy="4396359"/>
            <a:chOff x="2547150" y="238125"/>
            <a:chExt cx="2525675" cy="5238750"/>
          </a:xfrm>
        </p:grpSpPr>
        <p:sp>
          <p:nvSpPr>
            <p:cNvPr id="413" name="Google Shape;413;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2"/>
          <p:cNvSpPr/>
          <p:nvPr/>
        </p:nvSpPr>
        <p:spPr>
          <a:xfrm>
            <a:off x="5305000" y="851275"/>
            <a:ext cx="2598600" cy="3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Inria Sans Light"/>
                <a:ea typeface="Inria Sans Light"/>
                <a:cs typeface="Inria Sans Light"/>
                <a:sym typeface="Inria Sans Light"/>
              </a:rPr>
              <a:t>Place your screenshot here</a:t>
            </a:r>
            <a:endParaRPr sz="1000">
              <a:solidFill>
                <a:schemeClr val="dk2"/>
              </a:solidFill>
              <a:latin typeface="Inria Sans Light"/>
              <a:ea typeface="Inria Sans Light"/>
              <a:cs typeface="Inria Sans Light"/>
              <a:sym typeface="Inria Sans Light"/>
            </a:endParaRPr>
          </a:p>
        </p:txBody>
      </p:sp>
      <p:sp>
        <p:nvSpPr>
          <p:cNvPr id="422" name="Google Shape;422;p32"/>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69</a:t>
            </a:fld>
            <a:endParaRPr/>
          </a:p>
        </p:txBody>
      </p:sp>
      <p:grpSp>
        <p:nvGrpSpPr>
          <p:cNvPr id="423" name="Google Shape;423;p32"/>
          <p:cNvGrpSpPr/>
          <p:nvPr/>
        </p:nvGrpSpPr>
        <p:grpSpPr>
          <a:xfrm>
            <a:off x="5240302" y="465959"/>
            <a:ext cx="2736410" cy="4222433"/>
            <a:chOff x="2112475" y="238125"/>
            <a:chExt cx="3395050" cy="5238750"/>
          </a:xfrm>
        </p:grpSpPr>
        <p:sp>
          <p:nvSpPr>
            <p:cNvPr id="424" name="Google Shape;424;p32"/>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32"/>
          <p:cNvSpPr txBox="1">
            <a:spLocks noGrp="1"/>
          </p:cNvSpPr>
          <p:nvPr>
            <p:ph type="body" idx="4294967295"/>
          </p:nvPr>
        </p:nvSpPr>
        <p:spPr>
          <a:xfrm>
            <a:off x="1207850" y="373575"/>
            <a:ext cx="3508500"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Saira SemiCondensed Medium"/>
                <a:ea typeface="Saira SemiCondensed Medium"/>
                <a:cs typeface="Saira SemiCondensed Medium"/>
                <a:sym typeface="Saira SemiCondensed Medium"/>
              </a:rPr>
              <a:t>TABLET PROJECT</a:t>
            </a:r>
            <a:endParaRPr>
              <a:latin typeface="Saira SemiCondensed Medium"/>
              <a:ea typeface="Saira SemiCondensed Medium"/>
              <a:cs typeface="Saira SemiCondensed Medium"/>
              <a:sym typeface="Saira SemiCondensed Medium"/>
            </a:endParaRPr>
          </a:p>
          <a:p>
            <a:pPr marL="0" lvl="0" indent="0" algn="l" rtl="0">
              <a:spcBef>
                <a:spcPts val="600"/>
              </a:spcBef>
              <a:spcAft>
                <a:spcPts val="600"/>
              </a:spcAft>
              <a:buNone/>
            </a:pPr>
            <a:r>
              <a:rPr lang="en" sz="2000"/>
              <a:t>Show and explain your web, app or software projects using these gadget templates.</a:t>
            </a:r>
            <a:endParaRPr sz="20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49" y="855506"/>
            <a:ext cx="7607975" cy="351300"/>
          </a:xfrm>
          <a:prstGeom prst="rect">
            <a:avLst/>
          </a:prstGeom>
        </p:spPr>
        <p:txBody>
          <a:bodyPr spcFirstLastPara="1" wrap="square" lIns="0" tIns="0" rIns="0" bIns="0" anchor="ctr" anchorCtr="0">
            <a:noAutofit/>
          </a:bodyPr>
          <a:lstStyle/>
          <a:p>
            <a:pPr lvl="0"/>
            <a:r>
              <a:rPr lang="en-US" dirty="0">
                <a:latin typeface="Times New Roman" panose="02020603050405020304" pitchFamily="18" charset="0"/>
                <a:cs typeface="Times New Roman" panose="02020603050405020304" pitchFamily="18" charset="0"/>
              </a:rPr>
              <a:t>The main IoT technical research challenges</a:t>
            </a:r>
            <a:endParaRPr dirty="0">
              <a:latin typeface="Times New Roman" panose="02020603050405020304" pitchFamily="18" charset="0"/>
              <a:cs typeface="Times New Roman" panose="02020603050405020304" pitchFamily="18" charset="0"/>
            </a:endParaRPr>
          </a:p>
        </p:txBody>
      </p:sp>
      <p:sp>
        <p:nvSpPr>
          <p:cNvPr id="242" name="Google Shape;242;p17"/>
          <p:cNvSpPr txBox="1">
            <a:spLocks noGrp="1"/>
          </p:cNvSpPr>
          <p:nvPr>
            <p:ph type="body" idx="1"/>
          </p:nvPr>
        </p:nvSpPr>
        <p:spPr>
          <a:xfrm>
            <a:off x="496843" y="1778487"/>
            <a:ext cx="2819400" cy="3550066"/>
          </a:xfrm>
          <a:prstGeom prst="rect">
            <a:avLst/>
          </a:prstGeom>
        </p:spPr>
        <p:txBody>
          <a:bodyPr spcFirstLastPara="1" wrap="square" lIns="0" tIns="0" rIns="0" bIns="0" anchor="t" anchorCtr="0">
            <a:noAutofit/>
          </a:bodyPr>
          <a:lstStyle/>
          <a:p>
            <a:pPr lvl="0" algn="just"/>
            <a:r>
              <a:rPr lang="en-US" sz="1800" b="1" dirty="0" smtClean="0">
                <a:latin typeface="Inria Sans" panose="020B0604020202020204" charset="0"/>
                <a:cs typeface="Times New Roman" panose="02020603050405020304" pitchFamily="18" charset="0"/>
              </a:rPr>
              <a:t>Design</a:t>
            </a:r>
            <a:endParaRPr lang="en-US" sz="1700" b="1" dirty="0" smtClean="0">
              <a:latin typeface="Inria Sans" panose="020B0604020202020204" charset="0"/>
              <a:cs typeface="Times New Roman" panose="02020603050405020304" pitchFamily="18" charset="0"/>
            </a:endParaRPr>
          </a:p>
          <a:p>
            <a:pPr lvl="0"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Architecture</a:t>
            </a:r>
          </a:p>
          <a:p>
            <a:pPr lvl="0"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Interoperability</a:t>
            </a:r>
          </a:p>
          <a:p>
            <a:pPr lvl="0"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Scalability</a:t>
            </a:r>
          </a:p>
          <a:p>
            <a:pPr lvl="0"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Mobility</a:t>
            </a:r>
          </a:p>
          <a:p>
            <a:pPr lvl="0"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Security and Privacy</a:t>
            </a:r>
          </a:p>
          <a:p>
            <a:pPr lvl="0" algn="just"/>
            <a:endParaRPr lang="en-US" sz="1700" dirty="0">
              <a:latin typeface="Inria Sans" panose="020B060402020202020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5" name="Google Shape;242;p17"/>
          <p:cNvSpPr txBox="1">
            <a:spLocks/>
          </p:cNvSpPr>
          <p:nvPr/>
        </p:nvSpPr>
        <p:spPr>
          <a:xfrm>
            <a:off x="2917374" y="1778487"/>
            <a:ext cx="3113313" cy="3550066"/>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lvl="0" algn="just"/>
            <a:r>
              <a:rPr lang="en-US" sz="1800" b="1" dirty="0">
                <a:latin typeface="Inria Sans" panose="020B0604020202020204" charset="0"/>
                <a:cs typeface="Times New Roman" panose="02020603050405020304" pitchFamily="18" charset="0"/>
              </a:rPr>
              <a:t>Scientific/Engineering </a:t>
            </a:r>
          </a:p>
          <a:p>
            <a:pPr lvl="0" indent="-11113" algn="just">
              <a:buFont typeface="Wingdings" panose="05000000000000000000" pitchFamily="2" charset="2"/>
              <a:buChar char="Ø"/>
            </a:pPr>
            <a:r>
              <a:rPr lang="en-US" sz="1700" dirty="0">
                <a:latin typeface="Inria Sans" panose="020B0604020202020204" charset="0"/>
                <a:cs typeface="Times New Roman" panose="02020603050405020304" pitchFamily="18" charset="0"/>
              </a:rPr>
              <a:t>Energy efficiency/ Power</a:t>
            </a:r>
          </a:p>
          <a:p>
            <a:pPr lvl="0" indent="-11113" algn="just">
              <a:buFont typeface="Wingdings" panose="05000000000000000000" pitchFamily="2" charset="2"/>
              <a:buChar char="Ø"/>
            </a:pPr>
            <a:r>
              <a:rPr lang="en-US" sz="1700" dirty="0">
                <a:latin typeface="Inria Sans" panose="020B0604020202020204" charset="0"/>
                <a:cs typeface="Times New Roman" panose="02020603050405020304" pitchFamily="18" charset="0"/>
              </a:rPr>
              <a:t>Reliability /Robustness</a:t>
            </a:r>
          </a:p>
        </p:txBody>
      </p:sp>
      <p:sp>
        <p:nvSpPr>
          <p:cNvPr id="7" name="Google Shape;242;p17"/>
          <p:cNvSpPr txBox="1">
            <a:spLocks/>
          </p:cNvSpPr>
          <p:nvPr/>
        </p:nvSpPr>
        <p:spPr>
          <a:xfrm>
            <a:off x="6030687" y="1778487"/>
            <a:ext cx="3113313" cy="3550066"/>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algn="just"/>
            <a:r>
              <a:rPr lang="en-US" sz="1800" b="1" dirty="0" smtClean="0">
                <a:latin typeface="Inria Sans" panose="020B0604020202020204" charset="0"/>
                <a:cs typeface="Times New Roman" panose="02020603050405020304" pitchFamily="18" charset="0"/>
              </a:rPr>
              <a:t>Management/ Operation </a:t>
            </a:r>
          </a:p>
          <a:p>
            <a:pPr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Software</a:t>
            </a:r>
          </a:p>
          <a:p>
            <a:pPr indent="-11113" algn="just">
              <a:buFont typeface="Wingdings" panose="05000000000000000000" pitchFamily="2" charset="2"/>
              <a:buChar char="Ø"/>
            </a:pPr>
            <a:r>
              <a:rPr lang="en-US" sz="1700" dirty="0">
                <a:latin typeface="Inria Sans" panose="020B0604020202020204" charset="0"/>
                <a:cs typeface="Times New Roman" panose="02020603050405020304" pitchFamily="18" charset="0"/>
              </a:rPr>
              <a:t>D</a:t>
            </a:r>
            <a:r>
              <a:rPr lang="en-US" sz="1700" dirty="0" smtClean="0">
                <a:latin typeface="Inria Sans" panose="020B0604020202020204" charset="0"/>
                <a:cs typeface="Times New Roman" panose="02020603050405020304" pitchFamily="18" charset="0"/>
              </a:rPr>
              <a:t>evelopment </a:t>
            </a:r>
          </a:p>
          <a:p>
            <a:pPr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Availability</a:t>
            </a:r>
          </a:p>
          <a:p>
            <a:pPr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Data management</a:t>
            </a:r>
          </a:p>
          <a:p>
            <a:pPr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Cloud computing</a:t>
            </a:r>
          </a:p>
          <a:p>
            <a:pPr algn="just"/>
            <a:endParaRPr lang="en-US" sz="1700" dirty="0" smtClean="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103022495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3"/>
          <p:cNvSpPr/>
          <p:nvPr/>
        </p:nvSpPr>
        <p:spPr>
          <a:xfrm>
            <a:off x="4450425" y="1380838"/>
            <a:ext cx="3532500" cy="224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Inria Sans Light"/>
                <a:ea typeface="Inria Sans Light"/>
                <a:cs typeface="Inria Sans Light"/>
                <a:sym typeface="Inria Sans Light"/>
              </a:rPr>
              <a:t>Place your screenshot here</a:t>
            </a:r>
            <a:endParaRPr sz="1000">
              <a:solidFill>
                <a:schemeClr val="dk2"/>
              </a:solidFill>
              <a:latin typeface="Inria Sans Light"/>
              <a:ea typeface="Inria Sans Light"/>
              <a:cs typeface="Inria Sans Light"/>
              <a:sym typeface="Inria Sans Light"/>
            </a:endParaRPr>
          </a:p>
        </p:txBody>
      </p:sp>
      <p:sp>
        <p:nvSpPr>
          <p:cNvPr id="434" name="Google Shape;434;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70</a:t>
            </a:fld>
            <a:endParaRPr/>
          </a:p>
        </p:txBody>
      </p:sp>
      <p:grpSp>
        <p:nvGrpSpPr>
          <p:cNvPr id="435" name="Google Shape;435;p33"/>
          <p:cNvGrpSpPr/>
          <p:nvPr/>
        </p:nvGrpSpPr>
        <p:grpSpPr>
          <a:xfrm>
            <a:off x="3945574" y="1241054"/>
            <a:ext cx="4542205" cy="2661224"/>
            <a:chOff x="1177450" y="241631"/>
            <a:chExt cx="6173152" cy="3616776"/>
          </a:xfrm>
        </p:grpSpPr>
        <p:sp>
          <p:nvSpPr>
            <p:cNvPr id="436" name="Google Shape;436;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111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40" name="Google Shape;440;p33"/>
          <p:cNvSpPr txBox="1">
            <a:spLocks noGrp="1"/>
          </p:cNvSpPr>
          <p:nvPr>
            <p:ph type="body" idx="4294967295"/>
          </p:nvPr>
        </p:nvSpPr>
        <p:spPr>
          <a:xfrm>
            <a:off x="1207850" y="373575"/>
            <a:ext cx="2791800"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Saira SemiCondensed Medium"/>
                <a:ea typeface="Saira SemiCondensed Medium"/>
                <a:cs typeface="Saira SemiCondensed Medium"/>
                <a:sym typeface="Saira SemiCondensed Medium"/>
              </a:rPr>
              <a:t>DESKTOP PROJECT</a:t>
            </a:r>
            <a:endParaRPr>
              <a:latin typeface="Saira SemiCondensed Medium"/>
              <a:ea typeface="Saira SemiCondensed Medium"/>
              <a:cs typeface="Saira SemiCondensed Medium"/>
              <a:sym typeface="Saira SemiCondensed Medium"/>
            </a:endParaRPr>
          </a:p>
          <a:p>
            <a:pPr marL="0" lvl="0" indent="0" algn="l" rtl="0">
              <a:spcBef>
                <a:spcPts val="600"/>
              </a:spcBef>
              <a:spcAft>
                <a:spcPts val="600"/>
              </a:spcAft>
              <a:buNone/>
            </a:pPr>
            <a:r>
              <a:rPr lang="en" sz="2000"/>
              <a:t>Show and explain your web, app or software projects using these gadget templates.</a:t>
            </a:r>
            <a:endParaRPr sz="20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4"/>
          <p:cNvSpPr txBox="1">
            <a:spLocks noGrp="1"/>
          </p:cNvSpPr>
          <p:nvPr>
            <p:ph type="ctrTitle" idx="4294967295"/>
          </p:nvPr>
        </p:nvSpPr>
        <p:spPr>
          <a:xfrm>
            <a:off x="1207775" y="1050000"/>
            <a:ext cx="3271200" cy="97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800"/>
              <a:t>THANKS!</a:t>
            </a:r>
            <a:endParaRPr sz="6800"/>
          </a:p>
        </p:txBody>
      </p:sp>
      <p:sp>
        <p:nvSpPr>
          <p:cNvPr id="446" name="Google Shape;446;p34"/>
          <p:cNvSpPr txBox="1">
            <a:spLocks noGrp="1"/>
          </p:cNvSpPr>
          <p:nvPr>
            <p:ph type="subTitle" idx="4294967295"/>
          </p:nvPr>
        </p:nvSpPr>
        <p:spPr>
          <a:xfrm>
            <a:off x="1207775" y="1984148"/>
            <a:ext cx="3271200" cy="2109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solidFill>
                  <a:schemeClr val="accent4"/>
                </a:solidFill>
              </a:rPr>
              <a:t>ANY QUESTIONS?</a:t>
            </a:r>
            <a:endParaRPr b="1">
              <a:solidFill>
                <a:schemeClr val="accent4"/>
              </a:solidFill>
            </a:endParaRPr>
          </a:p>
          <a:p>
            <a:pPr marL="0" lvl="0" indent="0" algn="l" rtl="0">
              <a:spcBef>
                <a:spcPts val="600"/>
              </a:spcBef>
              <a:spcAft>
                <a:spcPts val="0"/>
              </a:spcAft>
              <a:buNone/>
            </a:pPr>
            <a:r>
              <a:rPr lang="en"/>
              <a:t>You can find me at:</a:t>
            </a:r>
            <a:endParaRPr/>
          </a:p>
          <a:p>
            <a:pPr marL="457200" lvl="0" indent="-342900" algn="l" rtl="0">
              <a:spcBef>
                <a:spcPts val="600"/>
              </a:spcBef>
              <a:spcAft>
                <a:spcPts val="0"/>
              </a:spcAft>
              <a:buSzPts val="1800"/>
              <a:buChar char="⬥"/>
            </a:pPr>
            <a:r>
              <a:rPr lang="en"/>
              <a:t>@username</a:t>
            </a:r>
            <a:endParaRPr/>
          </a:p>
          <a:p>
            <a:pPr marL="457200" lvl="0" indent="-342900" algn="l" rtl="0">
              <a:spcBef>
                <a:spcPts val="0"/>
              </a:spcBef>
              <a:spcAft>
                <a:spcPts val="0"/>
              </a:spcAft>
              <a:buSzPts val="1800"/>
              <a:buChar char="⬥"/>
            </a:pPr>
            <a:r>
              <a:rPr lang="en"/>
              <a:t>user@mail.me</a:t>
            </a:r>
            <a:endParaRPr/>
          </a:p>
        </p:txBody>
      </p:sp>
      <p:sp>
        <p:nvSpPr>
          <p:cNvPr id="447" name="Google Shape;447;p3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71</a:t>
            </a:fld>
            <a:endParaRPr/>
          </a:p>
        </p:txBody>
      </p:sp>
      <p:grpSp>
        <p:nvGrpSpPr>
          <p:cNvPr id="448" name="Google Shape;448;p34"/>
          <p:cNvGrpSpPr/>
          <p:nvPr/>
        </p:nvGrpSpPr>
        <p:grpSpPr>
          <a:xfrm rot="10800000">
            <a:off x="5014102" y="1109741"/>
            <a:ext cx="4122748" cy="2955434"/>
            <a:chOff x="291713" y="847485"/>
            <a:chExt cx="489987" cy="351315"/>
          </a:xfrm>
        </p:grpSpPr>
        <p:sp>
          <p:nvSpPr>
            <p:cNvPr id="449" name="Google Shape;449;p34"/>
            <p:cNvSpPr/>
            <p:nvPr/>
          </p:nvSpPr>
          <p:spPr>
            <a:xfrm>
              <a:off x="291713" y="847485"/>
              <a:ext cx="3384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5781655" y="2060399"/>
            <a:ext cx="958428" cy="901731"/>
            <a:chOff x="5972700" y="2330200"/>
            <a:chExt cx="411625" cy="387275"/>
          </a:xfrm>
        </p:grpSpPr>
        <p:sp>
          <p:nvSpPr>
            <p:cNvPr id="452" name="Google Shape;452;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CREDITS</a:t>
            </a:r>
            <a:endParaRPr/>
          </a:p>
        </p:txBody>
      </p:sp>
      <p:sp>
        <p:nvSpPr>
          <p:cNvPr id="459" name="Google Shape;459;p3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600"/>
              </a:spcBef>
              <a:spcAft>
                <a:spcPts val="0"/>
              </a:spcAft>
              <a:buSzPts val="2400"/>
              <a:buChar char="⬥"/>
            </a:pPr>
            <a:r>
              <a:rPr lang="en" sz="2400"/>
              <a:t>Presentation template by </a:t>
            </a:r>
            <a:r>
              <a:rPr lang="en" sz="2400" u="sng">
                <a:solidFill>
                  <a:schemeClr val="hlink"/>
                </a:solidFill>
                <a:hlinkClick r:id="rId3"/>
              </a:rPr>
              <a:t>SlidesCarnival</a:t>
            </a:r>
            <a:endParaRPr sz="2400"/>
          </a:p>
          <a:p>
            <a:pPr marL="457200" lvl="0" indent="-381000" algn="l" rtl="0">
              <a:lnSpc>
                <a:spcPct val="115000"/>
              </a:lnSpc>
              <a:spcBef>
                <a:spcPts val="0"/>
              </a:spcBef>
              <a:spcAft>
                <a:spcPts val="0"/>
              </a:spcAft>
              <a:buSzPts val="2400"/>
              <a:buChar char="⬥"/>
            </a:pPr>
            <a:r>
              <a:rPr lang="en" sz="2400"/>
              <a:t>Photographs by </a:t>
            </a:r>
            <a:r>
              <a:rPr lang="en" sz="2400" u="sng">
                <a:solidFill>
                  <a:schemeClr val="hlink"/>
                </a:solidFill>
                <a:hlinkClick r:id="rId4"/>
              </a:rPr>
              <a:t>Unsplash</a:t>
            </a:r>
            <a:endParaRPr sz="2400"/>
          </a:p>
        </p:txBody>
      </p:sp>
      <p:sp>
        <p:nvSpPr>
          <p:cNvPr id="460" name="Google Shape;460;p3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72</a:t>
            </a:fld>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PRESENTATION DESIGN</a:t>
            </a:r>
            <a:endParaRPr/>
          </a:p>
        </p:txBody>
      </p:sp>
      <p:sp>
        <p:nvSpPr>
          <p:cNvPr id="466" name="Google Shape;466;p36"/>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800"/>
              <a:t>This presentation uses the following typographies:</a:t>
            </a:r>
            <a:endParaRPr sz="1800"/>
          </a:p>
          <a:p>
            <a:pPr marL="457200" lvl="0" indent="-342900" algn="l" rtl="0">
              <a:lnSpc>
                <a:spcPct val="115000"/>
              </a:lnSpc>
              <a:spcBef>
                <a:spcPts val="600"/>
              </a:spcBef>
              <a:spcAft>
                <a:spcPts val="0"/>
              </a:spcAft>
              <a:buSzPts val="1800"/>
              <a:buChar char="⬥"/>
            </a:pPr>
            <a:r>
              <a:rPr lang="en" sz="1800"/>
              <a:t>Titles: Saira Semi Condensed</a:t>
            </a:r>
            <a:endParaRPr sz="1800"/>
          </a:p>
          <a:p>
            <a:pPr marL="457200" lvl="0" indent="-342900" algn="l" rtl="0">
              <a:lnSpc>
                <a:spcPct val="115000"/>
              </a:lnSpc>
              <a:spcBef>
                <a:spcPts val="0"/>
              </a:spcBef>
              <a:spcAft>
                <a:spcPts val="0"/>
              </a:spcAft>
              <a:buSzPts val="1800"/>
              <a:buChar char="⬥"/>
            </a:pPr>
            <a:r>
              <a:rPr lang="en" sz="1800"/>
              <a:t>Body copy: Inria Sans</a:t>
            </a:r>
            <a:endParaRPr sz="1800"/>
          </a:p>
          <a:p>
            <a:pPr marL="0" lvl="0" indent="0" algn="l" rtl="0">
              <a:lnSpc>
                <a:spcPct val="115000"/>
              </a:lnSpc>
              <a:spcBef>
                <a:spcPts val="600"/>
              </a:spcBef>
              <a:spcAft>
                <a:spcPts val="600"/>
              </a:spcAft>
              <a:buNone/>
            </a:pPr>
            <a:r>
              <a:rPr lang="en" sz="1800"/>
              <a:t>Download for free at:</a:t>
            </a:r>
            <a:br>
              <a:rPr lang="en" sz="1800"/>
            </a:br>
            <a:r>
              <a:rPr lang="en" sz="1800" u="sng">
                <a:solidFill>
                  <a:schemeClr val="hlink"/>
                </a:solidFill>
                <a:hlinkClick r:id="rId3"/>
              </a:rPr>
              <a:t>https://www.fontsquirrel.com/fonts/saira</a:t>
            </a:r>
            <a:r>
              <a:rPr lang="en" sz="1800"/>
              <a:t/>
            </a:r>
            <a:br>
              <a:rPr lang="en" sz="1800"/>
            </a:br>
            <a:r>
              <a:rPr lang="en" sz="1800" u="sng">
                <a:solidFill>
                  <a:schemeClr val="hlink"/>
                </a:solidFill>
                <a:hlinkClick r:id="rId4"/>
              </a:rPr>
              <a:t>https://www.fontsquirrel.com/fonts/inria-sans</a:t>
            </a:r>
            <a:r>
              <a:rPr lang="en" sz="1800"/>
              <a:t/>
            </a:r>
            <a:br>
              <a:rPr lang="en" sz="1800"/>
            </a:br>
            <a:endParaRPr sz="1800" b="1">
              <a:solidFill>
                <a:srgbClr val="3D85C6"/>
              </a:solidFill>
            </a:endParaRPr>
          </a:p>
        </p:txBody>
      </p:sp>
      <p:sp>
        <p:nvSpPr>
          <p:cNvPr id="467" name="Google Shape;467;p36"/>
          <p:cNvSpPr txBox="1"/>
          <p:nvPr/>
        </p:nvSpPr>
        <p:spPr>
          <a:xfrm>
            <a:off x="1207850" y="3799775"/>
            <a:ext cx="6728400" cy="53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4"/>
                </a:solidFill>
                <a:latin typeface="Inria Sans Light"/>
                <a:ea typeface="Inria Sans Light"/>
                <a:cs typeface="Inria Sans Light"/>
                <a:sym typeface="Inria Sans Light"/>
              </a:rPr>
              <a:t>You don’t need to keep this slide in your presentation. It’s only here to serve you as a design guide if you need to create new slides or download the fonts to edit the presentation in PowerPoint®</a:t>
            </a:r>
            <a:endParaRPr sz="1200">
              <a:solidFill>
                <a:schemeClr val="accent4"/>
              </a:solidFill>
              <a:latin typeface="Inria Sans Light"/>
              <a:ea typeface="Inria Sans Light"/>
              <a:cs typeface="Inria Sans Light"/>
              <a:sym typeface="Inria Sans Light"/>
            </a:endParaRPr>
          </a:p>
          <a:p>
            <a:pPr marL="0" lvl="0" indent="0" algn="l" rtl="0">
              <a:spcBef>
                <a:spcPts val="0"/>
              </a:spcBef>
              <a:spcAft>
                <a:spcPts val="0"/>
              </a:spcAft>
              <a:buClr>
                <a:schemeClr val="dk1"/>
              </a:buClr>
              <a:buSzPts val="1100"/>
              <a:buFont typeface="Arial"/>
              <a:buNone/>
            </a:pPr>
            <a:endParaRPr sz="1200">
              <a:solidFill>
                <a:schemeClr val="accent4"/>
              </a:solidFill>
              <a:latin typeface="Inria Sans Light"/>
              <a:ea typeface="Inria Sans Light"/>
              <a:cs typeface="Inria Sans Light"/>
              <a:sym typeface="Inria Sans Light"/>
            </a:endParaRPr>
          </a:p>
          <a:p>
            <a:pPr marL="0" lvl="0" indent="0" algn="l" rtl="0">
              <a:spcBef>
                <a:spcPts val="0"/>
              </a:spcBef>
              <a:spcAft>
                <a:spcPts val="0"/>
              </a:spcAft>
              <a:buNone/>
            </a:pPr>
            <a:endParaRPr sz="1200">
              <a:solidFill>
                <a:schemeClr val="accent4"/>
              </a:solidFill>
              <a:latin typeface="Inria Sans Light"/>
              <a:ea typeface="Inria Sans Light"/>
              <a:cs typeface="Inria Sans Light"/>
              <a:sym typeface="Inria Sans Light"/>
            </a:endParaRPr>
          </a:p>
        </p:txBody>
      </p:sp>
      <p:sp>
        <p:nvSpPr>
          <p:cNvPr id="468" name="Google Shape;468;p3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73</a:t>
            </a:fld>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grpSp>
        <p:nvGrpSpPr>
          <p:cNvPr id="473" name="Google Shape;473;p37"/>
          <p:cNvGrpSpPr/>
          <p:nvPr/>
        </p:nvGrpSpPr>
        <p:grpSpPr>
          <a:xfrm>
            <a:off x="348747" y="333019"/>
            <a:ext cx="342903" cy="447293"/>
            <a:chOff x="590250" y="244200"/>
            <a:chExt cx="407975" cy="532175"/>
          </a:xfrm>
        </p:grpSpPr>
        <p:sp>
          <p:nvSpPr>
            <p:cNvPr id="474" name="Google Shape;474;p37"/>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7"/>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37"/>
          <p:cNvGrpSpPr/>
          <p:nvPr/>
        </p:nvGrpSpPr>
        <p:grpSpPr>
          <a:xfrm>
            <a:off x="901439" y="399041"/>
            <a:ext cx="372594" cy="310144"/>
            <a:chOff x="1247825" y="322750"/>
            <a:chExt cx="443300" cy="369000"/>
          </a:xfrm>
        </p:grpSpPr>
        <p:sp>
          <p:nvSpPr>
            <p:cNvPr id="489" name="Google Shape;489;p37"/>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7"/>
          <p:cNvGrpSpPr/>
          <p:nvPr/>
        </p:nvGrpSpPr>
        <p:grpSpPr>
          <a:xfrm>
            <a:off x="1474618" y="397507"/>
            <a:ext cx="356204" cy="313212"/>
            <a:chOff x="1929775" y="320925"/>
            <a:chExt cx="423800" cy="372650"/>
          </a:xfrm>
        </p:grpSpPr>
        <p:sp>
          <p:nvSpPr>
            <p:cNvPr id="495" name="Google Shape;495;p37"/>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37"/>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 name="Google Shape;502;p37"/>
          <p:cNvGrpSpPr/>
          <p:nvPr/>
        </p:nvGrpSpPr>
        <p:grpSpPr>
          <a:xfrm>
            <a:off x="3744262" y="362185"/>
            <a:ext cx="336767" cy="383835"/>
            <a:chOff x="4630125" y="278900"/>
            <a:chExt cx="400675" cy="456675"/>
          </a:xfrm>
        </p:grpSpPr>
        <p:sp>
          <p:nvSpPr>
            <p:cNvPr id="503" name="Google Shape;503;p37"/>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 name="Google Shape;507;p37"/>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 name="Google Shape;508;p37"/>
          <p:cNvGrpSpPr/>
          <p:nvPr/>
        </p:nvGrpSpPr>
        <p:grpSpPr>
          <a:xfrm>
            <a:off x="353874" y="908741"/>
            <a:ext cx="342882" cy="418128"/>
            <a:chOff x="596350" y="929175"/>
            <a:chExt cx="407950" cy="497475"/>
          </a:xfrm>
        </p:grpSpPr>
        <p:sp>
          <p:nvSpPr>
            <p:cNvPr id="509" name="Google Shape;509;p37"/>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516;p37"/>
          <p:cNvGrpSpPr/>
          <p:nvPr/>
        </p:nvGrpSpPr>
        <p:grpSpPr>
          <a:xfrm>
            <a:off x="1478190" y="969656"/>
            <a:ext cx="349060" cy="298882"/>
            <a:chOff x="1934025" y="1001650"/>
            <a:chExt cx="415300" cy="355600"/>
          </a:xfrm>
        </p:grpSpPr>
        <p:sp>
          <p:nvSpPr>
            <p:cNvPr id="517" name="Google Shape;517;p37"/>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 name="Google Shape;521;p37"/>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37"/>
          <p:cNvGrpSpPr/>
          <p:nvPr/>
        </p:nvGrpSpPr>
        <p:grpSpPr>
          <a:xfrm>
            <a:off x="4302585" y="947131"/>
            <a:ext cx="350068" cy="350573"/>
            <a:chOff x="5294400" y="974850"/>
            <a:chExt cx="416500" cy="417100"/>
          </a:xfrm>
        </p:grpSpPr>
        <p:sp>
          <p:nvSpPr>
            <p:cNvPr id="526" name="Google Shape;526;p37"/>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7"/>
          <p:cNvGrpSpPr/>
          <p:nvPr/>
        </p:nvGrpSpPr>
        <p:grpSpPr>
          <a:xfrm>
            <a:off x="4825607" y="907732"/>
            <a:ext cx="433992" cy="422729"/>
            <a:chOff x="5916675" y="927975"/>
            <a:chExt cx="516350" cy="502950"/>
          </a:xfrm>
        </p:grpSpPr>
        <p:sp>
          <p:nvSpPr>
            <p:cNvPr id="529" name="Google Shape;529;p37"/>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37"/>
          <p:cNvGrpSpPr/>
          <p:nvPr/>
        </p:nvGrpSpPr>
        <p:grpSpPr>
          <a:xfrm>
            <a:off x="327251" y="1557145"/>
            <a:ext cx="391001" cy="264085"/>
            <a:chOff x="564675" y="1700625"/>
            <a:chExt cx="465200" cy="314200"/>
          </a:xfrm>
        </p:grpSpPr>
        <p:sp>
          <p:nvSpPr>
            <p:cNvPr id="532" name="Google Shape;532;p37"/>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7"/>
          <p:cNvGrpSpPr/>
          <p:nvPr/>
        </p:nvGrpSpPr>
        <p:grpSpPr>
          <a:xfrm>
            <a:off x="892235" y="1492657"/>
            <a:ext cx="391001" cy="382827"/>
            <a:chOff x="1236875" y="1623900"/>
            <a:chExt cx="465200" cy="455475"/>
          </a:xfrm>
        </p:grpSpPr>
        <p:sp>
          <p:nvSpPr>
            <p:cNvPr id="536" name="Google Shape;536;p37"/>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37"/>
          <p:cNvGrpSpPr/>
          <p:nvPr/>
        </p:nvGrpSpPr>
        <p:grpSpPr>
          <a:xfrm>
            <a:off x="1469490" y="1500852"/>
            <a:ext cx="366458" cy="366437"/>
            <a:chOff x="1923675" y="1633650"/>
            <a:chExt cx="436000" cy="435975"/>
          </a:xfrm>
        </p:grpSpPr>
        <p:sp>
          <p:nvSpPr>
            <p:cNvPr id="544" name="Google Shape;544;p37"/>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7"/>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7"/>
          <p:cNvGrpSpPr/>
          <p:nvPr/>
        </p:nvGrpSpPr>
        <p:grpSpPr>
          <a:xfrm>
            <a:off x="2032941" y="1499318"/>
            <a:ext cx="369505" cy="369505"/>
            <a:chOff x="2594050" y="1631825"/>
            <a:chExt cx="439625" cy="439625"/>
          </a:xfrm>
        </p:grpSpPr>
        <p:sp>
          <p:nvSpPr>
            <p:cNvPr id="551" name="Google Shape;551;p3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7"/>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37"/>
          <p:cNvGrpSpPr/>
          <p:nvPr/>
        </p:nvGrpSpPr>
        <p:grpSpPr>
          <a:xfrm>
            <a:off x="3197706" y="1471687"/>
            <a:ext cx="299911" cy="424768"/>
            <a:chOff x="3979850" y="1598950"/>
            <a:chExt cx="356825" cy="505375"/>
          </a:xfrm>
        </p:grpSpPr>
        <p:sp>
          <p:nvSpPr>
            <p:cNvPr id="557" name="Google Shape;557;p37"/>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37"/>
          <p:cNvGrpSpPr/>
          <p:nvPr/>
        </p:nvGrpSpPr>
        <p:grpSpPr>
          <a:xfrm>
            <a:off x="3715096" y="1562776"/>
            <a:ext cx="395098" cy="242589"/>
            <a:chOff x="4595425" y="1707325"/>
            <a:chExt cx="470075" cy="288625"/>
          </a:xfrm>
        </p:grpSpPr>
        <p:sp>
          <p:nvSpPr>
            <p:cNvPr id="560" name="Google Shape;560;p37"/>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37"/>
          <p:cNvGrpSpPr/>
          <p:nvPr/>
        </p:nvGrpSpPr>
        <p:grpSpPr>
          <a:xfrm>
            <a:off x="4299013" y="1503416"/>
            <a:ext cx="357234" cy="361310"/>
            <a:chOff x="5290150" y="1636700"/>
            <a:chExt cx="425025" cy="429875"/>
          </a:xfrm>
        </p:grpSpPr>
        <p:sp>
          <p:nvSpPr>
            <p:cNvPr id="566" name="Google Shape;566;p37"/>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37"/>
          <p:cNvGrpSpPr/>
          <p:nvPr/>
        </p:nvGrpSpPr>
        <p:grpSpPr>
          <a:xfrm>
            <a:off x="4862967" y="1492657"/>
            <a:ext cx="359272" cy="376691"/>
            <a:chOff x="5961125" y="1623900"/>
            <a:chExt cx="427450" cy="448175"/>
          </a:xfrm>
        </p:grpSpPr>
        <p:sp>
          <p:nvSpPr>
            <p:cNvPr id="569" name="Google Shape;569;p37"/>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7"/>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7"/>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7"/>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7"/>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7"/>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37"/>
          <p:cNvGrpSpPr/>
          <p:nvPr/>
        </p:nvGrpSpPr>
        <p:grpSpPr>
          <a:xfrm>
            <a:off x="5415659" y="1502386"/>
            <a:ext cx="383835" cy="363369"/>
            <a:chOff x="6618700" y="1635475"/>
            <a:chExt cx="456675" cy="432325"/>
          </a:xfrm>
        </p:grpSpPr>
        <p:sp>
          <p:nvSpPr>
            <p:cNvPr id="577" name="Google Shape;577;p37"/>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7"/>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7"/>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7"/>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37"/>
          <p:cNvGrpSpPr/>
          <p:nvPr/>
        </p:nvGrpSpPr>
        <p:grpSpPr>
          <a:xfrm>
            <a:off x="370747" y="2085798"/>
            <a:ext cx="304009" cy="326513"/>
            <a:chOff x="616425" y="2329600"/>
            <a:chExt cx="361700" cy="388475"/>
          </a:xfrm>
        </p:grpSpPr>
        <p:sp>
          <p:nvSpPr>
            <p:cNvPr id="583" name="Google Shape;583;p37"/>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37"/>
          <p:cNvGrpSpPr/>
          <p:nvPr/>
        </p:nvGrpSpPr>
        <p:grpSpPr>
          <a:xfrm>
            <a:off x="927557" y="2088866"/>
            <a:ext cx="320378" cy="320378"/>
            <a:chOff x="1278900" y="2333250"/>
            <a:chExt cx="381175" cy="381175"/>
          </a:xfrm>
        </p:grpSpPr>
        <p:sp>
          <p:nvSpPr>
            <p:cNvPr id="592" name="Google Shape;592;p37"/>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37"/>
          <p:cNvGrpSpPr/>
          <p:nvPr/>
        </p:nvGrpSpPr>
        <p:grpSpPr>
          <a:xfrm>
            <a:off x="1492520" y="2088866"/>
            <a:ext cx="320399" cy="320378"/>
            <a:chOff x="1951075" y="2333250"/>
            <a:chExt cx="381200" cy="381175"/>
          </a:xfrm>
        </p:grpSpPr>
        <p:sp>
          <p:nvSpPr>
            <p:cNvPr id="597" name="Google Shape;597;p37"/>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37"/>
          <p:cNvGrpSpPr/>
          <p:nvPr/>
        </p:nvGrpSpPr>
        <p:grpSpPr>
          <a:xfrm>
            <a:off x="2057504" y="2088866"/>
            <a:ext cx="320378" cy="320378"/>
            <a:chOff x="2623275" y="2333250"/>
            <a:chExt cx="381175" cy="381175"/>
          </a:xfrm>
        </p:grpSpPr>
        <p:sp>
          <p:nvSpPr>
            <p:cNvPr id="602" name="Google Shape;602;p37"/>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37"/>
          <p:cNvGrpSpPr/>
          <p:nvPr/>
        </p:nvGrpSpPr>
        <p:grpSpPr>
          <a:xfrm>
            <a:off x="2697209" y="2033603"/>
            <a:ext cx="170937" cy="426827"/>
            <a:chOff x="3384375" y="2267500"/>
            <a:chExt cx="203375" cy="507825"/>
          </a:xfrm>
        </p:grpSpPr>
        <p:sp>
          <p:nvSpPr>
            <p:cNvPr id="607" name="Google Shape;607;p37"/>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37"/>
          <p:cNvGrpSpPr/>
          <p:nvPr/>
        </p:nvGrpSpPr>
        <p:grpSpPr>
          <a:xfrm>
            <a:off x="3842516" y="2087836"/>
            <a:ext cx="140237" cy="318339"/>
            <a:chOff x="4747025" y="2332025"/>
            <a:chExt cx="166850" cy="378750"/>
          </a:xfrm>
        </p:grpSpPr>
        <p:sp>
          <p:nvSpPr>
            <p:cNvPr id="610" name="Google Shape;610;p37"/>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37"/>
          <p:cNvGrpSpPr/>
          <p:nvPr/>
        </p:nvGrpSpPr>
        <p:grpSpPr>
          <a:xfrm>
            <a:off x="3274990" y="2035641"/>
            <a:ext cx="145343" cy="422729"/>
            <a:chOff x="4071800" y="2269925"/>
            <a:chExt cx="172925" cy="502950"/>
          </a:xfrm>
        </p:grpSpPr>
        <p:sp>
          <p:nvSpPr>
            <p:cNvPr id="613" name="Google Shape;613;p37"/>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37"/>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37"/>
          <p:cNvGrpSpPr/>
          <p:nvPr/>
        </p:nvGrpSpPr>
        <p:grpSpPr>
          <a:xfrm>
            <a:off x="4872696" y="2086302"/>
            <a:ext cx="345971" cy="325505"/>
            <a:chOff x="5972700" y="2330200"/>
            <a:chExt cx="411625" cy="387275"/>
          </a:xfrm>
        </p:grpSpPr>
        <p:sp>
          <p:nvSpPr>
            <p:cNvPr id="617" name="Google Shape;617;p37"/>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7"/>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37"/>
          <p:cNvGrpSpPr/>
          <p:nvPr/>
        </p:nvGrpSpPr>
        <p:grpSpPr>
          <a:xfrm>
            <a:off x="467993" y="2614431"/>
            <a:ext cx="109538" cy="399195"/>
            <a:chOff x="732125" y="2958550"/>
            <a:chExt cx="130325" cy="474950"/>
          </a:xfrm>
        </p:grpSpPr>
        <p:sp>
          <p:nvSpPr>
            <p:cNvPr id="620" name="Google Shape;620;p37"/>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7"/>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7"/>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37"/>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 name="Google Shape;630;p37"/>
          <p:cNvGrpSpPr/>
          <p:nvPr/>
        </p:nvGrpSpPr>
        <p:grpSpPr>
          <a:xfrm>
            <a:off x="2023737" y="2627227"/>
            <a:ext cx="387933" cy="367467"/>
            <a:chOff x="2583100" y="2973775"/>
            <a:chExt cx="461550" cy="437200"/>
          </a:xfrm>
        </p:grpSpPr>
        <p:sp>
          <p:nvSpPr>
            <p:cNvPr id="631" name="Google Shape;631;p37"/>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37"/>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37"/>
          <p:cNvGrpSpPr/>
          <p:nvPr/>
        </p:nvGrpSpPr>
        <p:grpSpPr>
          <a:xfrm>
            <a:off x="4263186" y="2655384"/>
            <a:ext cx="435022" cy="323445"/>
            <a:chOff x="5247525" y="3007275"/>
            <a:chExt cx="517575" cy="384825"/>
          </a:xfrm>
        </p:grpSpPr>
        <p:sp>
          <p:nvSpPr>
            <p:cNvPr id="635" name="Google Shape;635;p37"/>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37"/>
          <p:cNvGrpSpPr/>
          <p:nvPr/>
        </p:nvGrpSpPr>
        <p:grpSpPr>
          <a:xfrm>
            <a:off x="3174255" y="2605207"/>
            <a:ext cx="342882" cy="350068"/>
            <a:chOff x="3951850" y="2985350"/>
            <a:chExt cx="407950" cy="416500"/>
          </a:xfrm>
        </p:grpSpPr>
        <p:sp>
          <p:nvSpPr>
            <p:cNvPr id="638" name="Google Shape;638;p3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37"/>
          <p:cNvGrpSpPr/>
          <p:nvPr/>
        </p:nvGrpSpPr>
        <p:grpSpPr>
          <a:xfrm>
            <a:off x="330844" y="3226504"/>
            <a:ext cx="397136" cy="305017"/>
            <a:chOff x="568950" y="3686775"/>
            <a:chExt cx="472500" cy="362900"/>
          </a:xfrm>
        </p:grpSpPr>
        <p:sp>
          <p:nvSpPr>
            <p:cNvPr id="643" name="Google Shape;643;p37"/>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37"/>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 name="Google Shape;647;p37"/>
          <p:cNvGrpSpPr/>
          <p:nvPr/>
        </p:nvGrpSpPr>
        <p:grpSpPr>
          <a:xfrm>
            <a:off x="898896" y="3252097"/>
            <a:ext cx="377700" cy="253852"/>
            <a:chOff x="1244800" y="3717225"/>
            <a:chExt cx="449375" cy="302025"/>
          </a:xfrm>
        </p:grpSpPr>
        <p:sp>
          <p:nvSpPr>
            <p:cNvPr id="648" name="Google Shape;648;p37"/>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37"/>
          <p:cNvGrpSpPr/>
          <p:nvPr/>
        </p:nvGrpSpPr>
        <p:grpSpPr>
          <a:xfrm>
            <a:off x="1468986" y="3232639"/>
            <a:ext cx="367467" cy="287115"/>
            <a:chOff x="1923075" y="3694075"/>
            <a:chExt cx="437200" cy="341600"/>
          </a:xfrm>
        </p:grpSpPr>
        <p:sp>
          <p:nvSpPr>
            <p:cNvPr id="655" name="Google Shape;655;p37"/>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7"/>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37"/>
          <p:cNvGrpSpPr/>
          <p:nvPr/>
        </p:nvGrpSpPr>
        <p:grpSpPr>
          <a:xfrm>
            <a:off x="2037542" y="3228038"/>
            <a:ext cx="360301" cy="295814"/>
            <a:chOff x="2599525" y="3688600"/>
            <a:chExt cx="428675" cy="351950"/>
          </a:xfrm>
        </p:grpSpPr>
        <p:sp>
          <p:nvSpPr>
            <p:cNvPr id="665" name="Google Shape;665;p37"/>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7"/>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37"/>
          <p:cNvGrpSpPr/>
          <p:nvPr/>
        </p:nvGrpSpPr>
        <p:grpSpPr>
          <a:xfrm>
            <a:off x="2619925" y="3207571"/>
            <a:ext cx="333700" cy="329077"/>
            <a:chOff x="3292425" y="3664250"/>
            <a:chExt cx="397025" cy="391525"/>
          </a:xfrm>
        </p:grpSpPr>
        <p:sp>
          <p:nvSpPr>
            <p:cNvPr id="669" name="Google Shape;669;p37"/>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7"/>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37"/>
          <p:cNvGrpSpPr/>
          <p:nvPr/>
        </p:nvGrpSpPr>
        <p:grpSpPr>
          <a:xfrm>
            <a:off x="3157782" y="3250038"/>
            <a:ext cx="369526" cy="268183"/>
            <a:chOff x="3932350" y="3714775"/>
            <a:chExt cx="439650" cy="319075"/>
          </a:xfrm>
        </p:grpSpPr>
        <p:sp>
          <p:nvSpPr>
            <p:cNvPr id="673" name="Google Shape;673;p37"/>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7"/>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7"/>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37"/>
          <p:cNvGrpSpPr/>
          <p:nvPr/>
        </p:nvGrpSpPr>
        <p:grpSpPr>
          <a:xfrm>
            <a:off x="3722766" y="3250038"/>
            <a:ext cx="369505" cy="268183"/>
            <a:chOff x="4604550" y="3714775"/>
            <a:chExt cx="439625" cy="319075"/>
          </a:xfrm>
        </p:grpSpPr>
        <p:sp>
          <p:nvSpPr>
            <p:cNvPr id="679" name="Google Shape;679;p37"/>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7"/>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37"/>
          <p:cNvGrpSpPr/>
          <p:nvPr/>
        </p:nvGrpSpPr>
        <p:grpSpPr>
          <a:xfrm>
            <a:off x="4301051" y="3222406"/>
            <a:ext cx="353136" cy="313738"/>
            <a:chOff x="5292575" y="3681900"/>
            <a:chExt cx="420150" cy="373275"/>
          </a:xfrm>
        </p:grpSpPr>
        <p:sp>
          <p:nvSpPr>
            <p:cNvPr id="682" name="Google Shape;682;p37"/>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37"/>
          <p:cNvGrpSpPr/>
          <p:nvPr/>
        </p:nvGrpSpPr>
        <p:grpSpPr>
          <a:xfrm>
            <a:off x="4846073" y="3182482"/>
            <a:ext cx="393060" cy="393060"/>
            <a:chOff x="5941025" y="3634400"/>
            <a:chExt cx="467650" cy="467650"/>
          </a:xfrm>
        </p:grpSpPr>
        <p:sp>
          <p:nvSpPr>
            <p:cNvPr id="690" name="Google Shape;690;p37"/>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37"/>
          <p:cNvGrpSpPr/>
          <p:nvPr/>
        </p:nvGrpSpPr>
        <p:grpSpPr>
          <a:xfrm>
            <a:off x="5436146" y="3207571"/>
            <a:ext cx="342882" cy="342903"/>
            <a:chOff x="6643075" y="3664250"/>
            <a:chExt cx="407950" cy="407975"/>
          </a:xfrm>
        </p:grpSpPr>
        <p:sp>
          <p:nvSpPr>
            <p:cNvPr id="697" name="Google Shape;697;p37"/>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37"/>
          <p:cNvGrpSpPr/>
          <p:nvPr/>
        </p:nvGrpSpPr>
        <p:grpSpPr>
          <a:xfrm>
            <a:off x="336980" y="3758225"/>
            <a:ext cx="371564" cy="371543"/>
            <a:chOff x="576250" y="4319400"/>
            <a:chExt cx="442075" cy="442050"/>
          </a:xfrm>
        </p:grpSpPr>
        <p:sp>
          <p:nvSpPr>
            <p:cNvPr id="700" name="Google Shape;700;p37"/>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37"/>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7"/>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 name="Google Shape;708;p37"/>
          <p:cNvGrpSpPr/>
          <p:nvPr/>
        </p:nvGrpSpPr>
        <p:grpSpPr>
          <a:xfrm>
            <a:off x="4280585" y="3777157"/>
            <a:ext cx="394068" cy="325505"/>
            <a:chOff x="5268225" y="4341925"/>
            <a:chExt cx="468850" cy="387275"/>
          </a:xfrm>
        </p:grpSpPr>
        <p:sp>
          <p:nvSpPr>
            <p:cNvPr id="709" name="Google Shape;709;p37"/>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7"/>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7"/>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7"/>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7"/>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7"/>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7"/>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7"/>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717;p37"/>
          <p:cNvGrpSpPr/>
          <p:nvPr/>
        </p:nvGrpSpPr>
        <p:grpSpPr>
          <a:xfrm>
            <a:off x="4865531" y="3766924"/>
            <a:ext cx="354145" cy="354145"/>
            <a:chOff x="5964175" y="4329750"/>
            <a:chExt cx="421350" cy="421350"/>
          </a:xfrm>
        </p:grpSpPr>
        <p:sp>
          <p:nvSpPr>
            <p:cNvPr id="718" name="Google Shape;718;p37"/>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7"/>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37"/>
          <p:cNvGrpSpPr/>
          <p:nvPr/>
        </p:nvGrpSpPr>
        <p:grpSpPr>
          <a:xfrm>
            <a:off x="901439" y="4331908"/>
            <a:ext cx="372594" cy="360301"/>
            <a:chOff x="1247825" y="5001950"/>
            <a:chExt cx="443300" cy="428675"/>
          </a:xfrm>
        </p:grpSpPr>
        <p:sp>
          <p:nvSpPr>
            <p:cNvPr id="721" name="Google Shape;721;p37"/>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7"/>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7"/>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7"/>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7"/>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7"/>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37"/>
          <p:cNvGrpSpPr/>
          <p:nvPr/>
        </p:nvGrpSpPr>
        <p:grpSpPr>
          <a:xfrm>
            <a:off x="1499685" y="4313985"/>
            <a:ext cx="306068" cy="389992"/>
            <a:chOff x="1959600" y="4980625"/>
            <a:chExt cx="364150" cy="464000"/>
          </a:xfrm>
        </p:grpSpPr>
        <p:sp>
          <p:nvSpPr>
            <p:cNvPr id="728" name="Google Shape;728;p37"/>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7"/>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7"/>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7"/>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7"/>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37"/>
          <p:cNvGrpSpPr/>
          <p:nvPr/>
        </p:nvGrpSpPr>
        <p:grpSpPr>
          <a:xfrm>
            <a:off x="2042165" y="4328840"/>
            <a:ext cx="351077" cy="360806"/>
            <a:chOff x="2605025" y="4998300"/>
            <a:chExt cx="417700" cy="429275"/>
          </a:xfrm>
        </p:grpSpPr>
        <p:sp>
          <p:nvSpPr>
            <p:cNvPr id="736" name="Google Shape;736;p37"/>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7"/>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37"/>
          <p:cNvGrpSpPr/>
          <p:nvPr/>
        </p:nvGrpSpPr>
        <p:grpSpPr>
          <a:xfrm>
            <a:off x="2572857" y="4331908"/>
            <a:ext cx="419662" cy="349543"/>
            <a:chOff x="3236425" y="5001950"/>
            <a:chExt cx="499300" cy="415875"/>
          </a:xfrm>
        </p:grpSpPr>
        <p:sp>
          <p:nvSpPr>
            <p:cNvPr id="740" name="Google Shape;740;p37"/>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7"/>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37"/>
          <p:cNvGrpSpPr/>
          <p:nvPr/>
        </p:nvGrpSpPr>
        <p:grpSpPr>
          <a:xfrm>
            <a:off x="3187977" y="4313985"/>
            <a:ext cx="319369" cy="380263"/>
            <a:chOff x="3968275" y="4980625"/>
            <a:chExt cx="379975" cy="452425"/>
          </a:xfrm>
        </p:grpSpPr>
        <p:sp>
          <p:nvSpPr>
            <p:cNvPr id="747" name="Google Shape;747;p37"/>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7"/>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37"/>
          <p:cNvGrpSpPr/>
          <p:nvPr/>
        </p:nvGrpSpPr>
        <p:grpSpPr>
          <a:xfrm>
            <a:off x="4843510" y="4398938"/>
            <a:ext cx="404323" cy="220085"/>
            <a:chOff x="5937975" y="5081700"/>
            <a:chExt cx="481050" cy="261850"/>
          </a:xfrm>
        </p:grpSpPr>
        <p:sp>
          <p:nvSpPr>
            <p:cNvPr id="751" name="Google Shape;751;p37"/>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7"/>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7"/>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54;p37"/>
          <p:cNvGrpSpPr/>
          <p:nvPr/>
        </p:nvGrpSpPr>
        <p:grpSpPr>
          <a:xfrm>
            <a:off x="5461718" y="4356472"/>
            <a:ext cx="290183" cy="333678"/>
            <a:chOff x="6673500" y="5031175"/>
            <a:chExt cx="345250" cy="397000"/>
          </a:xfrm>
        </p:grpSpPr>
        <p:sp>
          <p:nvSpPr>
            <p:cNvPr id="755" name="Google Shape;755;p37"/>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7"/>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7"/>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37"/>
          <p:cNvGrpSpPr/>
          <p:nvPr/>
        </p:nvGrpSpPr>
        <p:grpSpPr>
          <a:xfrm>
            <a:off x="3153705" y="381117"/>
            <a:ext cx="387933" cy="345971"/>
            <a:chOff x="3927500" y="301425"/>
            <a:chExt cx="461550" cy="411625"/>
          </a:xfrm>
        </p:grpSpPr>
        <p:sp>
          <p:nvSpPr>
            <p:cNvPr id="761" name="Google Shape;761;p37"/>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7"/>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7"/>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7"/>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7"/>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7"/>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7"/>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7"/>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7"/>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7"/>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7"/>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7"/>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7"/>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7"/>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7"/>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7"/>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7"/>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7"/>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7"/>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7"/>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37"/>
          <p:cNvGrpSpPr/>
          <p:nvPr/>
        </p:nvGrpSpPr>
        <p:grpSpPr>
          <a:xfrm>
            <a:off x="5441252" y="387778"/>
            <a:ext cx="332670" cy="332670"/>
            <a:chOff x="6649150" y="309350"/>
            <a:chExt cx="395800" cy="395800"/>
          </a:xfrm>
        </p:grpSpPr>
        <p:sp>
          <p:nvSpPr>
            <p:cNvPr id="789" name="Google Shape;789;p37"/>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7"/>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7"/>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7"/>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7"/>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7"/>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7"/>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7"/>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7"/>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7"/>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7"/>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7"/>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7"/>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7"/>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7"/>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7"/>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7"/>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7"/>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7"/>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7"/>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7"/>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7"/>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7"/>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37"/>
          <p:cNvGrpSpPr/>
          <p:nvPr/>
        </p:nvGrpSpPr>
        <p:grpSpPr>
          <a:xfrm>
            <a:off x="4873705" y="395448"/>
            <a:ext cx="337797" cy="319873"/>
            <a:chOff x="5973900" y="318475"/>
            <a:chExt cx="401900" cy="380575"/>
          </a:xfrm>
        </p:grpSpPr>
        <p:sp>
          <p:nvSpPr>
            <p:cNvPr id="813" name="Google Shape;813;p37"/>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7"/>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7"/>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7"/>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7"/>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7"/>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7"/>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7"/>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7"/>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7"/>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7"/>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7"/>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7"/>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7"/>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37"/>
          <p:cNvGrpSpPr/>
          <p:nvPr/>
        </p:nvGrpSpPr>
        <p:grpSpPr>
          <a:xfrm>
            <a:off x="918858" y="908741"/>
            <a:ext cx="342882" cy="418128"/>
            <a:chOff x="1268550" y="929175"/>
            <a:chExt cx="407950" cy="497475"/>
          </a:xfrm>
        </p:grpSpPr>
        <p:sp>
          <p:nvSpPr>
            <p:cNvPr id="828" name="Google Shape;828;p37"/>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7"/>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7"/>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37"/>
          <p:cNvGrpSpPr/>
          <p:nvPr/>
        </p:nvGrpSpPr>
        <p:grpSpPr>
          <a:xfrm>
            <a:off x="5404922" y="924605"/>
            <a:ext cx="405331" cy="388962"/>
            <a:chOff x="6605925" y="948050"/>
            <a:chExt cx="482250" cy="462775"/>
          </a:xfrm>
        </p:grpSpPr>
        <p:sp>
          <p:nvSpPr>
            <p:cNvPr id="832" name="Google Shape;832;p37"/>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7"/>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7"/>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7"/>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7"/>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7"/>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37"/>
          <p:cNvGrpSpPr/>
          <p:nvPr/>
        </p:nvGrpSpPr>
        <p:grpSpPr>
          <a:xfrm>
            <a:off x="5499604" y="2076574"/>
            <a:ext cx="215966" cy="342399"/>
            <a:chOff x="6718575" y="2318625"/>
            <a:chExt cx="256950" cy="407375"/>
          </a:xfrm>
        </p:grpSpPr>
        <p:sp>
          <p:nvSpPr>
            <p:cNvPr id="839" name="Google Shape;839;p3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 name="Google Shape;847;p37"/>
          <p:cNvGrpSpPr/>
          <p:nvPr/>
        </p:nvGrpSpPr>
        <p:grpSpPr>
          <a:xfrm>
            <a:off x="2600993" y="2703482"/>
            <a:ext cx="363369" cy="221115"/>
            <a:chOff x="3269900" y="3064500"/>
            <a:chExt cx="432325" cy="263075"/>
          </a:xfrm>
        </p:grpSpPr>
        <p:sp>
          <p:nvSpPr>
            <p:cNvPr id="848" name="Google Shape;848;p37"/>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7"/>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7"/>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37"/>
          <p:cNvGrpSpPr/>
          <p:nvPr/>
        </p:nvGrpSpPr>
        <p:grpSpPr>
          <a:xfrm>
            <a:off x="5475019" y="2635926"/>
            <a:ext cx="265115" cy="372594"/>
            <a:chOff x="6689325" y="2984125"/>
            <a:chExt cx="315425" cy="443300"/>
          </a:xfrm>
        </p:grpSpPr>
        <p:sp>
          <p:nvSpPr>
            <p:cNvPr id="852" name="Google Shape;852;p37"/>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7"/>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7"/>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7"/>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7"/>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37"/>
          <p:cNvGrpSpPr/>
          <p:nvPr/>
        </p:nvGrpSpPr>
        <p:grpSpPr>
          <a:xfrm>
            <a:off x="1523745" y="3730594"/>
            <a:ext cx="256416" cy="414535"/>
            <a:chOff x="1988225" y="4286525"/>
            <a:chExt cx="305075" cy="493200"/>
          </a:xfrm>
        </p:grpSpPr>
        <p:sp>
          <p:nvSpPr>
            <p:cNvPr id="858" name="Google Shape;858;p37"/>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7"/>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7"/>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7"/>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7"/>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7"/>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7"/>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37"/>
          <p:cNvGrpSpPr/>
          <p:nvPr/>
        </p:nvGrpSpPr>
        <p:grpSpPr>
          <a:xfrm>
            <a:off x="2067737" y="3759759"/>
            <a:ext cx="309640" cy="392030"/>
            <a:chOff x="2635450" y="4321225"/>
            <a:chExt cx="368400" cy="466425"/>
          </a:xfrm>
        </p:grpSpPr>
        <p:sp>
          <p:nvSpPr>
            <p:cNvPr id="866" name="Google Shape;866;p37"/>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7"/>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7"/>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7"/>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7"/>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7"/>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37"/>
          <p:cNvGrpSpPr/>
          <p:nvPr/>
        </p:nvGrpSpPr>
        <p:grpSpPr>
          <a:xfrm>
            <a:off x="5436146" y="3750030"/>
            <a:ext cx="342882" cy="383835"/>
            <a:chOff x="6643075" y="4309650"/>
            <a:chExt cx="407950" cy="456675"/>
          </a:xfrm>
        </p:grpSpPr>
        <p:sp>
          <p:nvSpPr>
            <p:cNvPr id="873" name="Google Shape;873;p37"/>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7"/>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7"/>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7"/>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7"/>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7"/>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7"/>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7"/>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7"/>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37"/>
          <p:cNvGrpSpPr/>
          <p:nvPr/>
        </p:nvGrpSpPr>
        <p:grpSpPr>
          <a:xfrm>
            <a:off x="4251419" y="4291984"/>
            <a:ext cx="452420" cy="433992"/>
            <a:chOff x="5233525" y="4954450"/>
            <a:chExt cx="538275" cy="516350"/>
          </a:xfrm>
        </p:grpSpPr>
        <p:sp>
          <p:nvSpPr>
            <p:cNvPr id="883" name="Google Shape;883;p37"/>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7"/>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7"/>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7"/>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7"/>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7"/>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7"/>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7"/>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7"/>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7"/>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7"/>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37"/>
          <p:cNvGrpSpPr/>
          <p:nvPr/>
        </p:nvGrpSpPr>
        <p:grpSpPr>
          <a:xfrm>
            <a:off x="3682338" y="4299654"/>
            <a:ext cx="460615" cy="418653"/>
            <a:chOff x="4556450" y="4963575"/>
            <a:chExt cx="548025" cy="498100"/>
          </a:xfrm>
        </p:grpSpPr>
        <p:sp>
          <p:nvSpPr>
            <p:cNvPr id="895" name="Google Shape;895;p37"/>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7"/>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7"/>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7"/>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7"/>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37"/>
          <p:cNvGrpSpPr/>
          <p:nvPr/>
        </p:nvGrpSpPr>
        <p:grpSpPr>
          <a:xfrm>
            <a:off x="299620" y="4390239"/>
            <a:ext cx="445255" cy="246182"/>
            <a:chOff x="531800" y="5071350"/>
            <a:chExt cx="529750" cy="292900"/>
          </a:xfrm>
        </p:grpSpPr>
        <p:sp>
          <p:nvSpPr>
            <p:cNvPr id="901" name="Google Shape;901;p37"/>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7"/>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7"/>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7"/>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7"/>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7"/>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7"/>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37"/>
          <p:cNvGrpSpPr/>
          <p:nvPr/>
        </p:nvGrpSpPr>
        <p:grpSpPr>
          <a:xfrm>
            <a:off x="7167694" y="1955800"/>
            <a:ext cx="433992" cy="422729"/>
            <a:chOff x="5916675" y="927975"/>
            <a:chExt cx="516350" cy="502950"/>
          </a:xfrm>
        </p:grpSpPr>
        <p:sp>
          <p:nvSpPr>
            <p:cNvPr id="909" name="Google Shape;909;p37"/>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7"/>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p37"/>
          <p:cNvGrpSpPr/>
          <p:nvPr/>
        </p:nvGrpSpPr>
        <p:grpSpPr>
          <a:xfrm>
            <a:off x="6283714" y="2661702"/>
            <a:ext cx="1079481" cy="1051467"/>
            <a:chOff x="5916675" y="927975"/>
            <a:chExt cx="516350" cy="502950"/>
          </a:xfrm>
        </p:grpSpPr>
        <p:sp>
          <p:nvSpPr>
            <p:cNvPr id="912" name="Google Shape;912;p37"/>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7"/>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37"/>
          <p:cNvGrpSpPr/>
          <p:nvPr/>
        </p:nvGrpSpPr>
        <p:grpSpPr>
          <a:xfrm>
            <a:off x="6283857" y="1955800"/>
            <a:ext cx="433992" cy="422729"/>
            <a:chOff x="5916675" y="927975"/>
            <a:chExt cx="516350" cy="502950"/>
          </a:xfrm>
        </p:grpSpPr>
        <p:sp>
          <p:nvSpPr>
            <p:cNvPr id="915" name="Google Shape;915;p37"/>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7"/>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7" name="Google Shape;917;p37"/>
          <p:cNvSpPr/>
          <p:nvPr/>
        </p:nvSpPr>
        <p:spPr>
          <a:xfrm>
            <a:off x="7359855" y="21921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7"/>
          <p:cNvSpPr/>
          <p:nvPr/>
        </p:nvSpPr>
        <p:spPr>
          <a:xfrm>
            <a:off x="6476018" y="21921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7"/>
          <p:cNvSpPr/>
          <p:nvPr/>
        </p:nvSpPr>
        <p:spPr>
          <a:xfrm>
            <a:off x="6837753" y="3097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chemeClr val="accent4"/>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74</a:t>
            </a:fld>
            <a:endParaRPr/>
          </a:p>
        </p:txBody>
      </p:sp>
      <p:sp>
        <p:nvSpPr>
          <p:cNvPr id="921" name="Google Shape;921;p37"/>
          <p:cNvSpPr txBox="1">
            <a:spLocks noGrp="1"/>
          </p:cNvSpPr>
          <p:nvPr>
            <p:ph type="body" idx="4294967295"/>
          </p:nvPr>
        </p:nvSpPr>
        <p:spPr>
          <a:xfrm>
            <a:off x="6248575" y="312075"/>
            <a:ext cx="2438100" cy="1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dirty="0"/>
              <a:t>SlidesCarnival icons are editable shapes. </a:t>
            </a:r>
            <a:r>
              <a:rPr lang="en" sz="900" dirty="0"/>
              <a:t/>
            </a:r>
            <a:br>
              <a:rPr lang="en" sz="900" dirty="0"/>
            </a:br>
            <a:r>
              <a:rPr lang="en" sz="900" dirty="0"/>
              <a:t/>
            </a:r>
            <a:br>
              <a:rPr lang="en" sz="900" dirty="0"/>
            </a:br>
            <a:r>
              <a:rPr lang="en" sz="900" dirty="0"/>
              <a:t>This means that you can:</a:t>
            </a:r>
            <a:endParaRPr sz="900" dirty="0"/>
          </a:p>
          <a:p>
            <a:pPr marL="457200" lvl="0" indent="-285750" algn="l" rtl="0">
              <a:spcBef>
                <a:spcPts val="600"/>
              </a:spcBef>
              <a:spcAft>
                <a:spcPts val="0"/>
              </a:spcAft>
              <a:buSzPts val="900"/>
              <a:buChar char="⬥"/>
            </a:pPr>
            <a:r>
              <a:rPr lang="en" sz="900" dirty="0"/>
              <a:t>Resize them without losing quality.</a:t>
            </a:r>
            <a:endParaRPr sz="900" dirty="0"/>
          </a:p>
          <a:p>
            <a:pPr marL="457200" lvl="0" indent="-285750" algn="l" rtl="0">
              <a:spcBef>
                <a:spcPts val="600"/>
              </a:spcBef>
              <a:spcAft>
                <a:spcPts val="0"/>
              </a:spcAft>
              <a:buSzPts val="900"/>
              <a:buChar char="⬥"/>
            </a:pPr>
            <a:r>
              <a:rPr lang="en" sz="900" dirty="0"/>
              <a:t>Change fill color and opacity.</a:t>
            </a:r>
            <a:endParaRPr sz="900" dirty="0"/>
          </a:p>
          <a:p>
            <a:pPr marL="457200" lvl="0" indent="-285750" algn="l" rtl="0">
              <a:spcBef>
                <a:spcPts val="600"/>
              </a:spcBef>
              <a:spcAft>
                <a:spcPts val="0"/>
              </a:spcAft>
              <a:buSzPts val="900"/>
              <a:buChar char="⬥"/>
            </a:pPr>
            <a:r>
              <a:rPr lang="en" sz="900" dirty="0"/>
              <a:t>Change line color, width and style.</a:t>
            </a:r>
            <a:endParaRPr sz="900" dirty="0"/>
          </a:p>
          <a:p>
            <a:pPr marL="0" lvl="0" indent="0" algn="l" rtl="0">
              <a:spcBef>
                <a:spcPts val="600"/>
              </a:spcBef>
              <a:spcAft>
                <a:spcPts val="600"/>
              </a:spcAft>
              <a:buNone/>
            </a:pPr>
            <a:r>
              <a:rPr lang="en" sz="900" dirty="0"/>
              <a:t>Isn’t that nice? :)</a:t>
            </a:r>
            <a:br>
              <a:rPr lang="en" sz="900" dirty="0"/>
            </a:br>
            <a:r>
              <a:rPr lang="en" sz="900" dirty="0"/>
              <a:t/>
            </a:r>
            <a:br>
              <a:rPr lang="en" sz="900" dirty="0"/>
            </a:br>
            <a:r>
              <a:rPr lang="en" sz="900" dirty="0"/>
              <a:t>Examples:</a:t>
            </a:r>
            <a:br>
              <a:rPr lang="en" sz="900" dirty="0"/>
            </a:br>
            <a:endParaRPr sz="900" dirty="0"/>
          </a:p>
        </p:txBody>
      </p:sp>
      <p:sp>
        <p:nvSpPr>
          <p:cNvPr id="922" name="Google Shape;922;p37"/>
          <p:cNvSpPr txBox="1">
            <a:spLocks noGrp="1"/>
          </p:cNvSpPr>
          <p:nvPr>
            <p:ph type="body" idx="4294967295"/>
          </p:nvPr>
        </p:nvSpPr>
        <p:spPr>
          <a:xfrm>
            <a:off x="6248575" y="4223563"/>
            <a:ext cx="2438100" cy="56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Find more icons at </a:t>
            </a:r>
            <a:r>
              <a:rPr lang="en" sz="900" u="sng">
                <a:hlinkClick r:id="rId3"/>
              </a:rPr>
              <a:t>slidescarnival.com/extra-free-resources-icons-and-maps</a:t>
            </a:r>
            <a:endParaRPr sz="900"/>
          </a:p>
          <a:p>
            <a:pPr marL="0" lvl="0" indent="0" algn="l" rtl="0">
              <a:spcBef>
                <a:spcPts val="600"/>
              </a:spcBef>
              <a:spcAft>
                <a:spcPts val="600"/>
              </a:spcAft>
              <a:buNone/>
            </a:pPr>
            <a:endParaRPr sz="900" b="1"/>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grpSp>
        <p:nvGrpSpPr>
          <p:cNvPr id="927" name="Google Shape;927;p38"/>
          <p:cNvGrpSpPr/>
          <p:nvPr/>
        </p:nvGrpSpPr>
        <p:grpSpPr>
          <a:xfrm>
            <a:off x="3058888" y="1550127"/>
            <a:ext cx="445718" cy="445753"/>
            <a:chOff x="3706812" y="1035050"/>
            <a:chExt cx="4792662" cy="4787899"/>
          </a:xfrm>
        </p:grpSpPr>
        <p:sp>
          <p:nvSpPr>
            <p:cNvPr id="928" name="Google Shape;928;p38"/>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9" name="Google Shape;929;p38"/>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0" name="Google Shape;930;p38"/>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1" name="Google Shape;931;p38"/>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2" name="Google Shape;932;p38"/>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3" name="Google Shape;933;p38"/>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34" name="Google Shape;934;p38"/>
          <p:cNvGrpSpPr/>
          <p:nvPr/>
        </p:nvGrpSpPr>
        <p:grpSpPr>
          <a:xfrm>
            <a:off x="1779393" y="1550157"/>
            <a:ext cx="443331" cy="445437"/>
            <a:chOff x="1400175" y="1220787"/>
            <a:chExt cx="4473575" cy="4476750"/>
          </a:xfrm>
        </p:grpSpPr>
        <p:sp>
          <p:nvSpPr>
            <p:cNvPr id="935" name="Google Shape;935;p38"/>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6" name="Google Shape;936;p38"/>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7" name="Google Shape;937;p38"/>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8" name="Google Shape;938;p38"/>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39" name="Google Shape;939;p38"/>
          <p:cNvGrpSpPr/>
          <p:nvPr/>
        </p:nvGrpSpPr>
        <p:grpSpPr>
          <a:xfrm>
            <a:off x="1138046" y="1550171"/>
            <a:ext cx="446045" cy="445465"/>
            <a:chOff x="1649412" y="927100"/>
            <a:chExt cx="5011737" cy="5016500"/>
          </a:xfrm>
        </p:grpSpPr>
        <p:sp>
          <p:nvSpPr>
            <p:cNvPr id="940" name="Google Shape;940;p38"/>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1" name="Google Shape;941;p38"/>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2" name="Google Shape;942;p38"/>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43" name="Google Shape;943;p38"/>
          <p:cNvGrpSpPr/>
          <p:nvPr/>
        </p:nvGrpSpPr>
        <p:grpSpPr>
          <a:xfrm>
            <a:off x="2418397" y="1550424"/>
            <a:ext cx="444870" cy="445286"/>
            <a:chOff x="1301750" y="920750"/>
            <a:chExt cx="5095875" cy="5100637"/>
          </a:xfrm>
        </p:grpSpPr>
        <p:sp>
          <p:nvSpPr>
            <p:cNvPr id="944" name="Google Shape;944;p38"/>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5" name="Google Shape;945;p38"/>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6" name="Google Shape;946;p38"/>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7" name="Google Shape;947;p38"/>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8" name="Google Shape;948;p38"/>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49" name="Google Shape;949;p38"/>
          <p:cNvGrpSpPr/>
          <p:nvPr/>
        </p:nvGrpSpPr>
        <p:grpSpPr>
          <a:xfrm>
            <a:off x="4341570" y="1550333"/>
            <a:ext cx="445621" cy="445591"/>
            <a:chOff x="5732756" y="2682276"/>
            <a:chExt cx="719905" cy="719856"/>
          </a:xfrm>
        </p:grpSpPr>
        <p:sp>
          <p:nvSpPr>
            <p:cNvPr id="950" name="Google Shape;950;p38"/>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1" name="Google Shape;951;p38"/>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2" name="Google Shape;952;p38"/>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53" name="Google Shape;953;p38"/>
          <p:cNvGrpSpPr/>
          <p:nvPr/>
        </p:nvGrpSpPr>
        <p:grpSpPr>
          <a:xfrm>
            <a:off x="4982887" y="1550327"/>
            <a:ext cx="445627" cy="445604"/>
            <a:chOff x="6768809" y="2682265"/>
            <a:chExt cx="719915" cy="719877"/>
          </a:xfrm>
        </p:grpSpPr>
        <p:sp>
          <p:nvSpPr>
            <p:cNvPr id="954" name="Google Shape;954;p38"/>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5" name="Google Shape;955;p38"/>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6" name="Google Shape;956;p38"/>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7" name="Google Shape;957;p38"/>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58" name="Google Shape;958;p38"/>
          <p:cNvGrpSpPr/>
          <p:nvPr/>
        </p:nvGrpSpPr>
        <p:grpSpPr>
          <a:xfrm>
            <a:off x="5624209" y="1550356"/>
            <a:ext cx="445753" cy="445545"/>
            <a:chOff x="7804870" y="2682313"/>
            <a:chExt cx="720118" cy="719782"/>
          </a:xfrm>
        </p:grpSpPr>
        <p:sp>
          <p:nvSpPr>
            <p:cNvPr id="959" name="Google Shape;959;p38"/>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0" name="Google Shape;960;p38"/>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1" name="Google Shape;961;p38"/>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2" name="Google Shape;962;p38"/>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3" name="Google Shape;963;p38"/>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64" name="Google Shape;964;p38"/>
          <p:cNvGrpSpPr/>
          <p:nvPr/>
        </p:nvGrpSpPr>
        <p:grpSpPr>
          <a:xfrm>
            <a:off x="6265657" y="1550125"/>
            <a:ext cx="446293" cy="446006"/>
            <a:chOff x="8841135" y="2681940"/>
            <a:chExt cx="720990" cy="720527"/>
          </a:xfrm>
        </p:grpSpPr>
        <p:sp>
          <p:nvSpPr>
            <p:cNvPr id="965" name="Google Shape;965;p38"/>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6" name="Google Shape;966;p38"/>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7" name="Google Shape;967;p38"/>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8" name="Google Shape;968;p38"/>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69" name="Google Shape;969;p38"/>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0" name="Google Shape;970;p38"/>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71" name="Google Shape;971;p38"/>
          <p:cNvGrpSpPr/>
          <p:nvPr/>
        </p:nvGrpSpPr>
        <p:grpSpPr>
          <a:xfrm>
            <a:off x="3699655" y="1550057"/>
            <a:ext cx="445260" cy="445260"/>
            <a:chOff x="4103687" y="1439862"/>
            <a:chExt cx="3986212" cy="3986211"/>
          </a:xfrm>
        </p:grpSpPr>
        <p:sp>
          <p:nvSpPr>
            <p:cNvPr id="972" name="Google Shape;972;p38"/>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3" name="Google Shape;973;p38"/>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74" name="Google Shape;974;p38"/>
          <p:cNvGrpSpPr/>
          <p:nvPr/>
        </p:nvGrpSpPr>
        <p:grpSpPr>
          <a:xfrm>
            <a:off x="6907645" y="1550361"/>
            <a:ext cx="445803" cy="445535"/>
            <a:chOff x="9878272" y="2682320"/>
            <a:chExt cx="720199" cy="719767"/>
          </a:xfrm>
        </p:grpSpPr>
        <p:sp>
          <p:nvSpPr>
            <p:cNvPr id="975" name="Google Shape;975;p38"/>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6" name="Google Shape;976;p38"/>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7" name="Google Shape;977;p38"/>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78" name="Google Shape;978;p38"/>
          <p:cNvGrpSpPr/>
          <p:nvPr/>
        </p:nvGrpSpPr>
        <p:grpSpPr>
          <a:xfrm>
            <a:off x="7549143" y="1550278"/>
            <a:ext cx="445700" cy="445701"/>
            <a:chOff x="10914618" y="2682187"/>
            <a:chExt cx="720033" cy="720033"/>
          </a:xfrm>
        </p:grpSpPr>
        <p:sp>
          <p:nvSpPr>
            <p:cNvPr id="979" name="Google Shape;979;p38"/>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0" name="Google Shape;980;p38"/>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1" name="Google Shape;981;p38"/>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2" name="Google Shape;982;p38"/>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3" name="Google Shape;983;p38"/>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4" name="Google Shape;984;p38"/>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85" name="Google Shape;985;p38"/>
          <p:cNvGrpSpPr/>
          <p:nvPr/>
        </p:nvGrpSpPr>
        <p:grpSpPr>
          <a:xfrm>
            <a:off x="1772664" y="843057"/>
            <a:ext cx="361521" cy="445816"/>
            <a:chOff x="1582665" y="1011072"/>
            <a:chExt cx="584040" cy="720220"/>
          </a:xfrm>
        </p:grpSpPr>
        <p:sp>
          <p:nvSpPr>
            <p:cNvPr id="986" name="Google Shape;986;p38"/>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7" name="Google Shape;987;p38"/>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8" name="Google Shape;988;p38"/>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9" name="Google Shape;989;p38"/>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0" name="Google Shape;990;p38"/>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91" name="Google Shape;991;p38"/>
          <p:cNvGrpSpPr/>
          <p:nvPr/>
        </p:nvGrpSpPr>
        <p:grpSpPr>
          <a:xfrm>
            <a:off x="2374048" y="843078"/>
            <a:ext cx="379481" cy="445796"/>
            <a:chOff x="2554206" y="1011105"/>
            <a:chExt cx="613055" cy="720187"/>
          </a:xfrm>
        </p:grpSpPr>
        <p:sp>
          <p:nvSpPr>
            <p:cNvPr id="992" name="Google Shape;992;p38"/>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3" name="Google Shape;993;p38"/>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4" name="Google Shape;994;p38"/>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95" name="Google Shape;995;p38"/>
          <p:cNvGrpSpPr/>
          <p:nvPr/>
        </p:nvGrpSpPr>
        <p:grpSpPr>
          <a:xfrm>
            <a:off x="6922223" y="797418"/>
            <a:ext cx="460705" cy="491455"/>
            <a:chOff x="9901824" y="937343"/>
            <a:chExt cx="744273" cy="793950"/>
          </a:xfrm>
        </p:grpSpPr>
        <p:grpSp>
          <p:nvGrpSpPr>
            <p:cNvPr id="996" name="Google Shape;996;p38"/>
            <p:cNvGrpSpPr/>
            <p:nvPr/>
          </p:nvGrpSpPr>
          <p:grpSpPr>
            <a:xfrm>
              <a:off x="9901824" y="937343"/>
              <a:ext cx="744273" cy="793950"/>
              <a:chOff x="9901824" y="937343"/>
              <a:chExt cx="744273" cy="793950"/>
            </a:xfrm>
          </p:grpSpPr>
          <p:sp>
            <p:nvSpPr>
              <p:cNvPr id="997" name="Google Shape;997;p38"/>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8" name="Google Shape;998;p38"/>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9" name="Google Shape;999;p38"/>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0" name="Google Shape;1000;p38"/>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1" name="Google Shape;1001;p38"/>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2" name="Google Shape;1002;p38"/>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3" name="Google Shape;1003;p38"/>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4" name="Google Shape;1004;p38"/>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5" name="Google Shape;1005;p38"/>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6" name="Google Shape;1006;p38"/>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007" name="Google Shape;1007;p38"/>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8" name="Google Shape;1008;p38"/>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9" name="Google Shape;1009;p38"/>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0" name="Google Shape;1010;p38"/>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1" name="Google Shape;1011;p38"/>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2" name="Google Shape;1012;p38"/>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13" name="Google Shape;1013;p38"/>
          <p:cNvGrpSpPr/>
          <p:nvPr/>
        </p:nvGrpSpPr>
        <p:grpSpPr>
          <a:xfrm>
            <a:off x="2993392" y="843244"/>
            <a:ext cx="369868" cy="445629"/>
            <a:chOff x="3554761" y="1011374"/>
            <a:chExt cx="597525" cy="719918"/>
          </a:xfrm>
        </p:grpSpPr>
        <p:sp>
          <p:nvSpPr>
            <p:cNvPr id="1014" name="Google Shape;1014;p38"/>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5" name="Google Shape;1015;p38"/>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6" name="Google Shape;1016;p38"/>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7" name="Google Shape;1017;p38"/>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18" name="Google Shape;1018;p38"/>
          <p:cNvGrpSpPr/>
          <p:nvPr/>
        </p:nvGrpSpPr>
        <p:grpSpPr>
          <a:xfrm>
            <a:off x="3603122" y="843032"/>
            <a:ext cx="370755" cy="445841"/>
            <a:chOff x="4539787" y="1011032"/>
            <a:chExt cx="598958" cy="720261"/>
          </a:xfrm>
        </p:grpSpPr>
        <p:sp>
          <p:nvSpPr>
            <p:cNvPr id="1019" name="Google Shape;1019;p38"/>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0" name="Google Shape;1020;p38"/>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1" name="Google Shape;1021;p38"/>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2" name="Google Shape;1022;p38"/>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3" name="Google Shape;1023;p38"/>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24" name="Google Shape;1024;p38"/>
          <p:cNvGrpSpPr/>
          <p:nvPr/>
        </p:nvGrpSpPr>
        <p:grpSpPr>
          <a:xfrm>
            <a:off x="4213740" y="843140"/>
            <a:ext cx="366917" cy="445733"/>
            <a:chOff x="5526246" y="1011207"/>
            <a:chExt cx="592758" cy="720086"/>
          </a:xfrm>
        </p:grpSpPr>
        <p:sp>
          <p:nvSpPr>
            <p:cNvPr id="1025" name="Google Shape;1025;p38"/>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6" name="Google Shape;1026;p38"/>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7" name="Google Shape;1027;p38"/>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8" name="Google Shape;1028;p38"/>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9" name="Google Shape;1029;p38"/>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0" name="Google Shape;1030;p38"/>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31" name="Google Shape;1031;p38"/>
          <p:cNvGrpSpPr/>
          <p:nvPr/>
        </p:nvGrpSpPr>
        <p:grpSpPr>
          <a:xfrm>
            <a:off x="1168508" y="843134"/>
            <a:ext cx="364294" cy="445740"/>
            <a:chOff x="606645" y="1011196"/>
            <a:chExt cx="588520" cy="720096"/>
          </a:xfrm>
        </p:grpSpPr>
        <p:sp>
          <p:nvSpPr>
            <p:cNvPr id="1032" name="Google Shape;1032;p38"/>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3" name="Google Shape;1033;p38"/>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4" name="Google Shape;1034;p38"/>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5" name="Google Shape;1035;p38"/>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36" name="Google Shape;1036;p38"/>
          <p:cNvGrpSpPr/>
          <p:nvPr/>
        </p:nvGrpSpPr>
        <p:grpSpPr>
          <a:xfrm>
            <a:off x="7622791" y="843111"/>
            <a:ext cx="298405" cy="445762"/>
            <a:chOff x="11033597" y="1011159"/>
            <a:chExt cx="482075" cy="720133"/>
          </a:xfrm>
        </p:grpSpPr>
        <p:sp>
          <p:nvSpPr>
            <p:cNvPr id="1037" name="Google Shape;1037;p38"/>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38" name="Google Shape;1038;p38"/>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39" name="Google Shape;1039;p38"/>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040" name="Google Shape;1040;p38"/>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041" name="Google Shape;1041;p38"/>
          <p:cNvGrpSpPr/>
          <p:nvPr/>
        </p:nvGrpSpPr>
        <p:grpSpPr>
          <a:xfrm>
            <a:off x="6221656" y="797418"/>
            <a:ext cx="460705" cy="491455"/>
            <a:chOff x="8770051" y="937343"/>
            <a:chExt cx="744273" cy="793950"/>
          </a:xfrm>
        </p:grpSpPr>
        <p:sp>
          <p:nvSpPr>
            <p:cNvPr id="1042" name="Google Shape;1042;p38"/>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3" name="Google Shape;1043;p38"/>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4" name="Google Shape;1044;p38"/>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5" name="Google Shape;1045;p38"/>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6" name="Google Shape;1046;p38"/>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047" name="Google Shape;1047;p38"/>
            <p:cNvGrpSpPr/>
            <p:nvPr/>
          </p:nvGrpSpPr>
          <p:grpSpPr>
            <a:xfrm>
              <a:off x="8770051" y="937343"/>
              <a:ext cx="744273" cy="793950"/>
              <a:chOff x="6565437" y="1588001"/>
              <a:chExt cx="744273" cy="793950"/>
            </a:xfrm>
          </p:grpSpPr>
          <p:sp>
            <p:nvSpPr>
              <p:cNvPr id="1048" name="Google Shape;1048;p3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9" name="Google Shape;1049;p3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0" name="Google Shape;1050;p3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1" name="Google Shape;1051;p3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2" name="Google Shape;1052;p3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3" name="Google Shape;1053;p3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4" name="Google Shape;1054;p3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5" name="Google Shape;1055;p3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6" name="Google Shape;1056;p3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7" name="Google Shape;1057;p3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058" name="Google Shape;1058;p38"/>
          <p:cNvGrpSpPr/>
          <p:nvPr/>
        </p:nvGrpSpPr>
        <p:grpSpPr>
          <a:xfrm>
            <a:off x="4820520" y="797418"/>
            <a:ext cx="460705" cy="491455"/>
            <a:chOff x="6506504" y="937343"/>
            <a:chExt cx="744273" cy="793950"/>
          </a:xfrm>
        </p:grpSpPr>
        <p:sp>
          <p:nvSpPr>
            <p:cNvPr id="1059" name="Google Shape;1059;p38"/>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0" name="Google Shape;1060;p38"/>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1" name="Google Shape;1061;p38"/>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062" name="Google Shape;1062;p38"/>
            <p:cNvGrpSpPr/>
            <p:nvPr/>
          </p:nvGrpSpPr>
          <p:grpSpPr>
            <a:xfrm>
              <a:off x="6506504" y="937343"/>
              <a:ext cx="744273" cy="793950"/>
              <a:chOff x="6565437" y="1588001"/>
              <a:chExt cx="744273" cy="793950"/>
            </a:xfrm>
          </p:grpSpPr>
          <p:sp>
            <p:nvSpPr>
              <p:cNvPr id="1063" name="Google Shape;1063;p3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4" name="Google Shape;1064;p3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5" name="Google Shape;1065;p3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6" name="Google Shape;1066;p3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7" name="Google Shape;1067;p3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8" name="Google Shape;1068;p3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9" name="Google Shape;1069;p3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0" name="Google Shape;1070;p3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1" name="Google Shape;1071;p3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2" name="Google Shape;1072;p3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073" name="Google Shape;1073;p38"/>
          <p:cNvGrpSpPr/>
          <p:nvPr/>
        </p:nvGrpSpPr>
        <p:grpSpPr>
          <a:xfrm>
            <a:off x="5521088" y="797418"/>
            <a:ext cx="460705" cy="491455"/>
            <a:chOff x="7638277" y="937343"/>
            <a:chExt cx="744273" cy="793950"/>
          </a:xfrm>
        </p:grpSpPr>
        <p:sp>
          <p:nvSpPr>
            <p:cNvPr id="1074" name="Google Shape;1074;p38"/>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5" name="Google Shape;1075;p38"/>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6" name="Google Shape;1076;p38"/>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7" name="Google Shape;1077;p38"/>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078" name="Google Shape;1078;p38"/>
            <p:cNvGrpSpPr/>
            <p:nvPr/>
          </p:nvGrpSpPr>
          <p:grpSpPr>
            <a:xfrm>
              <a:off x="7638277" y="937343"/>
              <a:ext cx="744273" cy="793950"/>
              <a:chOff x="6565437" y="1588001"/>
              <a:chExt cx="744273" cy="793950"/>
            </a:xfrm>
          </p:grpSpPr>
          <p:sp>
            <p:nvSpPr>
              <p:cNvPr id="1079" name="Google Shape;1079;p3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0" name="Google Shape;1080;p3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1" name="Google Shape;1081;p3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2" name="Google Shape;1082;p3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3" name="Google Shape;1083;p3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4" name="Google Shape;1084;p3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5" name="Google Shape;1085;p3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6" name="Google Shape;1086;p3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7" name="Google Shape;1087;p3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8" name="Google Shape;1088;p3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089" name="Google Shape;1089;p38"/>
          <p:cNvGrpSpPr/>
          <p:nvPr/>
        </p:nvGrpSpPr>
        <p:grpSpPr>
          <a:xfrm>
            <a:off x="3061198" y="2986973"/>
            <a:ext cx="445779" cy="400764"/>
            <a:chOff x="3778727" y="4460423"/>
            <a:chExt cx="720160" cy="647438"/>
          </a:xfrm>
        </p:grpSpPr>
        <p:sp>
          <p:nvSpPr>
            <p:cNvPr id="1090" name="Google Shape;1090;p38"/>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1" name="Google Shape;1091;p38"/>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2" name="Google Shape;1092;p38"/>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3" name="Google Shape;1093;p38"/>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4" name="Google Shape;1094;p38"/>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5" name="Google Shape;1095;p38"/>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6" name="Google Shape;1096;p38"/>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97" name="Google Shape;1097;p38"/>
          <p:cNvGrpSpPr/>
          <p:nvPr/>
        </p:nvGrpSpPr>
        <p:grpSpPr>
          <a:xfrm>
            <a:off x="1138083" y="2972048"/>
            <a:ext cx="445680" cy="430613"/>
            <a:chOff x="557494" y="4436312"/>
            <a:chExt cx="720000" cy="695660"/>
          </a:xfrm>
        </p:grpSpPr>
        <p:sp>
          <p:nvSpPr>
            <p:cNvPr id="1098" name="Google Shape;1098;p38"/>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9" name="Google Shape;1099;p38"/>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0" name="Google Shape;1100;p38"/>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1" name="Google Shape;1101;p38"/>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02" name="Google Shape;1102;p38"/>
          <p:cNvGrpSpPr/>
          <p:nvPr/>
        </p:nvGrpSpPr>
        <p:grpSpPr>
          <a:xfrm>
            <a:off x="4343305" y="2964459"/>
            <a:ext cx="445833" cy="445792"/>
            <a:chOff x="5926265" y="4424051"/>
            <a:chExt cx="720246" cy="720181"/>
          </a:xfrm>
        </p:grpSpPr>
        <p:sp>
          <p:nvSpPr>
            <p:cNvPr id="1103" name="Google Shape;1103;p38"/>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4" name="Google Shape;1104;p38"/>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5" name="Google Shape;1105;p38"/>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6" name="Google Shape;1106;p38"/>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07" name="Google Shape;1107;p38"/>
          <p:cNvGrpSpPr/>
          <p:nvPr/>
        </p:nvGrpSpPr>
        <p:grpSpPr>
          <a:xfrm>
            <a:off x="1779066" y="2984013"/>
            <a:ext cx="445680" cy="406684"/>
            <a:chOff x="1631150" y="4455641"/>
            <a:chExt cx="720000" cy="657002"/>
          </a:xfrm>
        </p:grpSpPr>
        <p:sp>
          <p:nvSpPr>
            <p:cNvPr id="1108" name="Google Shape;1108;p38"/>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9" name="Google Shape;1109;p38"/>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0" name="Google Shape;1110;p38"/>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1" name="Google Shape;1111;p38"/>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2" name="Google Shape;1112;p38"/>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13" name="Google Shape;1113;p38"/>
          <p:cNvGrpSpPr/>
          <p:nvPr/>
        </p:nvGrpSpPr>
        <p:grpSpPr>
          <a:xfrm>
            <a:off x="2420095" y="2983429"/>
            <a:ext cx="445680" cy="407853"/>
            <a:chOff x="2704878" y="4454697"/>
            <a:chExt cx="720000" cy="658889"/>
          </a:xfrm>
        </p:grpSpPr>
        <p:sp>
          <p:nvSpPr>
            <p:cNvPr id="1114" name="Google Shape;1114;p38"/>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5" name="Google Shape;1115;p38"/>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6" name="Google Shape;1116;p38"/>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7" name="Google Shape;1117;p38"/>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8" name="Google Shape;1118;p38"/>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9" name="Google Shape;1119;p38"/>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20" name="Google Shape;1120;p38"/>
          <p:cNvGrpSpPr/>
          <p:nvPr/>
        </p:nvGrpSpPr>
        <p:grpSpPr>
          <a:xfrm>
            <a:off x="3702366" y="2985387"/>
            <a:ext cx="445549" cy="403935"/>
            <a:chOff x="4852681" y="4457861"/>
            <a:chExt cx="719788" cy="652561"/>
          </a:xfrm>
        </p:grpSpPr>
        <p:sp>
          <p:nvSpPr>
            <p:cNvPr id="1121" name="Google Shape;1121;p38"/>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22" name="Google Shape;1122;p38"/>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23" name="Google Shape;1123;p38"/>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124" name="Google Shape;1124;p38"/>
          <p:cNvGrpSpPr/>
          <p:nvPr/>
        </p:nvGrpSpPr>
        <p:grpSpPr>
          <a:xfrm>
            <a:off x="4984527" y="2975824"/>
            <a:ext cx="445818" cy="423063"/>
            <a:chOff x="7000306" y="4442411"/>
            <a:chExt cx="720224" cy="683463"/>
          </a:xfrm>
        </p:grpSpPr>
        <p:sp>
          <p:nvSpPr>
            <p:cNvPr id="1125" name="Google Shape;1125;p38"/>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26" name="Google Shape;1126;p38"/>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27" name="Google Shape;1127;p38"/>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28" name="Google Shape;1128;p38"/>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29" name="Google Shape;1129;p38"/>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130" name="Google Shape;1130;p38"/>
          <p:cNvGrpSpPr/>
          <p:nvPr/>
        </p:nvGrpSpPr>
        <p:grpSpPr>
          <a:xfrm>
            <a:off x="5625735" y="2973621"/>
            <a:ext cx="445779" cy="427468"/>
            <a:chOff x="8074325" y="4438852"/>
            <a:chExt cx="720160" cy="690579"/>
          </a:xfrm>
        </p:grpSpPr>
        <p:sp>
          <p:nvSpPr>
            <p:cNvPr id="1131" name="Google Shape;1131;p38"/>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32" name="Google Shape;1132;p38"/>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33" name="Google Shape;1133;p38"/>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34" name="Google Shape;1134;p38"/>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35" name="Google Shape;1135;p38"/>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36" name="Google Shape;1136;p38"/>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137" name="Google Shape;1137;p38"/>
          <p:cNvGrpSpPr/>
          <p:nvPr/>
        </p:nvGrpSpPr>
        <p:grpSpPr>
          <a:xfrm>
            <a:off x="6908080" y="2987570"/>
            <a:ext cx="445629" cy="399565"/>
            <a:chOff x="9878975" y="4425243"/>
            <a:chExt cx="719918" cy="645502"/>
          </a:xfrm>
        </p:grpSpPr>
        <p:sp>
          <p:nvSpPr>
            <p:cNvPr id="1138" name="Google Shape;1138;p38"/>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9" name="Google Shape;1139;p38"/>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0" name="Google Shape;1140;p38"/>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1" name="Google Shape;1141;p38"/>
          <p:cNvGrpSpPr/>
          <p:nvPr/>
        </p:nvGrpSpPr>
        <p:grpSpPr>
          <a:xfrm>
            <a:off x="7549097" y="2976371"/>
            <a:ext cx="445785" cy="421964"/>
            <a:chOff x="10914544" y="4407150"/>
            <a:chExt cx="720170" cy="681687"/>
          </a:xfrm>
        </p:grpSpPr>
        <p:sp>
          <p:nvSpPr>
            <p:cNvPr id="1142" name="Google Shape;1142;p38"/>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3" name="Google Shape;1143;p38"/>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4" name="Google Shape;1144;p38"/>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5" name="Google Shape;1145;p38"/>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6" name="Google Shape;1146;p38"/>
          <p:cNvGrpSpPr/>
          <p:nvPr/>
        </p:nvGrpSpPr>
        <p:grpSpPr>
          <a:xfrm>
            <a:off x="6266887" y="2984485"/>
            <a:ext cx="445805" cy="405735"/>
            <a:chOff x="8843122" y="4420259"/>
            <a:chExt cx="720202" cy="655469"/>
          </a:xfrm>
        </p:grpSpPr>
        <p:sp>
          <p:nvSpPr>
            <p:cNvPr id="1147" name="Google Shape;1147;p38"/>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8" name="Google Shape;1148;p38"/>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9" name="Google Shape;1149;p38"/>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0" name="Google Shape;1150;p38"/>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1" name="Google Shape;1151;p38"/>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2" name="Google Shape;1152;p38"/>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53" name="Google Shape;1153;p38"/>
          <p:cNvGrpSpPr/>
          <p:nvPr/>
        </p:nvGrpSpPr>
        <p:grpSpPr>
          <a:xfrm>
            <a:off x="3069757" y="2283047"/>
            <a:ext cx="445812" cy="394518"/>
            <a:chOff x="1510757" y="3225422"/>
            <a:chExt cx="720214" cy="637347"/>
          </a:xfrm>
        </p:grpSpPr>
        <p:sp>
          <p:nvSpPr>
            <p:cNvPr id="1154" name="Google Shape;1154;p38"/>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5" name="Google Shape;1155;p38"/>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6" name="Google Shape;1156;p38"/>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7" name="Google Shape;1157;p38"/>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8" name="Google Shape;1158;p38"/>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9" name="Google Shape;1159;p38"/>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0" name="Google Shape;1160;p38"/>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61" name="Google Shape;1161;p38"/>
          <p:cNvGrpSpPr/>
          <p:nvPr/>
        </p:nvGrpSpPr>
        <p:grpSpPr>
          <a:xfrm>
            <a:off x="3761148" y="2300567"/>
            <a:ext cx="445767" cy="359478"/>
            <a:chOff x="2595501" y="3253725"/>
            <a:chExt cx="720141" cy="580739"/>
          </a:xfrm>
        </p:grpSpPr>
        <p:sp>
          <p:nvSpPr>
            <p:cNvPr id="1162" name="Google Shape;1162;p38"/>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3" name="Google Shape;1163;p38"/>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4" name="Google Shape;1164;p38"/>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5" name="Google Shape;1165;p38"/>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66" name="Google Shape;1166;p38"/>
          <p:cNvGrpSpPr/>
          <p:nvPr/>
        </p:nvGrpSpPr>
        <p:grpSpPr>
          <a:xfrm>
            <a:off x="5143819" y="2257535"/>
            <a:ext cx="443879" cy="445541"/>
            <a:chOff x="4764809" y="3184208"/>
            <a:chExt cx="717090" cy="719775"/>
          </a:xfrm>
        </p:grpSpPr>
        <p:sp>
          <p:nvSpPr>
            <p:cNvPr id="1167" name="Google Shape;1167;p38"/>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8" name="Google Shape;1168;p38"/>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9" name="Google Shape;1169;p38"/>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0" name="Google Shape;1170;p38"/>
          <p:cNvGrpSpPr/>
          <p:nvPr/>
        </p:nvGrpSpPr>
        <p:grpSpPr>
          <a:xfrm>
            <a:off x="4452495" y="2286500"/>
            <a:ext cx="445746" cy="387612"/>
            <a:chOff x="3680173" y="3231000"/>
            <a:chExt cx="720106" cy="626190"/>
          </a:xfrm>
        </p:grpSpPr>
        <p:sp>
          <p:nvSpPr>
            <p:cNvPr id="1171" name="Google Shape;1171;p38"/>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2" name="Google Shape;1172;p38"/>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3" name="Google Shape;1173;p38"/>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4" name="Google Shape;1174;p38"/>
          <p:cNvGrpSpPr/>
          <p:nvPr/>
        </p:nvGrpSpPr>
        <p:grpSpPr>
          <a:xfrm>
            <a:off x="6524582" y="2257496"/>
            <a:ext cx="443283" cy="445620"/>
            <a:chOff x="6931035" y="3184144"/>
            <a:chExt cx="716128" cy="719903"/>
          </a:xfrm>
        </p:grpSpPr>
        <p:sp>
          <p:nvSpPr>
            <p:cNvPr id="1175" name="Google Shape;1175;p38"/>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6" name="Google Shape;1176;p38"/>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7" name="Google Shape;1177;p38"/>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8" name="Google Shape;1178;p38"/>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9" name="Google Shape;1179;p38"/>
          <p:cNvGrpSpPr/>
          <p:nvPr/>
        </p:nvGrpSpPr>
        <p:grpSpPr>
          <a:xfrm>
            <a:off x="5833276" y="2257448"/>
            <a:ext cx="445727" cy="445714"/>
            <a:chOff x="5846429" y="3184067"/>
            <a:chExt cx="720076" cy="720055"/>
          </a:xfrm>
        </p:grpSpPr>
        <p:sp>
          <p:nvSpPr>
            <p:cNvPr id="1180" name="Google Shape;1180;p38"/>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1" name="Google Shape;1181;p38"/>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2" name="Google Shape;1182;p38"/>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3" name="Google Shape;1183;p38"/>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84" name="Google Shape;1184;p38"/>
          <p:cNvGrpSpPr/>
          <p:nvPr/>
        </p:nvGrpSpPr>
        <p:grpSpPr>
          <a:xfrm>
            <a:off x="2520481" y="2257393"/>
            <a:ext cx="303698" cy="445825"/>
            <a:chOff x="655600" y="3183978"/>
            <a:chExt cx="490627" cy="720234"/>
          </a:xfrm>
        </p:grpSpPr>
        <p:sp>
          <p:nvSpPr>
            <p:cNvPr id="1185" name="Google Shape;1185;p38"/>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6" name="Google Shape;1186;p38"/>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7" name="Google Shape;1187;p38"/>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8" name="Google Shape;1188;p38"/>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9" name="Google Shape;1189;p38"/>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0" name="Google Shape;1190;p38"/>
          <p:cNvGrpSpPr/>
          <p:nvPr/>
        </p:nvGrpSpPr>
        <p:grpSpPr>
          <a:xfrm>
            <a:off x="7213443" y="2257509"/>
            <a:ext cx="189785" cy="445592"/>
            <a:chOff x="8011692" y="3184166"/>
            <a:chExt cx="306600" cy="719859"/>
          </a:xfrm>
        </p:grpSpPr>
        <p:sp>
          <p:nvSpPr>
            <p:cNvPr id="1191" name="Google Shape;1191;p38"/>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92" name="Google Shape;1192;p38"/>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93" name="Google Shape;1193;p38"/>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94" name="Google Shape;1194;p38"/>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95" name="Google Shape;1195;p38"/>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96" name="Google Shape;1196;p38"/>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197" name="Google Shape;1197;p38"/>
          <p:cNvGrpSpPr/>
          <p:nvPr/>
        </p:nvGrpSpPr>
        <p:grpSpPr>
          <a:xfrm>
            <a:off x="7648230" y="2257259"/>
            <a:ext cx="246199" cy="445516"/>
            <a:chOff x="4556125" y="630237"/>
            <a:chExt cx="3081338" cy="5568950"/>
          </a:xfrm>
        </p:grpSpPr>
        <p:sp>
          <p:nvSpPr>
            <p:cNvPr id="1198" name="Google Shape;1198;p38"/>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199" name="Google Shape;1199;p38"/>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00" name="Google Shape;1200;p38"/>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01" name="Google Shape;1201;p38"/>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02" name="Google Shape;1202;p38"/>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03" name="Google Shape;1203;p38"/>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04" name="Google Shape;1204;p38"/>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05" name="Google Shape;1205;p38"/>
          <p:cNvGrpSpPr/>
          <p:nvPr/>
        </p:nvGrpSpPr>
        <p:grpSpPr>
          <a:xfrm>
            <a:off x="1829253" y="2257459"/>
            <a:ext cx="445768" cy="445697"/>
            <a:chOff x="1674084" y="3214987"/>
            <a:chExt cx="720142" cy="720027"/>
          </a:xfrm>
        </p:grpSpPr>
        <p:sp>
          <p:nvSpPr>
            <p:cNvPr id="1206" name="Google Shape;1206;p38"/>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7" name="Google Shape;1207;p38"/>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8" name="Google Shape;1208;p38"/>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9" name="Google Shape;1209;p38"/>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0" name="Google Shape;1210;p38"/>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1" name="Google Shape;1211;p38"/>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2" name="Google Shape;1212;p38"/>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3" name="Google Shape;1213;p38"/>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4" name="Google Shape;1214;p38"/>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5" name="Google Shape;1215;p38"/>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6" name="Google Shape;1216;p38"/>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7" name="Google Shape;1217;p38"/>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18" name="Google Shape;1218;p38"/>
          <p:cNvGrpSpPr/>
          <p:nvPr/>
        </p:nvGrpSpPr>
        <p:grpSpPr>
          <a:xfrm>
            <a:off x="1138094" y="2257421"/>
            <a:ext cx="445578" cy="445773"/>
            <a:chOff x="557511" y="3214925"/>
            <a:chExt cx="719836" cy="720150"/>
          </a:xfrm>
        </p:grpSpPr>
        <p:sp>
          <p:nvSpPr>
            <p:cNvPr id="1219" name="Google Shape;1219;p38"/>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0" name="Google Shape;1220;p38"/>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1" name="Google Shape;1221;p38"/>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2" name="Google Shape;1222;p38"/>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23" name="Google Shape;1223;p38"/>
          <p:cNvGrpSpPr/>
          <p:nvPr/>
        </p:nvGrpSpPr>
        <p:grpSpPr>
          <a:xfrm>
            <a:off x="1081977" y="3693756"/>
            <a:ext cx="445905" cy="400522"/>
            <a:chOff x="1147762" y="1131887"/>
            <a:chExt cx="5137150" cy="4619626"/>
          </a:xfrm>
        </p:grpSpPr>
        <p:sp>
          <p:nvSpPr>
            <p:cNvPr id="1224" name="Google Shape;1224;p38"/>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5" name="Google Shape;1225;p38"/>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6" name="Google Shape;1226;p38"/>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27" name="Google Shape;1227;p38"/>
          <p:cNvGrpSpPr/>
          <p:nvPr/>
        </p:nvGrpSpPr>
        <p:grpSpPr>
          <a:xfrm>
            <a:off x="1879306" y="3687410"/>
            <a:ext cx="445901" cy="413282"/>
            <a:chOff x="1570037" y="1341437"/>
            <a:chExt cx="4943475" cy="4576762"/>
          </a:xfrm>
        </p:grpSpPr>
        <p:sp>
          <p:nvSpPr>
            <p:cNvPr id="1228" name="Google Shape;1228;p38"/>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29" name="Google Shape;1229;p38"/>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30" name="Google Shape;1230;p38"/>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31" name="Google Shape;1231;p38"/>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32" name="Google Shape;1232;p38"/>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33" name="Google Shape;1233;p38"/>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34" name="Google Shape;1234;p38"/>
          <p:cNvGrpSpPr/>
          <p:nvPr/>
        </p:nvGrpSpPr>
        <p:grpSpPr>
          <a:xfrm>
            <a:off x="4364629" y="3671511"/>
            <a:ext cx="441332" cy="445721"/>
            <a:chOff x="5770007" y="5489899"/>
            <a:chExt cx="712976" cy="720067"/>
          </a:xfrm>
        </p:grpSpPr>
        <p:sp>
          <p:nvSpPr>
            <p:cNvPr id="1235" name="Google Shape;1235;p38"/>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6" name="Google Shape;1236;p38"/>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7" name="Google Shape;1237;p38"/>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8" name="Google Shape;1238;p38"/>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9" name="Google Shape;1239;p38"/>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0" name="Google Shape;1240;p38"/>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1" name="Google Shape;1241;p38"/>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2" name="Google Shape;1242;p38"/>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43" name="Google Shape;1243;p38"/>
          <p:cNvGrpSpPr/>
          <p:nvPr/>
        </p:nvGrpSpPr>
        <p:grpSpPr>
          <a:xfrm>
            <a:off x="5157420" y="3693981"/>
            <a:ext cx="445651" cy="400824"/>
            <a:chOff x="7050768" y="5526199"/>
            <a:chExt cx="719953" cy="647534"/>
          </a:xfrm>
        </p:grpSpPr>
        <p:sp>
          <p:nvSpPr>
            <p:cNvPr id="1244" name="Google Shape;1244;p38"/>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5" name="Google Shape;1245;p38"/>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6" name="Google Shape;1246;p38"/>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7" name="Google Shape;1247;p38"/>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8" name="Google Shape;1248;p38"/>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9" name="Google Shape;1249;p38"/>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0" name="Google Shape;1250;p38"/>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1" name="Google Shape;1251;p38"/>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2" name="Google Shape;1252;p38"/>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3" name="Google Shape;1253;p38"/>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4" name="Google Shape;1254;p38"/>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5" name="Google Shape;1255;p38"/>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56" name="Google Shape;1256;p38"/>
          <p:cNvGrpSpPr/>
          <p:nvPr/>
        </p:nvGrpSpPr>
        <p:grpSpPr>
          <a:xfrm>
            <a:off x="6751936" y="3694051"/>
            <a:ext cx="445681" cy="400651"/>
            <a:chOff x="9626723" y="5526313"/>
            <a:chExt cx="720002" cy="647256"/>
          </a:xfrm>
        </p:grpSpPr>
        <p:sp>
          <p:nvSpPr>
            <p:cNvPr id="1257" name="Google Shape;1257;p38"/>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8" name="Google Shape;1258;p38"/>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9" name="Google Shape;1259;p38"/>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0" name="Google Shape;1260;p38"/>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1" name="Google Shape;1261;p38"/>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2" name="Google Shape;1262;p38"/>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3" name="Google Shape;1263;p38"/>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4" name="Google Shape;1264;p38"/>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5" name="Google Shape;1265;p38"/>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6" name="Google Shape;1266;p38"/>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7" name="Google Shape;1267;p38"/>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8" name="Google Shape;1268;p38"/>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9" name="Google Shape;1269;p38"/>
          <p:cNvGrpSpPr/>
          <p:nvPr/>
        </p:nvGrpSpPr>
        <p:grpSpPr>
          <a:xfrm>
            <a:off x="7549176" y="3671488"/>
            <a:ext cx="445582" cy="445743"/>
            <a:chOff x="10914672" y="5489861"/>
            <a:chExt cx="719842" cy="720102"/>
          </a:xfrm>
        </p:grpSpPr>
        <p:sp>
          <p:nvSpPr>
            <p:cNvPr id="1270" name="Google Shape;1270;p38"/>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1" name="Google Shape;1271;p38"/>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2" name="Google Shape;1272;p38"/>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3" name="Google Shape;1273;p38"/>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4" name="Google Shape;1274;p38"/>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5" name="Google Shape;1275;p38"/>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6" name="Google Shape;1276;p38"/>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7" name="Google Shape;1277;p38"/>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8" name="Google Shape;1278;p38"/>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9" name="Google Shape;1279;p38"/>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0" name="Google Shape;1280;p38"/>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1" name="Google Shape;1281;p38"/>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2" name="Google Shape;1282;p38"/>
          <p:cNvGrpSpPr/>
          <p:nvPr/>
        </p:nvGrpSpPr>
        <p:grpSpPr>
          <a:xfrm>
            <a:off x="5954636" y="3681752"/>
            <a:ext cx="445821" cy="425246"/>
            <a:chOff x="8338678" y="5506443"/>
            <a:chExt cx="720227" cy="686988"/>
          </a:xfrm>
        </p:grpSpPr>
        <p:sp>
          <p:nvSpPr>
            <p:cNvPr id="1283" name="Google Shape;1283;p38"/>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4" name="Google Shape;1284;p38"/>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5" name="Google Shape;1285;p38"/>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6" name="Google Shape;1286;p38"/>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7" name="Google Shape;1287;p38"/>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8" name="Google Shape;1288;p38"/>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9" name="Google Shape;1289;p38"/>
          <p:cNvGrpSpPr/>
          <p:nvPr/>
        </p:nvGrpSpPr>
        <p:grpSpPr>
          <a:xfrm>
            <a:off x="2676293" y="3736342"/>
            <a:ext cx="1336824" cy="316035"/>
            <a:chOff x="3042485" y="5594633"/>
            <a:chExt cx="2159652" cy="510557"/>
          </a:xfrm>
        </p:grpSpPr>
        <p:sp>
          <p:nvSpPr>
            <p:cNvPr id="1290" name="Google Shape;1290;p38"/>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1" name="Google Shape;1291;p38"/>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2" name="Google Shape;1292;p38"/>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3" name="Google Shape;1293;p38"/>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4" name="Google Shape;1294;p38"/>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5" name="Google Shape;1295;p38"/>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6" name="Google Shape;1296;p38"/>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7" name="Google Shape;1297;p38"/>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8" name="Google Shape;1298;p38"/>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9" name="Google Shape;1299;p38"/>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0" name="Google Shape;1300;p38"/>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1" name="Google Shape;1301;p38"/>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2" name="Google Shape;1302;p38"/>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3" name="Google Shape;1303;p38"/>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4" name="Google Shape;1304;p38"/>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05" name="Google Shape;1305;p38"/>
          <p:cNvGrpSpPr/>
          <p:nvPr/>
        </p:nvGrpSpPr>
        <p:grpSpPr>
          <a:xfrm>
            <a:off x="1879183" y="4379878"/>
            <a:ext cx="445738" cy="442950"/>
            <a:chOff x="1442627" y="5710929"/>
            <a:chExt cx="594318" cy="590600"/>
          </a:xfrm>
        </p:grpSpPr>
        <p:sp>
          <p:nvSpPr>
            <p:cNvPr id="1306" name="Google Shape;1306;p38"/>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7" name="Google Shape;1307;p38"/>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8" name="Google Shape;1308;p38"/>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9" name="Google Shape;1309;p38"/>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close/>
                </a:path>
              </a:pathLst>
            </a:custGeom>
            <a:solidFill>
              <a:srgbClr val="BD2A3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0" name="Google Shape;1310;p38"/>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1" name="Google Shape;1311;p38"/>
          <p:cNvGrpSpPr/>
          <p:nvPr/>
        </p:nvGrpSpPr>
        <p:grpSpPr>
          <a:xfrm>
            <a:off x="6788033" y="4378458"/>
            <a:ext cx="373053" cy="445791"/>
            <a:chOff x="8095060" y="5664590"/>
            <a:chExt cx="497404" cy="594389"/>
          </a:xfrm>
        </p:grpSpPr>
        <p:grpSp>
          <p:nvGrpSpPr>
            <p:cNvPr id="1312" name="Google Shape;1312;p38"/>
            <p:cNvGrpSpPr/>
            <p:nvPr/>
          </p:nvGrpSpPr>
          <p:grpSpPr>
            <a:xfrm>
              <a:off x="8095060" y="5969027"/>
              <a:ext cx="497404" cy="289951"/>
              <a:chOff x="8095060" y="5969027"/>
              <a:chExt cx="497404" cy="289951"/>
            </a:xfrm>
          </p:grpSpPr>
          <p:sp>
            <p:nvSpPr>
              <p:cNvPr id="1313" name="Google Shape;1313;p38"/>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4" name="Google Shape;1314;p38"/>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5" name="Google Shape;1315;p38"/>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6" name="Google Shape;1316;p38"/>
            <p:cNvGrpSpPr/>
            <p:nvPr/>
          </p:nvGrpSpPr>
          <p:grpSpPr>
            <a:xfrm>
              <a:off x="8095060" y="5867832"/>
              <a:ext cx="497404" cy="289312"/>
              <a:chOff x="8095060" y="5867832"/>
              <a:chExt cx="497404" cy="289312"/>
            </a:xfrm>
          </p:grpSpPr>
          <p:sp>
            <p:nvSpPr>
              <p:cNvPr id="1317" name="Google Shape;1317;p38"/>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38"/>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38"/>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0" name="Google Shape;1320;p38"/>
            <p:cNvGrpSpPr/>
            <p:nvPr/>
          </p:nvGrpSpPr>
          <p:grpSpPr>
            <a:xfrm>
              <a:off x="8095060" y="5765998"/>
              <a:ext cx="497404" cy="289312"/>
              <a:chOff x="8095060" y="5765998"/>
              <a:chExt cx="497404" cy="289312"/>
            </a:xfrm>
          </p:grpSpPr>
          <p:sp>
            <p:nvSpPr>
              <p:cNvPr id="1321" name="Google Shape;1321;p38"/>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2" name="Google Shape;1322;p38"/>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38"/>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4" name="Google Shape;1324;p38"/>
            <p:cNvGrpSpPr/>
            <p:nvPr/>
          </p:nvGrpSpPr>
          <p:grpSpPr>
            <a:xfrm>
              <a:off x="8095060" y="5664590"/>
              <a:ext cx="497404" cy="290164"/>
              <a:chOff x="8095060" y="5664590"/>
              <a:chExt cx="497404" cy="290164"/>
            </a:xfrm>
          </p:grpSpPr>
          <p:sp>
            <p:nvSpPr>
              <p:cNvPr id="1325" name="Google Shape;1325;p38"/>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6" name="Google Shape;1326;p38"/>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7" name="Google Shape;1327;p38"/>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328" name="Google Shape;1328;p38"/>
          <p:cNvGrpSpPr/>
          <p:nvPr/>
        </p:nvGrpSpPr>
        <p:grpSpPr>
          <a:xfrm>
            <a:off x="2870825" y="4378486"/>
            <a:ext cx="557162" cy="445734"/>
            <a:chOff x="4607809" y="5664627"/>
            <a:chExt cx="742883" cy="594312"/>
          </a:xfrm>
        </p:grpSpPr>
        <p:sp>
          <p:nvSpPr>
            <p:cNvPr id="1329" name="Google Shape;1329;p38"/>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0" name="Google Shape;1330;p38"/>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1" name="Google Shape;1331;p38"/>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38"/>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38"/>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38"/>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5" name="Google Shape;1335;p38"/>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6" name="Google Shape;1336;p38"/>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7" name="Google Shape;1337;p38"/>
          <p:cNvGrpSpPr/>
          <p:nvPr/>
        </p:nvGrpSpPr>
        <p:grpSpPr>
          <a:xfrm>
            <a:off x="3973890" y="4378543"/>
            <a:ext cx="1079865" cy="445620"/>
            <a:chOff x="2571250" y="5664711"/>
            <a:chExt cx="1439820" cy="594160"/>
          </a:xfrm>
        </p:grpSpPr>
        <p:sp>
          <p:nvSpPr>
            <p:cNvPr id="1338" name="Google Shape;1338;p38"/>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39" name="Google Shape;1339;p38"/>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340" name="Google Shape;1340;p38"/>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1" name="Google Shape;1341;p38"/>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342" name="Google Shape;1342;p38"/>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3" name="Google Shape;1343;p38"/>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344" name="Google Shape;1344;p38"/>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5" name="Google Shape;1345;p38"/>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346" name="Google Shape;1346;p38"/>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7" name="Google Shape;1347;p38"/>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348" name="Google Shape;1348;p38"/>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9" name="Google Shape;1349;p38"/>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350" name="Google Shape;1350;p38"/>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1" name="Google Shape;1351;p38"/>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352" name="Google Shape;1352;p38"/>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3" name="Google Shape;1353;p38"/>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354" name="Google Shape;1354;p38"/>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5" name="Google Shape;1355;p38"/>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6" name="Google Shape;1356;p38"/>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7" name="Google Shape;1357;p38"/>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8" name="Google Shape;1358;p38"/>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9" name="Google Shape;1359;p38"/>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0" name="Google Shape;1360;p38"/>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1" name="Google Shape;1361;p38"/>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362" name="Google Shape;1362;p38"/>
          <p:cNvGrpSpPr/>
          <p:nvPr/>
        </p:nvGrpSpPr>
        <p:grpSpPr>
          <a:xfrm>
            <a:off x="5599659" y="4378335"/>
            <a:ext cx="642470" cy="446036"/>
            <a:chOff x="6332670" y="5663946"/>
            <a:chExt cx="856627" cy="594715"/>
          </a:xfrm>
        </p:grpSpPr>
        <p:grpSp>
          <p:nvGrpSpPr>
            <p:cNvPr id="1363" name="Google Shape;1363;p38"/>
            <p:cNvGrpSpPr/>
            <p:nvPr/>
          </p:nvGrpSpPr>
          <p:grpSpPr>
            <a:xfrm>
              <a:off x="6392364" y="5663946"/>
              <a:ext cx="796933" cy="185801"/>
              <a:chOff x="3321050" y="1066800"/>
              <a:chExt cx="6505573" cy="1508125"/>
            </a:xfrm>
          </p:grpSpPr>
          <p:sp>
            <p:nvSpPr>
              <p:cNvPr id="1364" name="Google Shape;1364;p3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5" name="Google Shape;1365;p3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6" name="Google Shape;1366;p38"/>
            <p:cNvGrpSpPr/>
            <p:nvPr/>
          </p:nvGrpSpPr>
          <p:grpSpPr>
            <a:xfrm flipH="1">
              <a:off x="6332670" y="5868403"/>
              <a:ext cx="796933" cy="185801"/>
              <a:chOff x="3321050" y="1066800"/>
              <a:chExt cx="6505573" cy="1508125"/>
            </a:xfrm>
          </p:grpSpPr>
          <p:sp>
            <p:nvSpPr>
              <p:cNvPr id="1367" name="Google Shape;1367;p3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8" name="Google Shape;1368;p3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9" name="Google Shape;1369;p38"/>
            <p:cNvGrpSpPr/>
            <p:nvPr/>
          </p:nvGrpSpPr>
          <p:grpSpPr>
            <a:xfrm>
              <a:off x="6392364" y="6072860"/>
              <a:ext cx="796933" cy="185801"/>
              <a:chOff x="3321050" y="1066800"/>
              <a:chExt cx="6505573" cy="1508125"/>
            </a:xfrm>
          </p:grpSpPr>
          <p:sp>
            <p:nvSpPr>
              <p:cNvPr id="1370" name="Google Shape;1370;p3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1" name="Google Shape;1371;p3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372" name="Google Shape;1372;p38"/>
          <p:cNvSpPr txBox="1">
            <a:spLocks noGrp="1"/>
          </p:cNvSpPr>
          <p:nvPr>
            <p:ph type="title" idx="4294967295"/>
          </p:nvPr>
        </p:nvSpPr>
        <p:spPr>
          <a:xfrm>
            <a:off x="855300" y="249075"/>
            <a:ext cx="7433400" cy="39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t>DIAGRAMS AND INFOGRAPHICS</a:t>
            </a:r>
            <a:endParaRPr sz="2000"/>
          </a:p>
        </p:txBody>
      </p:sp>
      <p:sp>
        <p:nvSpPr>
          <p:cNvPr id="1373" name="Google Shape;1373;p3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75</a:t>
            </a:fld>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39"/>
          <p:cNvSpPr txBox="1"/>
          <p:nvPr/>
        </p:nvSpPr>
        <p:spPr>
          <a:xfrm>
            <a:off x="731900" y="2374250"/>
            <a:ext cx="7327500" cy="2570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a:solidFill>
                  <a:schemeClr val="dk1"/>
                </a:solidFill>
                <a:latin typeface="Inria Sans Light"/>
                <a:ea typeface="Inria Sans Light"/>
                <a:cs typeface="Inria Sans Light"/>
                <a:sym typeface="Inria Sans Light"/>
              </a:rPr>
              <a:t>✋👆👉👍👤👦👧👨👩👪💃🏃💑❤😂😉😋😒😭👶😸🐟🍒🍔💣📌📖🔨🎃🎈🎨🏈🏰🌏🔌🔑</a:t>
            </a:r>
            <a:r>
              <a:rPr lang="en" sz="2400">
                <a:solidFill>
                  <a:schemeClr val="lt1"/>
                </a:solidFill>
                <a:highlight>
                  <a:schemeClr val="accent3"/>
                </a:highlight>
                <a:latin typeface="Inria Sans Light"/>
                <a:ea typeface="Inria Sans Light"/>
                <a:cs typeface="Inria Sans Light"/>
                <a:sym typeface="Inria Sans Light"/>
              </a:rPr>
              <a:t> and many more...</a:t>
            </a:r>
            <a:endParaRPr sz="2400">
              <a:solidFill>
                <a:schemeClr val="lt1"/>
              </a:solidFill>
              <a:highlight>
                <a:schemeClr val="accent3"/>
              </a:highlight>
              <a:latin typeface="Inria Sans Light"/>
              <a:ea typeface="Inria Sans Light"/>
              <a:cs typeface="Inria Sans Light"/>
              <a:sym typeface="Inria Sans Light"/>
            </a:endParaRPr>
          </a:p>
        </p:txBody>
      </p:sp>
      <p:sp>
        <p:nvSpPr>
          <p:cNvPr id="1379" name="Google Shape;1379;p39"/>
          <p:cNvSpPr txBox="1"/>
          <p:nvPr/>
        </p:nvSpPr>
        <p:spPr>
          <a:xfrm>
            <a:off x="648975" y="704014"/>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7200">
                <a:solidFill>
                  <a:schemeClr val="accent1"/>
                </a:solidFill>
              </a:rPr>
              <a:t>😉</a:t>
            </a:r>
            <a:endParaRPr sz="7200">
              <a:solidFill>
                <a:schemeClr val="accent1"/>
              </a:solidFill>
            </a:endParaRPr>
          </a:p>
        </p:txBody>
      </p:sp>
      <p:sp>
        <p:nvSpPr>
          <p:cNvPr id="1380" name="Google Shape;1380;p3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76</a:t>
            </a:fld>
            <a:endParaRPr/>
          </a:p>
        </p:txBody>
      </p:sp>
      <p:sp>
        <p:nvSpPr>
          <p:cNvPr id="1381" name="Google Shape;1381;p39"/>
          <p:cNvSpPr txBox="1">
            <a:spLocks noGrp="1"/>
          </p:cNvSpPr>
          <p:nvPr>
            <p:ph type="body" idx="4294967295"/>
          </p:nvPr>
        </p:nvSpPr>
        <p:spPr>
          <a:xfrm>
            <a:off x="2200525" y="856425"/>
            <a:ext cx="5859000" cy="115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b="1"/>
              <a:t>You can also use any emoji as an icon!</a:t>
            </a:r>
            <a:r>
              <a:rPr lang="en" sz="1400"/>
              <a:t/>
            </a:r>
            <a:br>
              <a:rPr lang="en" sz="1400"/>
            </a:br>
            <a:r>
              <a:rPr lang="en" sz="1400"/>
              <a:t>And of course it resizes without losing quality.</a:t>
            </a:r>
            <a:endParaRPr sz="1400"/>
          </a:p>
          <a:p>
            <a:pPr marL="0" lvl="0" indent="0" algn="l" rtl="0">
              <a:spcBef>
                <a:spcPts val="600"/>
              </a:spcBef>
              <a:spcAft>
                <a:spcPts val="600"/>
              </a:spcAft>
              <a:buNone/>
            </a:pPr>
            <a:r>
              <a:rPr lang="en" sz="1400"/>
              <a:t>How? Follow Google instructions </a:t>
            </a:r>
            <a:r>
              <a:rPr lang="en" sz="1400" u="sng">
                <a:hlinkClick r:id="rId3"/>
              </a:rPr>
              <a:t>https://twitter.com/googledocs/status/730087240156643328</a:t>
            </a:r>
            <a:endParaRPr sz="140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385"/>
        <p:cNvGrpSpPr/>
        <p:nvPr/>
      </p:nvGrpSpPr>
      <p:grpSpPr>
        <a:xfrm>
          <a:off x="0" y="0"/>
          <a:ext cx="0" cy="0"/>
          <a:chOff x="0" y="0"/>
          <a:chExt cx="0" cy="0"/>
        </a:xfrm>
      </p:grpSpPr>
      <p:pic>
        <p:nvPicPr>
          <p:cNvPr id="1386" name="Google Shape;1386;p40">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387" name="Google Shape;1387;p40"/>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388" name="Google Shape;1388;p40"/>
          <p:cNvGrpSpPr/>
          <p:nvPr/>
        </p:nvGrpSpPr>
        <p:grpSpPr>
          <a:xfrm>
            <a:off x="690575" y="3290132"/>
            <a:ext cx="7762851" cy="892418"/>
            <a:chOff x="801125" y="3213932"/>
            <a:chExt cx="7762851" cy="892418"/>
          </a:xfrm>
        </p:grpSpPr>
        <p:grpSp>
          <p:nvGrpSpPr>
            <p:cNvPr id="1389" name="Google Shape;1389;p40"/>
            <p:cNvGrpSpPr/>
            <p:nvPr/>
          </p:nvGrpSpPr>
          <p:grpSpPr>
            <a:xfrm>
              <a:off x="4845759" y="3213932"/>
              <a:ext cx="1695900" cy="892418"/>
              <a:chOff x="4845759" y="3213932"/>
              <a:chExt cx="1695900" cy="892418"/>
            </a:xfrm>
          </p:grpSpPr>
          <p:sp>
            <p:nvSpPr>
              <p:cNvPr id="1390" name="Google Shape;1390;p40"/>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391" name="Google Shape;1391;p40"/>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392" name="Google Shape;1392;p40"/>
            <p:cNvGrpSpPr/>
            <p:nvPr/>
          </p:nvGrpSpPr>
          <p:grpSpPr>
            <a:xfrm>
              <a:off x="2823442" y="3214222"/>
              <a:ext cx="1695900" cy="892128"/>
              <a:chOff x="2823442" y="3214222"/>
              <a:chExt cx="1695900" cy="892128"/>
            </a:xfrm>
          </p:grpSpPr>
          <p:sp>
            <p:nvSpPr>
              <p:cNvPr id="1393" name="Google Shape;1393;p40"/>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394" name="Google Shape;1394;p40"/>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395" name="Google Shape;1395;p40"/>
            <p:cNvGrpSpPr/>
            <p:nvPr/>
          </p:nvGrpSpPr>
          <p:grpSpPr>
            <a:xfrm>
              <a:off x="6868076" y="3213932"/>
              <a:ext cx="1695900" cy="892418"/>
              <a:chOff x="6868076" y="3213932"/>
              <a:chExt cx="1695900" cy="892418"/>
            </a:xfrm>
          </p:grpSpPr>
          <p:sp>
            <p:nvSpPr>
              <p:cNvPr id="1396" name="Google Shape;1396;p40"/>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397" name="Google Shape;1397;p40"/>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398" name="Google Shape;1398;p40"/>
            <p:cNvGrpSpPr/>
            <p:nvPr/>
          </p:nvGrpSpPr>
          <p:grpSpPr>
            <a:xfrm>
              <a:off x="801125" y="3214206"/>
              <a:ext cx="1695900" cy="892144"/>
              <a:chOff x="801125" y="3214206"/>
              <a:chExt cx="1695900" cy="892144"/>
            </a:xfrm>
          </p:grpSpPr>
          <p:sp>
            <p:nvSpPr>
              <p:cNvPr id="1399" name="Google Shape;1399;p40"/>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400" name="Google Shape;1400;p40"/>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7653203"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Operation research (OP):</a:t>
            </a:r>
            <a:r>
              <a:rPr lang="en-US" sz="1800" b="1" dirty="0">
                <a:solidFill>
                  <a:srgbClr val="FFFFFF"/>
                </a:solidFill>
                <a:latin typeface="Inria Sans" panose="020B0604020202020204" charset="0"/>
                <a:cs typeface="Times New Roman" panose="02020603050405020304" pitchFamily="18" charset="0"/>
              </a:rPr>
              <a:t>  the field of OP is an applied discipline which aims to help solve real. It includes many mathematical tools and </a:t>
            </a:r>
            <a:r>
              <a:rPr lang="en-US" sz="1800" b="1" dirty="0" smtClean="0">
                <a:solidFill>
                  <a:srgbClr val="FFFFFF"/>
                </a:solidFill>
                <a:latin typeface="Inria Sans" panose="020B0604020202020204" charset="0"/>
                <a:cs typeface="Times New Roman" panose="02020603050405020304" pitchFamily="18" charset="0"/>
              </a:rPr>
              <a:t>techniques</a:t>
            </a:r>
          </a:p>
          <a:p>
            <a:pPr lvl="0" indent="-342900" algn="just">
              <a:buClr>
                <a:srgbClr val="10E7D9"/>
              </a:buClr>
              <a:buSzPts val="1800"/>
            </a:pPr>
            <a:endParaRPr lang="en-US" sz="1800" b="1" dirty="0" smtClean="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sz="1800" b="1" dirty="0" smtClean="0">
                <a:solidFill>
                  <a:srgbClr val="FFFFFF"/>
                </a:solidFill>
                <a:latin typeface="Inria Sans" panose="020B0604020202020204" charset="0"/>
                <a:cs typeface="Times New Roman" panose="02020603050405020304" pitchFamily="18" charset="0"/>
              </a:rPr>
              <a:t>OR can support the design management and use of Internet of thing (IoT) which type of new technology which promise to change the world.</a:t>
            </a: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endParaRPr lang="en-US" sz="1700" b="1"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Operation research (OP)</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7653203"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Data Analytic/Database</a:t>
            </a:r>
            <a:r>
              <a:rPr lang="en-US" b="1" dirty="0" smtClean="0">
                <a:solidFill>
                  <a:srgbClr val="FFFFFF"/>
                </a:solidFill>
                <a:latin typeface="Inria Sans" panose="020B0604020202020204" charset="0"/>
                <a:cs typeface="Times New Roman" panose="02020603050405020304" pitchFamily="18" charset="0"/>
              </a:rPr>
              <a:t>: </a:t>
            </a:r>
            <a:r>
              <a:rPr lang="en-US" dirty="0" smtClean="0">
                <a:solidFill>
                  <a:srgbClr val="FFFFFF"/>
                </a:solidFill>
                <a:latin typeface="Inria Sans" panose="020B0604020202020204" charset="0"/>
                <a:cs typeface="Times New Roman" panose="02020603050405020304" pitchFamily="18" charset="0"/>
              </a:rPr>
              <a:t>Data Analytics </a:t>
            </a:r>
            <a:r>
              <a:rPr lang="en-US" dirty="0">
                <a:solidFill>
                  <a:srgbClr val="FFFFFF"/>
                </a:solidFill>
                <a:latin typeface="Inria Sans" panose="020B0604020202020204" charset="0"/>
                <a:cs typeface="Times New Roman" panose="02020603050405020304" pitchFamily="18" charset="0"/>
              </a:rPr>
              <a:t>is the science of studying data to </a:t>
            </a:r>
            <a:r>
              <a:rPr lang="en-US" dirty="0" smtClean="0">
                <a:solidFill>
                  <a:srgbClr val="FFFFFF"/>
                </a:solidFill>
                <a:latin typeface="Inria Sans" panose="020B0604020202020204" charset="0"/>
                <a:cs typeface="Times New Roman" panose="02020603050405020304" pitchFamily="18" charset="0"/>
              </a:rPr>
              <a:t>draw </a:t>
            </a:r>
            <a:r>
              <a:rPr lang="en-US" dirty="0">
                <a:solidFill>
                  <a:srgbClr val="FFFFFF"/>
                </a:solidFill>
                <a:latin typeface="Inria Sans" panose="020B0604020202020204" charset="0"/>
                <a:cs typeface="Times New Roman" panose="02020603050405020304" pitchFamily="18" charset="0"/>
              </a:rPr>
              <a:t>conclusions. With billions or even  trillions of device connected to the IoT, There will be vast amounts of data including identification, positional, </a:t>
            </a:r>
            <a:r>
              <a:rPr lang="en-US" dirty="0" smtClean="0">
                <a:solidFill>
                  <a:srgbClr val="FFFFFF"/>
                </a:solidFill>
                <a:latin typeface="Inria Sans" panose="020B0604020202020204" charset="0"/>
                <a:cs typeface="Times New Roman" panose="02020603050405020304" pitchFamily="18" charset="0"/>
              </a:rPr>
              <a:t>environmental, </a:t>
            </a:r>
            <a:r>
              <a:rPr lang="en-US" dirty="0">
                <a:solidFill>
                  <a:srgbClr val="FFFFFF"/>
                </a:solidFill>
                <a:latin typeface="Inria Sans" panose="020B0604020202020204" charset="0"/>
                <a:cs typeface="Times New Roman" panose="02020603050405020304" pitchFamily="18" charset="0"/>
              </a:rPr>
              <a:t>historical, and descriptive data. </a:t>
            </a:r>
            <a:endParaRPr lang="en-US" dirty="0" smtClean="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Game </a:t>
            </a:r>
            <a:r>
              <a:rPr lang="en-US" b="1" dirty="0" smtClean="0">
                <a:solidFill>
                  <a:srgbClr val="FFFFFF"/>
                </a:solidFill>
                <a:latin typeface="Inria Sans" panose="020B0604020202020204" charset="0"/>
                <a:cs typeface="Times New Roman" panose="02020603050405020304" pitchFamily="18" charset="0"/>
              </a:rPr>
              <a:t>theory:</a:t>
            </a:r>
            <a:r>
              <a:rPr lang="en-US" dirty="0" smtClean="0">
                <a:solidFill>
                  <a:srgbClr val="FFFFFF"/>
                </a:solidFill>
                <a:latin typeface="Inria Sans" panose="020B0604020202020204" charset="0"/>
                <a:cs typeface="Times New Roman" panose="02020603050405020304" pitchFamily="18" charset="0"/>
              </a:rPr>
              <a:t> </a:t>
            </a:r>
            <a:r>
              <a:rPr lang="en-US" sz="1800" dirty="0" smtClean="0">
                <a:solidFill>
                  <a:srgbClr val="FFFFFF"/>
                </a:solidFill>
                <a:latin typeface="Inria Sans" panose="020B0604020202020204" charset="0"/>
                <a:cs typeface="Times New Roman" panose="02020603050405020304" pitchFamily="18" charset="0"/>
              </a:rPr>
              <a:t>Is </a:t>
            </a:r>
            <a:r>
              <a:rPr lang="en-US" sz="1800" dirty="0">
                <a:solidFill>
                  <a:srgbClr val="FFFFFF"/>
                </a:solidFill>
                <a:latin typeface="Inria Sans" panose="020B0604020202020204" charset="0"/>
                <a:cs typeface="Times New Roman" panose="02020603050405020304" pitchFamily="18" charset="0"/>
              </a:rPr>
              <a:t>a method of understanding interactions among groups in conflict with each </a:t>
            </a:r>
            <a:r>
              <a:rPr lang="en-US" sz="1800" dirty="0" smtClean="0">
                <a:solidFill>
                  <a:srgbClr val="FFFFFF"/>
                </a:solidFill>
                <a:latin typeface="Inria Sans" panose="020B0604020202020204" charset="0"/>
                <a:cs typeface="Times New Roman" panose="02020603050405020304" pitchFamily="18" charset="0"/>
              </a:rPr>
              <a:t>other. Each </a:t>
            </a:r>
            <a:r>
              <a:rPr lang="en-US" sz="1800" dirty="0">
                <a:solidFill>
                  <a:srgbClr val="FFFFFF"/>
                </a:solidFill>
                <a:latin typeface="Inria Sans" panose="020B0604020202020204" charset="0"/>
                <a:cs typeface="Times New Roman" panose="02020603050405020304" pitchFamily="18" charset="0"/>
              </a:rPr>
              <a:t>side can choose between several actions with the outcome dependent on the actions taken </a:t>
            </a:r>
            <a:r>
              <a:rPr lang="en-US" sz="1800" dirty="0" smtClean="0">
                <a:solidFill>
                  <a:srgbClr val="FFFFFF"/>
                </a:solidFill>
                <a:latin typeface="Inria Sans" panose="020B0604020202020204" charset="0"/>
                <a:cs typeface="Times New Roman" panose="02020603050405020304" pitchFamily="18" charset="0"/>
              </a:rPr>
              <a:t>by all </a:t>
            </a:r>
            <a:r>
              <a:rPr lang="en-US" sz="1800" dirty="0">
                <a:solidFill>
                  <a:srgbClr val="FFFFFF"/>
                </a:solidFill>
                <a:latin typeface="Inria Sans" panose="020B0604020202020204" charset="0"/>
                <a:cs typeface="Times New Roman" panose="02020603050405020304" pitchFamily="18" charset="0"/>
              </a:rPr>
              <a:t>players</a:t>
            </a:r>
            <a:r>
              <a:rPr lang="en-US" sz="1800" dirty="0" smtClean="0">
                <a:solidFill>
                  <a:srgbClr val="FFFFFF"/>
                </a:solidFill>
                <a:latin typeface="Inria Sans" panose="020B0604020202020204" charset="0"/>
                <a:cs typeface="Times New Roman" panose="02020603050405020304" pitchFamily="18" charset="0"/>
              </a:rPr>
              <a:t>.</a:t>
            </a:r>
            <a:endParaRPr lang="en-US" sz="1800"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endParaRPr lang="en-US" sz="1700" b="1"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Operation research (OP)</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881676248"/>
      </p:ext>
    </p:extLst>
  </p:cSld>
  <p:clrMapOvr>
    <a:masterClrMapping/>
  </p:clrMapOvr>
  <p:timing>
    <p:tnLst>
      <p:par>
        <p:cTn id="1" dur="indefinite" restart="never" nodeType="tmRoot"/>
      </p:par>
    </p:tnLst>
  </p:timing>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35851</TotalTime>
  <Words>3932</Words>
  <Application>Microsoft Office PowerPoint</Application>
  <PresentationFormat>On-screen Show (16:9)</PresentationFormat>
  <Paragraphs>857</Paragraphs>
  <Slides>77</Slides>
  <Notes>77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77</vt:i4>
      </vt:variant>
    </vt:vector>
  </HeadingPairs>
  <TitlesOfParts>
    <vt:vector size="91" baseType="lpstr">
      <vt:lpstr>Arial</vt:lpstr>
      <vt:lpstr>Cambria Math</vt:lpstr>
      <vt:lpstr>Calibri</vt:lpstr>
      <vt:lpstr>Monotype Corsiva</vt:lpstr>
      <vt:lpstr>Saira SemiCondensed Medium</vt:lpstr>
      <vt:lpstr>Times New Roman</vt:lpstr>
      <vt:lpstr>Inria Sans Light</vt:lpstr>
      <vt:lpstr>Titillium Web</vt:lpstr>
      <vt:lpstr>Wingdings</vt:lpstr>
      <vt:lpstr>Montserrat</vt:lpstr>
      <vt:lpstr>B Nazanin</vt:lpstr>
      <vt:lpstr>Saira Semi Condensed</vt:lpstr>
      <vt:lpstr>Inria Sans</vt:lpstr>
      <vt:lpstr>Gurney template</vt:lpstr>
      <vt:lpstr>Technical overview LoRaWAN network  Professor: Dr.Mehdi Rasti  Lecturer: Jaber Babaki   Amirkabir University of Technology Spring 2021</vt:lpstr>
      <vt:lpstr>HELLO!</vt:lpstr>
      <vt:lpstr>BIG CONCEPT</vt:lpstr>
      <vt:lpstr>Introduction</vt:lpstr>
      <vt:lpstr>Introduction</vt:lpstr>
      <vt:lpstr>Introduction</vt:lpstr>
      <vt:lpstr>The main IoT technical research challenges</vt:lpstr>
      <vt:lpstr>Operation research (OP)</vt:lpstr>
      <vt:lpstr>Operation research (OP)</vt:lpstr>
      <vt:lpstr>Operation research (OP)</vt:lpstr>
      <vt:lpstr>Operation research (OP)</vt:lpstr>
      <vt:lpstr>Operation research (OP)</vt:lpstr>
      <vt:lpstr>Communication and transport technologies</vt:lpstr>
      <vt:lpstr>Communication and transport technologies</vt:lpstr>
      <vt:lpstr>Communication and transport technologies</vt:lpstr>
      <vt:lpstr>Communication and transport technologies</vt:lpstr>
      <vt:lpstr>Communication and transport technologies</vt:lpstr>
      <vt:lpstr>LoRaWAN network</vt:lpstr>
      <vt:lpstr>LoRaWAN network</vt:lpstr>
      <vt:lpstr>LoRaWAN network</vt:lpstr>
      <vt:lpstr>CSS as a modulation for Long Range</vt:lpstr>
      <vt:lpstr>Technical overview CSS as a modulation for Long Range Communication</vt:lpstr>
      <vt:lpstr>Technical overview CSS as a modulation for Long Range Communication</vt:lpstr>
      <vt:lpstr>Technical overview CSS as a modulation for Long Range Communication</vt:lpstr>
      <vt:lpstr>Technical overview CSS as a modulation for Long Range Communication</vt:lpstr>
      <vt:lpstr>Technical overview CSS as a modulation for Long Range Communication</vt:lpstr>
      <vt:lpstr>Technical overview CSS as a modulation for Long Range Communication</vt:lpstr>
      <vt:lpstr>Factors determine RF range</vt:lpstr>
      <vt:lpstr>What factors determine RF range and performance?</vt:lpstr>
      <vt:lpstr>What factors determine RF range and performance?</vt:lpstr>
      <vt:lpstr>What factors determine RF range and performance?</vt:lpstr>
      <vt:lpstr>What factors determine RF range and performance?</vt:lpstr>
      <vt:lpstr>What factors determine RF range and performance?</vt:lpstr>
      <vt:lpstr>Maximum daily packets on LoRaWAN</vt:lpstr>
      <vt:lpstr>Maximum daily packets on LoRaWAN</vt:lpstr>
      <vt:lpstr>Maximum daily packets on LoRaWAN</vt:lpstr>
      <vt:lpstr>What factors determine RF range and performance?</vt:lpstr>
      <vt:lpstr>ALOHA protocol </vt:lpstr>
      <vt:lpstr>ALOHA protocol</vt:lpstr>
      <vt:lpstr>ALOHA protocol</vt:lpstr>
      <vt:lpstr>ALOHA protocol</vt:lpstr>
      <vt:lpstr>ALOHA protocol</vt:lpstr>
      <vt:lpstr>ALOHA protocol implemented on LoRaWAN</vt:lpstr>
      <vt:lpstr>ALOHA protocol</vt:lpstr>
      <vt:lpstr>Slotted-ALOHA protocol</vt:lpstr>
      <vt:lpstr>Slotted-ALOHA</vt:lpstr>
      <vt:lpstr>ALOHA protocol implemented on LoRaWAN</vt:lpstr>
      <vt:lpstr>ALOHA protocol implemented on LoRaWAN</vt:lpstr>
      <vt:lpstr>Maximum throughput per end-device and per channel</vt:lpstr>
      <vt:lpstr>Maximum throughput per end-device and per channel</vt:lpstr>
      <vt:lpstr>Maximum throughput per end-device and per channel Scenario 1</vt:lpstr>
      <vt:lpstr>Maximum throughput per end-device and per channel Scenario 1</vt:lpstr>
      <vt:lpstr>Maximum throughput per end-device and per channel</vt:lpstr>
      <vt:lpstr>تحلیل تاخیر و تحلیل تداخل ارائه بدم تاثیر توان در نرخ داده</vt:lpstr>
      <vt:lpstr>BIG CONCEPT</vt:lpstr>
      <vt:lpstr>IN TWO OR THREE COLUMNS</vt:lpstr>
      <vt:lpstr>A PICTURE IS WORTH A THOUSAND WORDS</vt:lpstr>
      <vt:lpstr>WANT BIG IMPACT? USE BIG IMAGE.</vt:lpstr>
      <vt:lpstr>USE DIAGRAMS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PowerPoint Presentation</vt:lpstr>
      <vt:lpstr>THANKS!</vt:lpstr>
      <vt:lpstr>CREDITS</vt:lpstr>
      <vt:lpstr>PRESENTATION DESIGN</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Challenges for the Internet of Things  Professor: Dr.Mehdi Rast   Lecturer: JaberBabaki  AmirkabirUniversity of Technology Spring 2021</dc:title>
  <dc:creator>jaberALU</dc:creator>
  <cp:lastModifiedBy>jaberALU</cp:lastModifiedBy>
  <cp:revision>454</cp:revision>
  <dcterms:modified xsi:type="dcterms:W3CDTF">2021-04-27T07:51:44Z</dcterms:modified>
</cp:coreProperties>
</file>